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91" r:id="rId2"/>
  </p:sldMasterIdLst>
  <p:notesMasterIdLst>
    <p:notesMasterId r:id="rId28"/>
  </p:notesMasterIdLst>
  <p:sldIdLst>
    <p:sldId id="1875" r:id="rId3"/>
    <p:sldId id="274" r:id="rId4"/>
    <p:sldId id="1964" r:id="rId5"/>
    <p:sldId id="1939" r:id="rId6"/>
    <p:sldId id="1928" r:id="rId7"/>
    <p:sldId id="1925" r:id="rId8"/>
    <p:sldId id="1968" r:id="rId9"/>
    <p:sldId id="1969" r:id="rId10"/>
    <p:sldId id="1927" r:id="rId11"/>
    <p:sldId id="1975" r:id="rId12"/>
    <p:sldId id="1932" r:id="rId13"/>
    <p:sldId id="1935" r:id="rId14"/>
    <p:sldId id="1937" r:id="rId15"/>
    <p:sldId id="1938" r:id="rId16"/>
    <p:sldId id="1971" r:id="rId17"/>
    <p:sldId id="1976" r:id="rId18"/>
    <p:sldId id="1973" r:id="rId19"/>
    <p:sldId id="1974" r:id="rId20"/>
    <p:sldId id="1931" r:id="rId21"/>
    <p:sldId id="1957" r:id="rId22"/>
    <p:sldId id="1940" r:id="rId23"/>
    <p:sldId id="1941" r:id="rId24"/>
    <p:sldId id="1942" r:id="rId25"/>
    <p:sldId id="1958" r:id="rId26"/>
    <p:sldId id="196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ontserrat" panose="00000500000000000000" pitchFamily="2" charset="-52"/>
      <p:regular r:id="rId35"/>
      <p:bold r:id="rId36"/>
      <p:italic r:id="rId37"/>
      <p:boldItalic r:id="rId38"/>
    </p:embeddedFont>
    <p:embeddedFont>
      <p:font typeface="Montserrat SemiBold" panose="00000700000000000000" pitchFamily="2" charset="-52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рунженко Евгения Евгеньевна" initials="ХЕЕ" lastIdx="1" clrIdx="0">
    <p:extLst>
      <p:ext uri="{19B8F6BF-5375-455C-9EA6-DF929625EA0E}">
        <p15:presenceInfo xmlns:p15="http://schemas.microsoft.com/office/powerpoint/2012/main" userId="S-1-5-21-3288999546-1934903612-1304290907-2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4"/>
    <a:srgbClr val="2E8DBA"/>
    <a:srgbClr val="EEEFF1"/>
    <a:srgbClr val="D26B31"/>
    <a:srgbClr val="FFFFFF"/>
    <a:srgbClr val="0074AD"/>
    <a:srgbClr val="379CD0"/>
    <a:srgbClr val="9D9A19"/>
    <a:srgbClr val="CFCC41"/>
    <a:srgbClr val="C5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90832"/>
  </p:normalViewPr>
  <p:slideViewPr>
    <p:cSldViewPr snapToGrid="0">
      <p:cViewPr varScale="1">
        <p:scale>
          <a:sx n="78" d="100"/>
          <a:sy n="78" d="100"/>
        </p:scale>
        <p:origin x="365" y="53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D9D5-9F36-4385-8EEA-72636A97B602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BCCC-C62A-4DAD-B126-18862FAD4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06002-0AD0-E02B-3F54-F947A0447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8847A49-6C8E-F05C-14A2-AE463C9E2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9E85D2C-5155-99C4-ABE3-BEE6D5A09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D10F9-5BFA-B811-0502-4268A63ED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62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001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5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75FE-18CC-0D75-C8B1-2B1080CDD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18CD54-6A21-76EC-108A-ADEB7D8792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53A3A9-D28A-D5C3-81D2-87511A609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5B81B3-8E96-4F9A-9EC0-DC5DA10F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62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4443-5762-42C9-7BE4-56D53898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6C99E25-A839-F283-D3F1-D8552EC9C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96CC1E-7236-6396-61A8-3E7875047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4E04D-D728-EFC3-48E3-1125724FF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84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26948-AB24-276D-3ADC-9EE4C24E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6CF2E8-3ACE-5615-901D-FC4FD6C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BF985FB-33C2-DC24-D511-E36D680533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789880-EDA0-CFE1-D4BF-9FDCFD58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79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C468-5431-0BF6-A8CF-28FB375D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5BE41-B27E-B6EB-477D-88D6954F4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A98459-CB0D-389D-E18C-0EF85A4942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1B94D6-A403-4181-95B1-9B7ADE095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C51C-8352-1D44-49DD-725DFE6A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D84D55E-88EE-A37C-DFE9-1CB1BF1FE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3F00949-2F1B-30EA-6E1D-BD5B4BC5D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Крем увлажняющий для комбинированной, жирной, проблемной кожи</a:t>
            </a:r>
            <a:r>
              <a:rPr lang="ru-RU" sz="1600" b="1" dirty="0">
                <a:solidFill>
                  <a:srgbClr val="4F81BD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, 50 мл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br>
              <a:rPr lang="ru-RU" sz="1600" b="1" dirty="0">
                <a:solidFill>
                  <a:srgbClr val="4F81BD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66D7DC-0AA7-6B04-8512-787077F80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444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4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4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0658-ABE0-DF81-95BA-B9E8C472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D2ADBB0-6833-9BDA-5A03-B990F43A6C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1C85C65-4E55-F086-E89D-399770E5A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0A6C10-3457-D2E7-D6D9-B1FE82D51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0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A1065-0604-2AFE-9C67-84892E5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7234238-085D-948F-C1C2-15C299460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0D2FB17-0C92-5CBA-0223-754371FD7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1E008-9BEB-E333-CF34-71B024AEA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639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9B0E-6116-0DD5-A269-1451E6042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C7AD0D8-12F7-657F-826A-35350BA94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7371AD-2FEA-73BF-CC8C-0C1614B3C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D75CCD-03A6-16D5-42E5-44AFCF236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8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2090-F405-43C8-38C7-F1F7D29F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D641E95-DB9B-25A0-180D-D4A80AA7C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E438D57-7EA0-7E84-E4C4-21181E4D7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ADDF4F-6A24-6EA5-8B9C-D3A726D45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69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9935-3037-2D2B-7A1B-5C45D7CE9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A94D77D-B2F4-BFAF-B70A-6A01B8993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5DB4227-0C8C-0208-8541-904041DD4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DB43E4-5A70-671F-C87B-125B120E9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58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53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78017-1E4D-5729-A8EF-C6F4E6FF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D118984-70B6-3006-E421-A72D43E02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8AA4405-AC4A-8633-1130-BB4C9A1A50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A61A57-3CCC-5F4D-DDFE-83CC06DB5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8BCCC-C62A-4DAD-B126-18862FAD4E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910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56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1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68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499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66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5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6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02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6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95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AFB7-B1A6-4BA0-9F5F-8495B72688F9}" type="datetimeFigureOut">
              <a:rPr lang="ru-RU" smtClean="0"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455C-4242-490B-952B-523978AC8B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7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61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2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9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20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38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3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874501" y="0"/>
            <a:ext cx="31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1" y="6030914"/>
            <a:ext cx="2978151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97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2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hyperlink" Target="https://patents.google.com/patent/WO2014053621A2/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26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oi.org/10.33667/2078-5631-2022-27-67-7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8AD6F4-0C37-D942-B5D3-36A854AAE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012"/>
            <a:ext cx="12203905" cy="6853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2EF053-7ECD-BE2B-2806-A261128D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1488">
            <a:off x="1520973" y="-414"/>
            <a:ext cx="5043826" cy="306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1A285F-081B-6E40-66BB-9F9597BDAB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55594" flipH="1">
            <a:off x="6317068" y="955254"/>
            <a:ext cx="5043826" cy="3063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FF709-2412-FC11-F05C-E8B94EB1F9A2}"/>
              </a:ext>
            </a:extLst>
          </p:cNvPr>
          <p:cNvSpPr txBox="1"/>
          <p:nvPr/>
        </p:nvSpPr>
        <p:spPr>
          <a:xfrm>
            <a:off x="466925" y="3267604"/>
            <a:ext cx="7054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74AD"/>
                </a:solidFill>
                <a:latin typeface="Montserrat" pitchFamily="2" charset="0"/>
              </a:rPr>
              <a:t>Фотозащита</a:t>
            </a:r>
            <a:r>
              <a:rPr lang="ru-RU" sz="2800" b="1" dirty="0">
                <a:solidFill>
                  <a:srgbClr val="0074AD"/>
                </a:solidFill>
                <a:latin typeface="Montserrat" pitchFamily="2" charset="0"/>
              </a:rPr>
              <a:t> и увлажнение кожи для продления ремиссии акне</a:t>
            </a: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5A899-350A-AE17-AFF6-6EFFBF2EE2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27143" y="600075"/>
            <a:ext cx="4985571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21185B-2A03-1F40-0EB0-432A1C32B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3" y="2344692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1" y="591292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Новинка №1 серии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3719592" y="2112219"/>
            <a:ext cx="420004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Крем дневной увлажняющий 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для комбинированной, жирной, проблемной кожи, 50 мл 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9D9A19"/>
                </a:solidFill>
                <a:latin typeface="Montserrat" pitchFamily="2" charset="0"/>
              </a:rPr>
              <a:t>SPF 20</a:t>
            </a:r>
            <a:br>
              <a:rPr lang="ru-RU" sz="18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2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145645" y="3579671"/>
            <a:ext cx="7827874" cy="1384995"/>
            <a:chOff x="1161143" y="3393691"/>
            <a:chExt cx="7827874" cy="138499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и негативного влияния УФ</a:t>
              </a: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96F88-39BC-47C2-91A1-8103EC558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662" y="1403612"/>
            <a:ext cx="123149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ABFC1-F364-7433-F0F8-DDC0778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0FA86AA-F6CD-A113-59CC-5185CC661215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2A9FBEC-DA40-E685-A12C-CAC6EBDE8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CF3DCD-7158-6144-530B-B6F8F35A0D45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8EE8D9-DC2D-16A6-A987-1858928FAD95}"/>
              </a:ext>
            </a:extLst>
          </p:cNvPr>
          <p:cNvSpPr txBox="1"/>
          <p:nvPr/>
        </p:nvSpPr>
        <p:spPr>
          <a:xfrm>
            <a:off x="849171" y="2142824"/>
            <a:ext cx="321712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Снимает покраснение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Регулирует работу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сальных желез</a:t>
            </a:r>
          </a:p>
          <a:p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Восстанавливает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естественный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66B027-9C2C-9374-5E12-97473034A569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16C78AB-D527-F3BD-8E54-2CCD76F80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98" y="374900"/>
            <a:ext cx="1233003" cy="12330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FC2E6-A615-5539-6000-33807BB90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5" cy="38711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C94993-E846-A677-7158-9CBDFF0C5F45}"/>
              </a:ext>
            </a:extLst>
          </p:cNvPr>
          <p:cNvSpPr txBox="1"/>
          <p:nvPr/>
        </p:nvSpPr>
        <p:spPr>
          <a:xfrm>
            <a:off x="8051548" y="2051127"/>
            <a:ext cx="460949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Поддерживает гидро-липидный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барьер кожи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Защищает кожу от повреждающего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действия солнечных лучей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Предупреждает фотостарение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Уменьшает риск солнечных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ожогов и гиперпигментации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Смягчает и разглаживает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Стимулирует естественное </a:t>
            </a:r>
          </a:p>
          <a:p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      обновление клеток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Улучшает внешний вид кожи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1B8DD76-2863-67E8-C360-0FE0073F8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65" y="2511153"/>
            <a:ext cx="513946" cy="51394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2DF6BC-47B1-E640-B1D9-134CF8390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028" y="3115855"/>
            <a:ext cx="513946" cy="51394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AB56C60-F118-E43C-AF97-166770ACD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4236758"/>
            <a:ext cx="513946" cy="51394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386810E-9DA3-155A-F08C-A42310951C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3" y="4741507"/>
            <a:ext cx="513946" cy="51394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1E33804-004E-E449-DEF5-0DEE8E01D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34" y="3696187"/>
            <a:ext cx="513946" cy="51394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B0319E6-1A21-92C0-A8DC-DB9C4DDB8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73" y="2080662"/>
            <a:ext cx="513946" cy="5139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A56E96A-CF7A-DDCC-F705-A562E71BFD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3" y="2044423"/>
            <a:ext cx="513946" cy="51394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98D463-B4B8-158B-23C2-9432B4CD7D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63" y="2594608"/>
            <a:ext cx="513946" cy="51394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284E31D1-8387-7C21-076D-E1A00B8ABA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36" y="3104477"/>
            <a:ext cx="513946" cy="51394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18F33C4-01EA-7EB8-A94C-74B0E275C8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46" y="3616487"/>
            <a:ext cx="513946" cy="51394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D4DC37-46D9-1C9A-004F-68649D98A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797" y="4596272"/>
            <a:ext cx="513946" cy="51394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402D79F-C957-24EC-7D99-85005CFAE3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32" y="4089511"/>
            <a:ext cx="513946" cy="51394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479C430-8753-A495-1090-2B9E9AB206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4" y="4930026"/>
            <a:ext cx="513946" cy="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8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333D5-2B2B-4647-A467-615A843D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C4710E-A91D-B72C-A2E2-5348747A078F}"/>
              </a:ext>
            </a:extLst>
          </p:cNvPr>
          <p:cNvGrpSpPr/>
          <p:nvPr/>
        </p:nvGrpSpPr>
        <p:grpSpPr>
          <a:xfrm>
            <a:off x="1057696" y="546593"/>
            <a:ext cx="9465653" cy="646331"/>
            <a:chOff x="1429650" y="672096"/>
            <a:chExt cx="9465653" cy="64633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3B686A7-F630-E150-094F-2C9282E94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D39A25-27AF-6C70-7AF6-AC27E85B5E47}"/>
                </a:ext>
              </a:extLst>
            </p:cNvPr>
            <p:cNvSpPr txBox="1"/>
            <p:nvPr/>
          </p:nvSpPr>
          <p:spPr>
            <a:xfrm>
              <a:off x="3712470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0074AD"/>
                  </a:solidFill>
                  <a:latin typeface="Montserrat" pitchFamily="2" charset="0"/>
                </a:rPr>
                <a:t>крем дневной увлажняющий для комбинированной, жирной, проблемной кожи, 50 мл </a:t>
              </a:r>
              <a:r>
                <a:rPr lang="ru-RU" b="1" dirty="0">
                  <a:solidFill>
                    <a:srgbClr val="9D9A19"/>
                  </a:solidFill>
                  <a:latin typeface="Montserrat" pitchFamily="2" charset="0"/>
                </a:rPr>
                <a:t>SPF 20</a:t>
              </a:r>
              <a:endParaRPr lang="ru-RU" sz="1600" b="1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33B086-777A-AAED-DFBF-36CA61C36AF5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1AC7C1-BB1E-5032-B300-0FD8455AA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05" y="1702255"/>
            <a:ext cx="1233003" cy="1233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4B74C-7928-98B2-D7E4-8BAAAD9C5669}"/>
              </a:ext>
            </a:extLst>
          </p:cNvPr>
          <p:cNvSpPr txBox="1"/>
          <p:nvPr/>
        </p:nvSpPr>
        <p:spPr>
          <a:xfrm>
            <a:off x="4176701" y="2202337"/>
            <a:ext cx="617959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утром и днем в период 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активной инсоляции 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 для увлажнения и защиты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</a:t>
            </a:r>
            <a:r>
              <a:rPr lang="ru-RU" sz="1600" i="1" dirty="0" err="1">
                <a:solidFill>
                  <a:srgbClr val="004F74"/>
                </a:solidFill>
                <a:latin typeface="Montserrat" pitchFamily="2" charset="0"/>
              </a:rPr>
              <a:t>пересушенности</a:t>
            </a:r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221953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747EF-F5DD-8157-0A28-DCCEC518D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329A130-1257-37D3-BEFA-C967F04B4C60}"/>
              </a:ext>
            </a:extLst>
          </p:cNvPr>
          <p:cNvSpPr/>
          <p:nvPr/>
        </p:nvSpPr>
        <p:spPr>
          <a:xfrm>
            <a:off x="6478323" y="3484618"/>
            <a:ext cx="4712098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79EE081-A3B9-28E3-9327-1BAC57DB0AF3}"/>
              </a:ext>
            </a:extLst>
          </p:cNvPr>
          <p:cNvGrpSpPr/>
          <p:nvPr/>
        </p:nvGrpSpPr>
        <p:grpSpPr>
          <a:xfrm>
            <a:off x="1772589" y="546593"/>
            <a:ext cx="9986792" cy="1200329"/>
            <a:chOff x="1429650" y="672096"/>
            <a:chExt cx="9548779" cy="120032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80382C-F069-627D-18FA-6C437148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8B24B5-3317-A427-1867-43E356D29793}"/>
                </a:ext>
              </a:extLst>
            </p:cNvPr>
            <p:cNvSpPr txBox="1"/>
            <p:nvPr/>
          </p:nvSpPr>
          <p:spPr>
            <a:xfrm>
              <a:off x="3795596" y="672096"/>
              <a:ext cx="718283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Современная комбинация активных компонентов, эффективность доказана клинически</a:t>
              </a:r>
              <a:r>
                <a:rPr lang="ru-RU" sz="2400" b="1" baseline="30000" dirty="0">
                  <a:solidFill>
                    <a:srgbClr val="0074AD"/>
                  </a:solidFill>
                  <a:latin typeface="Montserrat" pitchFamily="2" charset="0"/>
                </a:rPr>
                <a:t>1</a:t>
              </a:r>
              <a:endParaRPr lang="ru-RU" sz="2400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8354A58-2E33-F2A8-4DDA-E54502E70E44}"/>
              </a:ext>
            </a:extLst>
          </p:cNvPr>
          <p:cNvSpPr txBox="1"/>
          <p:nvPr/>
        </p:nvSpPr>
        <p:spPr>
          <a:xfrm>
            <a:off x="0" y="1980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Комбинация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Биоактивный цинк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(Zn 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РСА) </a:t>
            </a:r>
            <a:r>
              <a:rPr lang="en-US" b="1" dirty="0">
                <a:solidFill>
                  <a:srgbClr val="0074AD"/>
                </a:solidFill>
                <a:latin typeface="Montserrat" pitchFamily="2" charset="0"/>
              </a:rPr>
              <a:t>+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входит в состав всех средств </a:t>
            </a:r>
            <a:r>
              <a:rPr lang="ru-RU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 от акне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2C2B8CD1-7C69-C581-A5C7-EEF94446F152}"/>
              </a:ext>
            </a:extLst>
          </p:cNvPr>
          <p:cNvSpPr/>
          <p:nvPr/>
        </p:nvSpPr>
        <p:spPr>
          <a:xfrm>
            <a:off x="1023179" y="3489034"/>
            <a:ext cx="5298491" cy="2463305"/>
          </a:xfrm>
          <a:prstGeom prst="roundRect">
            <a:avLst>
              <a:gd name="adj" fmla="val 6219"/>
            </a:avLst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shade val="100000"/>
                  <a:satMod val="115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2F3B2-72E2-588C-BA0F-7791794D6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0614" y="2881871"/>
            <a:ext cx="2307968" cy="1211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B3365-EAA6-D945-C7E7-346D948687A7}"/>
              </a:ext>
            </a:extLst>
          </p:cNvPr>
          <p:cNvSpPr txBox="1"/>
          <p:nvPr/>
        </p:nvSpPr>
        <p:spPr>
          <a:xfrm>
            <a:off x="1309023" y="4081224"/>
            <a:ext cx="49129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присутствует во всем организме, в том числе </a:t>
            </a:r>
          </a:p>
          <a:p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в роговом слое эпидермиса в качестве компонента натурального увлажняющего фактора кожи (NMF)</a:t>
            </a:r>
          </a:p>
          <a:p>
            <a:endParaRPr lang="ru-RU" sz="1300" b="1" i="1" dirty="0">
              <a:solidFill>
                <a:srgbClr val="004F74"/>
              </a:solidFill>
              <a:latin typeface="Montserrat SemiBol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снижает продукцию кожного сала и улучшает отток </a:t>
            </a:r>
            <a:r>
              <a:rPr lang="ru-RU" sz="1300" dirty="0" err="1">
                <a:solidFill>
                  <a:srgbClr val="004F74"/>
                </a:solidFill>
                <a:latin typeface="Montserrat" pitchFamily="2" charset="0"/>
              </a:rPr>
              <a:t>себума</a:t>
            </a:r>
            <a:r>
              <a:rPr lang="ru-RU" sz="13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из железы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бактерий, которые участвуют в появлении угрей и прыщей</a:t>
            </a:r>
            <a:endParaRPr lang="en-US" sz="1300" b="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79D8D-52C8-39BE-285B-254C79F972E0}"/>
              </a:ext>
            </a:extLst>
          </p:cNvPr>
          <p:cNvSpPr txBox="1"/>
          <p:nvPr/>
        </p:nvSpPr>
        <p:spPr>
          <a:xfrm>
            <a:off x="1355781" y="3231048"/>
            <a:ext cx="2005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4AD"/>
                </a:solidFill>
                <a:latin typeface="Montserrat" pitchFamily="2" charset="0"/>
              </a:rPr>
              <a:t>Zn PCA </a:t>
            </a:r>
            <a:endParaRPr lang="ru-RU" sz="2800" dirty="0">
              <a:solidFill>
                <a:srgbClr val="0074A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D3B83-9303-E776-E4D8-7145BFF59941}"/>
              </a:ext>
            </a:extLst>
          </p:cNvPr>
          <p:cNvSpPr txBox="1"/>
          <p:nvPr/>
        </p:nvSpPr>
        <p:spPr>
          <a:xfrm>
            <a:off x="6791876" y="3136241"/>
            <a:ext cx="3978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Дикалий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</a:p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глицирризинат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endParaRPr lang="ru-RU" sz="2000" dirty="0">
              <a:solidFill>
                <a:srgbClr val="0074A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97D27-E1A0-0D2F-F042-0896CE5D75EB}"/>
              </a:ext>
            </a:extLst>
          </p:cNvPr>
          <p:cNvSpPr txBox="1"/>
          <p:nvPr/>
        </p:nvSpPr>
        <p:spPr>
          <a:xfrm>
            <a:off x="6803191" y="4081224"/>
            <a:ext cx="4245469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компонент из корня солодки. Противовоспалительный эффект сравним по силе с эффективностью кортизола (ГКС)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004F74"/>
                </a:solidFill>
                <a:latin typeface="Montserrat SemiBold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эффективно уменьшает воспаление</a:t>
            </a:r>
            <a:endParaRPr lang="ru-RU" sz="13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0" dirty="0">
                <a:solidFill>
                  <a:srgbClr val="004F74"/>
                </a:solidFill>
                <a:latin typeface="Montserrat" pitchFamily="2" charset="0"/>
              </a:rPr>
              <a:t>быстро снимает покраснение и раздражение кожи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446DB-4AA7-8D22-A2E9-DB81193CA321}"/>
              </a:ext>
            </a:extLst>
          </p:cNvPr>
          <p:cNvSpPr txBox="1"/>
          <p:nvPr/>
        </p:nvSpPr>
        <p:spPr>
          <a:xfrm>
            <a:off x="622647" y="615979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1. Самцов А.В., Эффективная фармакотерапия, 2014г. №48; ГКС - </a:t>
            </a:r>
            <a:r>
              <a:rPr lang="ru-RU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глюкокортикостероиды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 </a:t>
            </a:r>
            <a:endParaRPr lang="ru-RU" sz="8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2B107B-7AE0-5848-FD16-C5FD6E395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903" y="2735463"/>
            <a:ext cx="2222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1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12346-34EB-0D26-C132-A7A4C5A0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564C133E-9F1E-E44F-0686-41824F6B5896}"/>
              </a:ext>
            </a:extLst>
          </p:cNvPr>
          <p:cNvSpPr/>
          <p:nvPr/>
        </p:nvSpPr>
        <p:spPr>
          <a:xfrm>
            <a:off x="1202198" y="2989932"/>
            <a:ext cx="8447990" cy="2419040"/>
          </a:xfrm>
          <a:prstGeom prst="roundRect">
            <a:avLst>
              <a:gd name="adj" fmla="val 697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55EE1-141B-37BE-00FF-29A99B1A31B4}"/>
              </a:ext>
            </a:extLst>
          </p:cNvPr>
          <p:cNvGrpSpPr/>
          <p:nvPr/>
        </p:nvGrpSpPr>
        <p:grpSpPr>
          <a:xfrm>
            <a:off x="2429080" y="546593"/>
            <a:ext cx="9689455" cy="830997"/>
            <a:chOff x="1429650" y="672096"/>
            <a:chExt cx="9689455" cy="8309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19C75-9335-8040-949C-DDC0C645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91E55-0580-689A-B8C6-249E20251869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с </a:t>
              </a:r>
              <a:r>
                <a:rPr lang="ru-RU" sz="2400" b="1" dirty="0" err="1">
                  <a:solidFill>
                    <a:srgbClr val="0074AD"/>
                  </a:solidFill>
                  <a:latin typeface="Montserrat" pitchFamily="2" charset="0"/>
                </a:rPr>
                <a:t>метабиотиками</a:t>
              </a:r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 - новый стандарт </a:t>
              </a:r>
            </a:p>
            <a:p>
              <a:r>
                <a:rPr lang="ru-RU" sz="2400" b="1" dirty="0">
                  <a:solidFill>
                    <a:srgbClr val="0074AD"/>
                  </a:solidFill>
                  <a:latin typeface="Montserrat" pitchFamily="2" charset="0"/>
                </a:rPr>
                <a:t>ухода за проблемной кожей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D21CAB-162D-6626-6838-761B45EBF67E}"/>
              </a:ext>
            </a:extLst>
          </p:cNvPr>
          <p:cNvSpPr txBox="1"/>
          <p:nvPr/>
        </p:nvSpPr>
        <p:spPr>
          <a:xfrm>
            <a:off x="1" y="1730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В состав новинок </a:t>
            </a:r>
            <a:r>
              <a:rPr lang="ru-RU" sz="1800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1800" dirty="0">
                <a:solidFill>
                  <a:srgbClr val="0074AD"/>
                </a:solidFill>
                <a:latin typeface="Montserrat" pitchFamily="2" charset="0"/>
              </a:rPr>
              <a:t> входят </a:t>
            </a:r>
          </a:p>
          <a:p>
            <a:pPr algn="ctr"/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метабиотики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–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8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18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654DC6-84DE-3319-5D03-BCF4719CCE0B}"/>
              </a:ext>
            </a:extLst>
          </p:cNvPr>
          <p:cNvSpPr txBox="1"/>
          <p:nvPr/>
        </p:nvSpPr>
        <p:spPr>
          <a:xfrm>
            <a:off x="1663085" y="3210250"/>
            <a:ext cx="7526215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Инновационный компонент – </a:t>
            </a:r>
            <a:r>
              <a:rPr lang="ru-RU" sz="1700" b="1" dirty="0" err="1">
                <a:solidFill>
                  <a:srgbClr val="0074AD"/>
                </a:solidFill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етабиотики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</a:p>
          <a:p>
            <a:pPr fontAlgn="base">
              <a:spcAft>
                <a:spcPts val="200"/>
              </a:spcAft>
            </a:pP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(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лизаты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r>
              <a:rPr lang="ru-RU" sz="1700" b="1" dirty="0" err="1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пропионовокислых</a:t>
            </a:r>
            <a:r>
              <a:rPr lang="ru-RU" sz="1700" b="1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бактерий)</a:t>
            </a:r>
            <a:r>
              <a:rPr lang="ru-RU" sz="1700" dirty="0">
                <a:solidFill>
                  <a:srgbClr val="0074AD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 </a:t>
            </a:r>
            <a:endParaRPr lang="ru-RU" sz="1700" dirty="0">
              <a:solidFill>
                <a:srgbClr val="004F74"/>
              </a:solidFill>
              <a:effectLst/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92B2DA-C919-900E-88B0-AE89199F4C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0932" y="2360587"/>
            <a:ext cx="4258277" cy="33763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E4F6F95-57F2-B8D2-349A-5003A3CAA42F}"/>
              </a:ext>
            </a:extLst>
          </p:cNvPr>
          <p:cNvSpPr txBox="1"/>
          <p:nvPr/>
        </p:nvSpPr>
        <p:spPr>
          <a:xfrm>
            <a:off x="1696352" y="4011153"/>
            <a:ext cx="609872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восстанавливают здоровый </a:t>
            </a:r>
            <a:r>
              <a:rPr lang="ru-RU" sz="1600" dirty="0" err="1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микробиом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нормализуют работу сальных желез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насыщают кожу витаминами группы В</a:t>
            </a:r>
            <a:endParaRPr lang="ru-RU" sz="1600" dirty="0">
              <a:solidFill>
                <a:srgbClr val="004F74"/>
              </a:solidFill>
              <a:latin typeface="Montserrat" pitchFamily="2" charset="0"/>
              <a:ea typeface="ヒラギノ角ゴ Pro W3"/>
              <a:cs typeface="Times New Roman" panose="02020603050405020304" pitchFamily="18" charset="0"/>
            </a:endParaRP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effectLst/>
                <a:latin typeface="Montserrat" pitchFamily="2" charset="0"/>
                <a:ea typeface="ヒラギノ角ゴ Pro W3"/>
                <a:cs typeface="Times New Roman" panose="02020603050405020304" pitchFamily="18" charset="0"/>
              </a:rPr>
              <a:t>стимулируют выработку коллагена</a:t>
            </a:r>
            <a:endParaRPr lang="ru-RU" sz="1600" dirty="0">
              <a:solidFill>
                <a:srgbClr val="004F74"/>
              </a:solidFill>
              <a:effectLst/>
              <a:latin typeface="Montserrat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25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5" y="316965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162586" y="380146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Лизаты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5A989-BC1D-41C9-BFF0-489A6463DA65}"/>
              </a:ext>
            </a:extLst>
          </p:cNvPr>
          <p:cNvSpPr txBox="1"/>
          <p:nvPr/>
        </p:nvSpPr>
        <p:spPr>
          <a:xfrm>
            <a:off x="7017873" y="1067375"/>
            <a:ext cx="491744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Лизат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</a:t>
            </a:r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пробиотических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бактерий </a:t>
            </a:r>
          </a:p>
          <a:p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продукт гидролиза - расщепления белка микроорганизмов до пептидов и аминокислот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Содержит смесь фрагментов клеточных стенок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пробиотических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бактерий, их внутриклеточного содержимого и бактериальных метаболитов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Представляет собой комплекс полезных веществ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пробиотического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происхождения без живых микроорганизмов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56BF6-2F41-464A-8989-41C0558825B1}"/>
              </a:ext>
            </a:extLst>
          </p:cNvPr>
          <p:cNvSpPr txBox="1"/>
          <p:nvPr/>
        </p:nvSpPr>
        <p:spPr>
          <a:xfrm>
            <a:off x="1216449" y="3534069"/>
            <a:ext cx="588755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074AD"/>
                </a:solidFill>
                <a:latin typeface="Montserrat" panose="00000500000000000000" pitchFamily="2" charset="-52"/>
              </a:rPr>
              <a:t>Пробиотические</a:t>
            </a: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бактерии</a:t>
            </a:r>
            <a:endParaRPr lang="ru-RU" dirty="0">
              <a:latin typeface="Montserrat" panose="000005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Полезные для человека живые микроорганизмы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 норме  заселяют тело человека снаружи и внутри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Являются частью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микробиома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Продуцируют ценные соединения для процессов обмена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Способны губительно воздействовать на патогенные и условно-патогенные бактерии, предотвращая развитие воспаления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CD79A4-6047-4B8A-8DE4-1A1C07582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89"/>
          <a:stretch/>
        </p:blipFill>
        <p:spPr>
          <a:xfrm>
            <a:off x="1387551" y="1182391"/>
            <a:ext cx="4269951" cy="21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6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9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429263" y="580201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Технология получения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endParaRPr lang="ru-RU" sz="2000" b="1" dirty="0">
              <a:solidFill>
                <a:srgbClr val="0074AD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1E2F2-DF69-4D04-8F0D-B4E197ED65F1}"/>
              </a:ext>
            </a:extLst>
          </p:cNvPr>
          <p:cNvSpPr txBox="1"/>
          <p:nvPr/>
        </p:nvSpPr>
        <p:spPr>
          <a:xfrm>
            <a:off x="5202446" y="1274615"/>
            <a:ext cx="60063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Преимущества ферментативного гидролиза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происходит разрушения аминокислот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Сохраняются биологические и химические свойства и активность ценных веществ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Не требуется дополнительная очистка гидролизатов от солей и примесей, влияющих на активность формулы готового продукта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Высокая безопасность гидролизата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Снижен аллергический потенциал белков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84E9D-3B26-4C9D-98AD-A37C956EDF4A}"/>
              </a:ext>
            </a:extLst>
          </p:cNvPr>
          <p:cNvSpPr txBox="1"/>
          <p:nvPr/>
        </p:nvSpPr>
        <p:spPr>
          <a:xfrm>
            <a:off x="612065" y="2368848"/>
            <a:ext cx="426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1.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Получение биомассы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2. 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Ферментативный гидролиз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Этап 3.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Фильтрация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57FCB-E1EC-400B-9389-4DF87D7AB321}"/>
              </a:ext>
            </a:extLst>
          </p:cNvPr>
          <p:cNvSpPr txBox="1"/>
          <p:nvPr/>
        </p:nvSpPr>
        <p:spPr>
          <a:xfrm>
            <a:off x="1300480" y="5070160"/>
            <a:ext cx="1730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Биомасса бактерий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1D473C-B75A-4A05-915E-285213E56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45" b="8013"/>
          <a:stretch/>
        </p:blipFill>
        <p:spPr>
          <a:xfrm>
            <a:off x="3016312" y="4364649"/>
            <a:ext cx="5456250" cy="208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7B126B-620D-41CE-90FD-14D47C817BE6}"/>
              </a:ext>
            </a:extLst>
          </p:cNvPr>
          <p:cNvSpPr txBox="1"/>
          <p:nvPr/>
        </p:nvSpPr>
        <p:spPr>
          <a:xfrm>
            <a:off x="4474761" y="4387396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Ферменты</a:t>
            </a:r>
          </a:p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 Вода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DCD01-A5F8-4FC3-89DF-12E8FBFF4060}"/>
              </a:ext>
            </a:extLst>
          </p:cNvPr>
          <p:cNvSpPr txBox="1"/>
          <p:nvPr/>
        </p:nvSpPr>
        <p:spPr>
          <a:xfrm>
            <a:off x="5348576" y="6136975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Пептиды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458BD-4515-435A-BE3D-1CE25F5BDD62}"/>
              </a:ext>
            </a:extLst>
          </p:cNvPr>
          <p:cNvSpPr txBox="1"/>
          <p:nvPr/>
        </p:nvSpPr>
        <p:spPr>
          <a:xfrm>
            <a:off x="7109407" y="6136975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anose="00000500000000000000" pitchFamily="2" charset="-52"/>
              </a:rPr>
              <a:t>Аминокислоты</a:t>
            </a:r>
          </a:p>
        </p:txBody>
      </p:sp>
    </p:spTree>
    <p:extLst>
      <p:ext uri="{BB962C8B-B14F-4D97-AF65-F5344CB8AC3E}">
        <p14:creationId xmlns:p14="http://schemas.microsoft.com/office/powerpoint/2010/main" val="121256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17102" y="274291"/>
            <a:ext cx="97947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Активные вещества в составе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лизатов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пробиотических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064041" y="1132479"/>
            <a:ext cx="6403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Клеточные стенки и внутриклеточное содержимое бактерий </a:t>
            </a: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мурамилдипептиды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пептидогликаны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свободные аминокислоты,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липотейхоевые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экзополисахариды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3FC4A-F5D0-4E69-A9AB-0E081EDAF31D}"/>
              </a:ext>
            </a:extLst>
          </p:cNvPr>
          <p:cNvSpPr txBox="1"/>
          <p:nvPr/>
        </p:nvSpPr>
        <p:spPr>
          <a:xfrm>
            <a:off x="1064041" y="3584838"/>
            <a:ext cx="5817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Бактериальные метаболиты</a:t>
            </a:r>
          </a:p>
          <a:p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Короткоцепочечные жирные кислоты (ацетат, бутират, пропионат)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Бактериоцины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Молочная,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пропионовая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глюкуроновая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кислоты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Водорастворимые витамины (группы В, РР, фолиевая кислота)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Ферменты</a:t>
            </a:r>
          </a:p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DE154D-00D2-43A1-AC39-45F14DA62646}"/>
              </a:ext>
            </a:extLst>
          </p:cNvPr>
          <p:cNvSpPr/>
          <p:nvPr/>
        </p:nvSpPr>
        <p:spPr>
          <a:xfrm>
            <a:off x="6949441" y="2875203"/>
            <a:ext cx="4880238" cy="3571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b="1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Свойства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Иммуностимулирующие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Противомикробные </a:t>
            </a:r>
          </a:p>
          <a:p>
            <a:pPr algn="ctr"/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Пребиотические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Антиоксидантные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Противовоспалительные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Регенеративные </a:t>
            </a:r>
          </a:p>
          <a:p>
            <a:pPr algn="ctr"/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Увлажняющие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A78E08-D189-465C-A4F3-950D4DCCC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640" y="994038"/>
            <a:ext cx="4277360" cy="28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1175375" y="526865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0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 бактерий против жирности кожи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1267288" y="1133758"/>
            <a:ext cx="72965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Компоненты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endParaRPr lang="ru-RU" b="1" dirty="0">
              <a:solidFill>
                <a:srgbClr val="0074AD"/>
              </a:solidFill>
              <a:latin typeface="Montserrat" pitchFamily="2" charset="0"/>
            </a:endParaRPr>
          </a:p>
          <a:p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Propionibacterium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freudenreichii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 ssp.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Shernanii</a:t>
            </a:r>
            <a:endParaRPr lang="ru-RU" i="1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уменьшают признаки жирной кожи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воздействуя непосредственно на сальные железы и уменьшая синтез липидов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1" dirty="0">
                <a:solidFill>
                  <a:srgbClr val="004F74"/>
                </a:solidFill>
                <a:latin typeface="Montserrat" pitchFamily="2" charset="0"/>
              </a:rPr>
              <a:t>угнетают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 err="1">
                <a:solidFill>
                  <a:srgbClr val="004F74"/>
                </a:solidFill>
                <a:latin typeface="Montserrat" pitchFamily="2" charset="0"/>
              </a:rPr>
              <a:t>P.acnes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, что также помогает уменьшить стимуляцию </a:t>
            </a:r>
            <a:r>
              <a:rPr lang="ru-RU" dirty="0" err="1">
                <a:solidFill>
                  <a:srgbClr val="004F74"/>
                </a:solidFill>
                <a:latin typeface="Montserrat" pitchFamily="2" charset="0"/>
              </a:rPr>
              <a:t>себоцитов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и поддержать популяцию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en-US" i="1" dirty="0">
                <a:solidFill>
                  <a:srgbClr val="004F74"/>
                </a:solidFill>
                <a:latin typeface="Montserrat" pitchFamily="2" charset="0"/>
              </a:rPr>
              <a:t>Staphylococcus epidermidis</a:t>
            </a:r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, 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который является важным агентом кожного равновесия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EE992-F246-2585-0919-1C8B6504E0F0}"/>
              </a:ext>
            </a:extLst>
          </p:cNvPr>
          <p:cNvSpPr txBox="1"/>
          <p:nvPr/>
        </p:nvSpPr>
        <p:spPr>
          <a:xfrm>
            <a:off x="1267288" y="4466991"/>
            <a:ext cx="74577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Применение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лизата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 бактерий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Контролирует жирность кожи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проявления, которые воспринимаются как эстетические недостатки (жирный блеск,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комедоны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Предупреждает кожные воспаления, в т.ч. акне</a:t>
            </a:r>
          </a:p>
          <a:p>
            <a:pPr marL="0" indent="0">
              <a:buNone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CE6B09-8ABA-416E-A2E1-EEC69034B10C}"/>
              </a:ext>
            </a:extLst>
          </p:cNvPr>
          <p:cNvSpPr txBox="1"/>
          <p:nvPr/>
        </p:nvSpPr>
        <p:spPr>
          <a:xfrm>
            <a:off x="1175375" y="6530808"/>
            <a:ext cx="7296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Источник: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https://patents.google.com/patent/WO2014053621A2/en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33F93-F9DD-4FAC-87B8-F4E4C2D5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56" y="2499564"/>
            <a:ext cx="4031244" cy="40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7A81C-6B4B-E703-7DD8-72912816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7284DF5-D214-1F43-E964-08BB942B54EF}"/>
              </a:ext>
            </a:extLst>
          </p:cNvPr>
          <p:cNvSpPr txBox="1"/>
          <p:nvPr/>
        </p:nvSpPr>
        <p:spPr>
          <a:xfrm>
            <a:off x="-515308" y="631733"/>
            <a:ext cx="1097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Лизат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пропионовокислых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бактерий против акне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E235F-9B00-DA34-1A82-0FD94EF63AEC}"/>
              </a:ext>
            </a:extLst>
          </p:cNvPr>
          <p:cNvSpPr txBox="1"/>
          <p:nvPr/>
        </p:nvSpPr>
        <p:spPr>
          <a:xfrm>
            <a:off x="749761" y="3280777"/>
            <a:ext cx="7827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Ферменты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супероксиддисмутаза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, каталаза, </a:t>
            </a: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пероксидаза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нейтрализуют супероксиды и подавляют воспаление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74AD"/>
                </a:solidFill>
                <a:latin typeface="Montserrat" pitchFamily="2" charset="0"/>
              </a:rPr>
              <a:t>Пропионовая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 кислота оказывает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бактерицидный </a:t>
            </a: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и противогрибковый эффекты,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угнетает </a:t>
            </a:r>
            <a:r>
              <a:rPr lang="en-US" sz="1600" i="1" dirty="0" err="1">
                <a:solidFill>
                  <a:srgbClr val="0074AD"/>
                </a:solidFill>
                <a:latin typeface="Montserrat" pitchFamily="2" charset="0"/>
              </a:rPr>
              <a:t>P.acnes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, регулирует работу сальных желез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Витамин В12 помогает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устранить отечность и воспаление, ускоряет регенерацию кожи</a:t>
            </a:r>
            <a:br>
              <a:rPr lang="ru-RU" sz="1600" dirty="0">
                <a:solidFill>
                  <a:srgbClr val="0074AD"/>
                </a:solidFill>
                <a:latin typeface="Montserrat" pitchFamily="2" charset="0"/>
              </a:rPr>
            </a:br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E2B3A77-C82C-109C-884C-F1E4FE98CDCC}"/>
              </a:ext>
            </a:extLst>
          </p:cNvPr>
          <p:cNvGrpSpPr/>
          <p:nvPr/>
        </p:nvGrpSpPr>
        <p:grpSpPr>
          <a:xfrm>
            <a:off x="1055489" y="1437044"/>
            <a:ext cx="7654226" cy="1544235"/>
            <a:chOff x="1161143" y="3393691"/>
            <a:chExt cx="7827874" cy="1544235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120A0A69-D10C-85DA-A029-F67A8601A90D}"/>
                </a:ext>
              </a:extLst>
            </p:cNvPr>
            <p:cNvSpPr/>
            <p:nvPr/>
          </p:nvSpPr>
          <p:spPr>
            <a:xfrm>
              <a:off x="1161143" y="3393691"/>
              <a:ext cx="7827874" cy="1384995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F8E945-9394-846B-9F07-BE59B50C00E9}"/>
                </a:ext>
              </a:extLst>
            </p:cNvPr>
            <p:cNvSpPr txBox="1"/>
            <p:nvPr/>
          </p:nvSpPr>
          <p:spPr>
            <a:xfrm>
              <a:off x="1422174" y="3552931"/>
              <a:ext cx="625982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Лизат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</a:t>
              </a:r>
              <a:r>
                <a:rPr lang="ru-RU" sz="1600" b="1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пропионовокислых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бактерий содержит ряд метаболитов 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с мощным потенциалом для терапии кожных заболеваний, индуцированных </a:t>
              </a:r>
              <a:r>
                <a:rPr lang="ru-RU" sz="1600" dirty="0" err="1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оксидативным</a:t>
              </a:r>
              <a:r>
                <a:rPr lang="ru-RU" sz="1600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 стрессом, включая акне </a:t>
              </a: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10BF54-6390-4C17-BBA2-968A09CB3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9" r="17806"/>
          <a:stretch/>
        </p:blipFill>
        <p:spPr>
          <a:xfrm>
            <a:off x="8388510" y="2777039"/>
            <a:ext cx="3803490" cy="3517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7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F512D2B2-718C-01BC-7B2E-A9722B87DC6E}"/>
              </a:ext>
            </a:extLst>
          </p:cNvPr>
          <p:cNvSpPr/>
          <p:nvPr/>
        </p:nvSpPr>
        <p:spPr>
          <a:xfrm>
            <a:off x="3834973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6020850-0BDE-4767-104B-634825D04E91}"/>
              </a:ext>
            </a:extLst>
          </p:cNvPr>
          <p:cNvSpPr/>
          <p:nvPr/>
        </p:nvSpPr>
        <p:spPr>
          <a:xfrm>
            <a:off x="6035734" y="4040484"/>
            <a:ext cx="211681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2CFE421F-D237-C579-AB3F-4895C66769D6}"/>
              </a:ext>
            </a:extLst>
          </p:cNvPr>
          <p:cNvSpPr/>
          <p:nvPr/>
        </p:nvSpPr>
        <p:spPr>
          <a:xfrm>
            <a:off x="8251991" y="4040484"/>
            <a:ext cx="3051890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6966F67-2364-4052-8129-B4BD656E7028}"/>
              </a:ext>
            </a:extLst>
          </p:cNvPr>
          <p:cNvSpPr txBox="1">
            <a:spLocks/>
          </p:cNvSpPr>
          <p:nvPr/>
        </p:nvSpPr>
        <p:spPr>
          <a:xfrm>
            <a:off x="0" y="470634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5BE37-4871-9A8E-6D56-849A33D24403}"/>
              </a:ext>
            </a:extLst>
          </p:cNvPr>
          <p:cNvSpPr txBox="1"/>
          <p:nvPr/>
        </p:nvSpPr>
        <p:spPr>
          <a:xfrm>
            <a:off x="798021" y="310900"/>
            <a:ext cx="10686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Задачи </a:t>
            </a:r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дерматокосметики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в комплексной терапии  и профилактике обострений акне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F137C-ABA2-37D9-DC95-77491B5A026A}"/>
              </a:ext>
            </a:extLst>
          </p:cNvPr>
          <p:cNvSpPr txBox="1"/>
          <p:nvPr/>
        </p:nvSpPr>
        <p:spPr>
          <a:xfrm>
            <a:off x="0" y="132076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оптимального лечения угревой сыпи важно понимать,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можно использовать доступные средства для поддержания здоровья кожи </a:t>
            </a:r>
          </a:p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как с лекарственными препаратами, так и без них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D5FCD-CB31-82CA-07F7-83068BB4F1E4}"/>
              </a:ext>
            </a:extLst>
          </p:cNvPr>
          <p:cNvSpPr txBox="1"/>
          <p:nvPr/>
        </p:nvSpPr>
        <p:spPr>
          <a:xfrm>
            <a:off x="798021" y="2647465"/>
            <a:ext cx="10598848" cy="40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4F74"/>
                </a:solidFill>
                <a:latin typeface="Montserrat" pitchFamily="2" charset="0"/>
              </a:rPr>
              <a:t>При акне средства по уходу за кожей имеют несколько механизмов действия: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120490-1139-398D-0436-1BE7898D7466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Kurokawa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I, Kobayashi M, Nomura Y, Abe M,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Kerob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Dreno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and Benefits of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Management in Japan.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Ther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(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Heidelb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). 2023 Jul;13(7):1423-1433.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10.1007/s13555-023-00943-x.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2023 Jun 20. PMID: 37338719; PMCID: PMC10307753.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59A78F3-692A-5C0B-9C76-E9BD5629DBD2}"/>
              </a:ext>
            </a:extLst>
          </p:cNvPr>
          <p:cNvSpPr/>
          <p:nvPr/>
        </p:nvSpPr>
        <p:spPr>
          <a:xfrm>
            <a:off x="952286" y="4040484"/>
            <a:ext cx="2776685" cy="1041953"/>
          </a:xfrm>
          <a:prstGeom prst="roundRect">
            <a:avLst/>
          </a:prstGeom>
          <a:gradFill flip="none" rotWithShape="1">
            <a:gsLst>
              <a:gs pos="0">
                <a:srgbClr val="E2F6F5"/>
              </a:gs>
              <a:gs pos="100000">
                <a:srgbClr val="E2F6F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542D6-7800-6089-B970-0729241B6A00}"/>
              </a:ext>
            </a:extLst>
          </p:cNvPr>
          <p:cNvSpPr txBox="1"/>
          <p:nvPr/>
        </p:nvSpPr>
        <p:spPr>
          <a:xfrm>
            <a:off x="952286" y="4153520"/>
            <a:ext cx="2798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 улучшение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кожного барьера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F1EAE-E4A8-1E20-8151-35235D09C1EB}"/>
              </a:ext>
            </a:extLst>
          </p:cNvPr>
          <p:cNvSpPr txBox="1"/>
          <p:nvPr/>
        </p:nvSpPr>
        <p:spPr>
          <a:xfrm>
            <a:off x="3857024" y="4153520"/>
            <a:ext cx="2094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  <a:r>
              <a:rPr lang="ru-RU" sz="1600" b="1" dirty="0" err="1">
                <a:solidFill>
                  <a:srgbClr val="0074AD"/>
                </a:solidFill>
                <a:latin typeface="Montserrat" pitchFamily="2" charset="0"/>
              </a:rPr>
              <a:t>микробиома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 кожи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79E373-965C-521B-5826-64BE86255E69}"/>
              </a:ext>
            </a:extLst>
          </p:cNvPr>
          <p:cNvSpPr txBox="1"/>
          <p:nvPr/>
        </p:nvSpPr>
        <p:spPr>
          <a:xfrm>
            <a:off x="6078809" y="4153520"/>
            <a:ext cx="2073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поддержание здорового pH кожи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D8D57E-8215-D676-50DD-5A1AEFE66E64}"/>
              </a:ext>
            </a:extLst>
          </p:cNvPr>
          <p:cNvSpPr txBox="1"/>
          <p:nvPr/>
        </p:nvSpPr>
        <p:spPr>
          <a:xfrm>
            <a:off x="8282988" y="4153520"/>
            <a:ext cx="3020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защита </a:t>
            </a:r>
          </a:p>
          <a:p>
            <a:pPr algn="ctr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от повреждения ультрафиолетом (УФ)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195FB-1E0D-E43D-85B0-ADC7DF40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34" y="3215304"/>
            <a:ext cx="872419" cy="84705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7083B74-8C0F-D8C9-47FF-E84E4CA75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39" y="3215304"/>
            <a:ext cx="926399" cy="8994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B7CF157-AA64-003E-0F12-F89E48A35C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77428" y="3215304"/>
            <a:ext cx="926399" cy="89946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символ, круг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4160B7A-22B3-3FA4-179D-89ACFABC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238" y="3215304"/>
            <a:ext cx="926399" cy="89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579733-3575-449D-4FB8-CF4D10EA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4B4E13A-9DC4-3DFD-2B44-40B6978B51F5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DA8AC3-243D-A22D-C9BC-4BEFAF569B1E}"/>
              </a:ext>
            </a:extLst>
          </p:cNvPr>
          <p:cNvGrpSpPr/>
          <p:nvPr/>
        </p:nvGrpSpPr>
        <p:grpSpPr>
          <a:xfrm>
            <a:off x="685514" y="672097"/>
            <a:ext cx="4287187" cy="1627488"/>
            <a:chOff x="1317332" y="672097"/>
            <a:chExt cx="4287187" cy="162748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78DD03B-93CE-2957-F874-52B93004B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0D325-654F-A57A-89A7-12D13D45AC01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дневной увлажняющий для комбинированной, жирной, проблемной кожи </a:t>
              </a:r>
              <a:r>
                <a:rPr lang="en-US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SPF</a:t>
              </a:r>
              <a:r>
                <a:rPr lang="ru-RU" sz="2000" b="1" dirty="0">
                  <a:solidFill>
                    <a:srgbClr val="9D9A19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 20</a:t>
              </a:r>
              <a:endParaRPr lang="ru-RU" sz="2000" dirty="0">
                <a:solidFill>
                  <a:srgbClr val="9D9A19"/>
                </a:solidFill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54030F-35F6-EFF1-1E85-49238A8C5379}"/>
              </a:ext>
            </a:extLst>
          </p:cNvPr>
          <p:cNvSpPr txBox="1"/>
          <p:nvPr/>
        </p:nvSpPr>
        <p:spPr>
          <a:xfrm>
            <a:off x="778702" y="3333503"/>
            <a:ext cx="4287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</a:t>
            </a:r>
          </a:p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новый уровень ухода: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лечение акне,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увлажнение, </a:t>
            </a:r>
          </a:p>
          <a:p>
            <a:r>
              <a:rPr lang="ru-RU" sz="2000" dirty="0">
                <a:solidFill>
                  <a:srgbClr val="0074AD"/>
                </a:solidFill>
                <a:latin typeface="Montserrat" pitchFamily="2" charset="0"/>
              </a:rPr>
              <a:t>защита от УФ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3367F3E-9EC6-9B2A-EEB9-9E7BBA1F3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3124"/>
              </p:ext>
            </p:extLst>
          </p:nvPr>
        </p:nvGraphicFramePr>
        <p:xfrm>
          <a:off x="6021050" y="518232"/>
          <a:ext cx="5716250" cy="594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559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746691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99248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10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10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103276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Бетаин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кожу, уменьшает раздражение кожи, смягчает и разглаживает ее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737341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Оказывает антиоксидантное действие, стимулирует естественное </a:t>
                      </a:r>
                    </a:p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обновление клеток кожи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13336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-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1328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Солнцезащитный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фильтр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Защищает кожу от повреждающего действия солнечных лучей (от лучей UVA и UVB)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Уменьшает риск солнечных ожогов и гиперпигментации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Предотвращает фотостарение</a:t>
                      </a:r>
                    </a:p>
                  </a:txBody>
                  <a:tcPr marL="19944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341068-2DEC-1572-8399-9106ADBAE3D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SPF 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(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sun protection factor</a:t>
            </a:r>
            <a:r>
              <a:rPr lang="ru-RU" sz="8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) - солнцезащитный фактор 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91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4026E-F4D4-0B56-89D4-D67818999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D974D8C-B841-D8B3-6F99-8DFC49DA0B6E}"/>
              </a:ext>
            </a:extLst>
          </p:cNvPr>
          <p:cNvSpPr txBox="1"/>
          <p:nvPr/>
        </p:nvSpPr>
        <p:spPr>
          <a:xfrm>
            <a:off x="0" y="13761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Циновит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не останавливается: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вторая новинка – новое решение проблемы сухости кожи с акне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89474-AED1-1CC6-F737-D0171ADAC8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18" y="2083752"/>
            <a:ext cx="2222702" cy="5956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1CA6C-9918-8C6E-14BB-41D5982DA980}"/>
              </a:ext>
            </a:extLst>
          </p:cNvPr>
          <p:cNvSpPr txBox="1"/>
          <p:nvPr/>
        </p:nvSpPr>
        <p:spPr>
          <a:xfrm>
            <a:off x="4488009" y="2800490"/>
            <a:ext cx="4200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Крем увлажняющий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для комбинированной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жирной и проблемной кожи, </a:t>
            </a:r>
          </a:p>
          <a:p>
            <a:r>
              <a:rPr lang="ru-RU" sz="1600" dirty="0">
                <a:solidFill>
                  <a:srgbClr val="0074AD"/>
                </a:solidFill>
                <a:latin typeface="Montserrat" pitchFamily="2" charset="0"/>
              </a:rPr>
              <a:t>50 мл</a:t>
            </a:r>
            <a:endParaRPr lang="ru-RU" sz="1400" dirty="0">
              <a:solidFill>
                <a:srgbClr val="0074AD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B3AF189C-C7B9-DB04-59EF-067146E73501}"/>
              </a:ext>
            </a:extLst>
          </p:cNvPr>
          <p:cNvGrpSpPr/>
          <p:nvPr/>
        </p:nvGrpSpPr>
        <p:grpSpPr>
          <a:xfrm>
            <a:off x="1156788" y="4517923"/>
            <a:ext cx="7827874" cy="1314342"/>
            <a:chOff x="1161143" y="3393691"/>
            <a:chExt cx="7827874" cy="1314342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0E779CEA-3BE0-5102-5B93-D61FEB4C5EDF}"/>
                </a:ext>
              </a:extLst>
            </p:cNvPr>
            <p:cNvSpPr/>
            <p:nvPr/>
          </p:nvSpPr>
          <p:spPr>
            <a:xfrm>
              <a:off x="1161143" y="3393691"/>
              <a:ext cx="7827874" cy="1171943"/>
            </a:xfrm>
            <a:prstGeom prst="roundRect">
              <a:avLst>
                <a:gd name="adj" fmla="val 697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B787B4-DF97-564F-90F8-79397D2D6605}"/>
                </a:ext>
              </a:extLst>
            </p:cNvPr>
            <p:cNvSpPr txBox="1"/>
            <p:nvPr/>
          </p:nvSpPr>
          <p:spPr>
            <a:xfrm>
              <a:off x="1422174" y="3569260"/>
              <a:ext cx="6615136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Экспертный контроль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над высыпаниями, </a:t>
              </a:r>
            </a:p>
            <a:p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  <a:ea typeface="+mj-ea"/>
                  <a:cs typeface="+mj-cs"/>
                </a:rPr>
                <a:t>Активное увлажнение и ежедневная защита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  <a:ea typeface="+mj-ea"/>
                  <a:cs typeface="+mj-cs"/>
                </a:rPr>
                <a:t>от сухости  </a:t>
              </a:r>
            </a:p>
            <a:p>
              <a:pPr marL="0" indent="0">
                <a:buNone/>
              </a:pPr>
              <a:endParaRPr lang="ru-RU" sz="16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  <a:p>
              <a:pPr marL="0" indent="0">
                <a:buNone/>
              </a:pPr>
              <a:endParaRPr lang="ru-RU" sz="2000" dirty="0">
                <a:solidFill>
                  <a:srgbClr val="004F74"/>
                </a:solidFill>
                <a:latin typeface="Montserrat" pitchFamily="2" charset="0"/>
                <a:ea typeface="+mj-ea"/>
                <a:cs typeface="+mj-cs"/>
              </a:endParaRPr>
            </a:p>
          </p:txBody>
        </p:sp>
      </p:grpSp>
      <p:pic>
        <p:nvPicPr>
          <p:cNvPr id="19" name="Рисунок 18" descr="Изображение выглядит как вода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4433945-0157-9723-E920-5B43195DB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3" y="1238435"/>
            <a:ext cx="3619633" cy="35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7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32FC5-0C56-A467-6DE7-32C823BF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13A75-9A81-F355-1AC7-1895FA28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694" y="1652852"/>
            <a:ext cx="3262444" cy="387116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DA1E02E-2926-CDC8-3A98-DB842103C491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3AFFD63-3721-4C86-F1FE-5EDA160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D15E5A-E703-8A56-AA5D-EEC9734CD8B1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B12D9C-D47C-9028-2EBE-593B7A3E790B}"/>
              </a:ext>
            </a:extLst>
          </p:cNvPr>
          <p:cNvSpPr txBox="1"/>
          <p:nvPr/>
        </p:nvSpPr>
        <p:spPr>
          <a:xfrm>
            <a:off x="926670" y="1978739"/>
            <a:ext cx="28851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Увлажняет сухую кожу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воспаление и высыпания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Снимает покраснение и раздражение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Подавляет рост бактерий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Восстанавливает естественный </a:t>
            </a:r>
            <a:r>
              <a:rPr lang="ru-RU" sz="1400" dirty="0" err="1">
                <a:solidFill>
                  <a:srgbClr val="004F74"/>
                </a:solidFill>
                <a:latin typeface="Montserrat" pitchFamily="2" charset="0"/>
              </a:rPr>
              <a:t>микробиом</a:t>
            </a: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Регулирует работу сальных желез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FD08A-B5D9-B040-4C89-EFFAC33DEBAB}"/>
              </a:ext>
            </a:extLst>
          </p:cNvPr>
          <p:cNvSpPr txBox="1"/>
          <p:nvPr/>
        </p:nvSpPr>
        <p:spPr>
          <a:xfrm>
            <a:off x="622647" y="5874043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CB41B-817B-2F8C-B194-B967EB328F8F}"/>
              </a:ext>
            </a:extLst>
          </p:cNvPr>
          <p:cNvSpPr txBox="1"/>
          <p:nvPr/>
        </p:nvSpPr>
        <p:spPr>
          <a:xfrm>
            <a:off x="7973348" y="1871017"/>
            <a:ext cx="35097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Уменьшает потерю влаги и развитие сухости и шелушения, в т.ч. в период лечения ЛС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Устраняет чувство сухости и стянутости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Стимулирует выработку коллагена, повышает упругость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Разглаживает мелкие морщины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Поддерживает барьерную функцию кожи</a:t>
            </a:r>
          </a:p>
          <a:p>
            <a:endParaRPr lang="ru-RU" sz="14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Смягчает кожу и улучшает ее внешний вид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714416-F3C1-2001-772C-97EF3FD05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4947626"/>
            <a:ext cx="513946" cy="5139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11BC23-CF79-C41A-91FF-DFA1B4EB2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6" y="2597378"/>
            <a:ext cx="513946" cy="51394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028F53-B501-3B70-32FD-AC8E8C9C30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77" y="3181825"/>
            <a:ext cx="513946" cy="51394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E4074-5AED-02AC-0CEE-5C49EA9E1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14" y="3808483"/>
            <a:ext cx="565341" cy="5653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4EB22AE-C130-9765-AEC0-A5AF1FE144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82" y="4436625"/>
            <a:ext cx="513946" cy="5139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9B20A9-2162-AAC6-6D53-B659ACAA7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66" y="1969902"/>
            <a:ext cx="513946" cy="51394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083BA1-3729-369F-3F2C-2044FBABA4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29" y="4454613"/>
            <a:ext cx="513946" cy="5139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8E564B-B33E-AA8B-90F1-3A0BF005B2C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17" y="3313143"/>
            <a:ext cx="513946" cy="51394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2B8117-95A8-0C49-907E-82C54E3AAD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76" y="4947626"/>
            <a:ext cx="565341" cy="56534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афика, Шрифт, символ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985DCE-D30C-458C-F6DF-D3778B1B4B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34" y="2641493"/>
            <a:ext cx="565341" cy="565341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Шрифт, Графика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3D2A8311-8C1C-1C37-4ACF-35A6B34904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29" y="1976140"/>
            <a:ext cx="565341" cy="56534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A6177E3-980C-837F-6954-9F9F8B9671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38" y="3876020"/>
            <a:ext cx="565341" cy="56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2852-2E00-F16D-7977-F0DB46C2A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C8664E0-6B1E-5E42-243B-A8C543A37076}"/>
              </a:ext>
            </a:extLst>
          </p:cNvPr>
          <p:cNvGrpSpPr/>
          <p:nvPr/>
        </p:nvGrpSpPr>
        <p:grpSpPr>
          <a:xfrm>
            <a:off x="1861043" y="546593"/>
            <a:ext cx="9689455" cy="646331"/>
            <a:chOff x="1429650" y="672096"/>
            <a:chExt cx="9689455" cy="64633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ACB4234-C73A-4A3B-0367-AA1108E8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F21AB1-ACD6-96E3-B342-196C8D99EF23}"/>
                </a:ext>
              </a:extLst>
            </p:cNvPr>
            <p:cNvSpPr txBox="1"/>
            <p:nvPr/>
          </p:nvSpPr>
          <p:spPr>
            <a:xfrm>
              <a:off x="3936272" y="672096"/>
              <a:ext cx="71828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</a:t>
              </a:r>
            </a:p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49FB0E-0670-BAA8-5583-7A4A4757AB52}"/>
              </a:ext>
            </a:extLst>
          </p:cNvPr>
          <p:cNvSpPr txBox="1"/>
          <p:nvPr/>
        </p:nvSpPr>
        <p:spPr>
          <a:xfrm>
            <a:off x="4262679" y="2183702"/>
            <a:ext cx="6179597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Применять на ночь, утром и днем</a:t>
            </a:r>
          </a:p>
          <a:p>
            <a:endParaRPr lang="ru-RU" sz="2000" b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качестве самостоятельного средства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 для увлажнения комбинированной, </a:t>
            </a:r>
          </a:p>
          <a:p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    жирной и  проблемной кожи</a:t>
            </a:r>
          </a:p>
          <a:p>
            <a:endParaRPr lang="ru-RU" sz="1100" i="1" dirty="0">
              <a:solidFill>
                <a:srgbClr val="004F74"/>
              </a:solidFill>
              <a:latin typeface="Montserrat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В комбинации с системными </a:t>
            </a:r>
          </a:p>
          <a:p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   и топическими </a:t>
            </a:r>
            <a:r>
              <a:rPr lang="ru-RU" sz="1600" b="1" i="1" dirty="0" err="1">
                <a:solidFill>
                  <a:srgbClr val="004F74"/>
                </a:solidFill>
                <a:latin typeface="Montserrat" pitchFamily="2" charset="0"/>
              </a:rPr>
              <a:t>ретиноидами</a:t>
            </a:r>
            <a:r>
              <a:rPr lang="ru-RU" sz="1600" b="1" i="1" dirty="0">
                <a:solidFill>
                  <a:srgbClr val="004F74"/>
                </a:solidFill>
                <a:latin typeface="Montserrat" pitchFamily="2" charset="0"/>
              </a:rPr>
              <a:t>, другими ЛС </a:t>
            </a:r>
          </a:p>
          <a:p>
            <a:r>
              <a:rPr lang="ru-RU" i="1" dirty="0">
                <a:solidFill>
                  <a:srgbClr val="004F74"/>
                </a:solidFill>
                <a:latin typeface="Montserrat" pitchFamily="2" charset="0"/>
              </a:rPr>
              <a:t>   </a:t>
            </a:r>
            <a:r>
              <a:rPr lang="ru-RU" sz="1200" i="1" dirty="0">
                <a:solidFill>
                  <a:srgbClr val="004F74"/>
                </a:solidFill>
                <a:latin typeface="Montserrat" pitchFamily="2" charset="0"/>
              </a:rPr>
              <a:t>во время лечения акне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для увлажнения кожи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профилактики сухости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- улучшения переносимости </a:t>
            </a:r>
          </a:p>
          <a:p>
            <a:r>
              <a:rPr lang="ru-RU" sz="1600" i="1" dirty="0">
                <a:solidFill>
                  <a:srgbClr val="004F74"/>
                </a:solidFill>
                <a:latin typeface="Montserrat" pitchFamily="2" charset="0"/>
              </a:rPr>
              <a:t>      лекарственной терапии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45863-7BAF-98E9-C925-9748F7676C1F}"/>
              </a:ext>
            </a:extLst>
          </p:cNvPr>
          <p:cNvSpPr txBox="1"/>
          <p:nvPr/>
        </p:nvSpPr>
        <p:spPr>
          <a:xfrm>
            <a:off x="622647" y="6184284"/>
            <a:ext cx="106850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ЛС – лекарственные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1762399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17A9B-AC03-E694-7BB3-A67576C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22043153-E0D6-F4E1-5B35-5BB7C4B9FE7C}"/>
              </a:ext>
            </a:extLst>
          </p:cNvPr>
          <p:cNvSpPr/>
          <p:nvPr/>
        </p:nvSpPr>
        <p:spPr>
          <a:xfrm>
            <a:off x="5257235" y="0"/>
            <a:ext cx="6934200" cy="6858000"/>
          </a:xfrm>
          <a:custGeom>
            <a:avLst/>
            <a:gdLst>
              <a:gd name="connsiteX0" fmla="*/ 990638 w 6934200"/>
              <a:gd name="connsiteY0" fmla="*/ 0 h 6858000"/>
              <a:gd name="connsiteX1" fmla="*/ 6934200 w 6934200"/>
              <a:gd name="connsiteY1" fmla="*/ 0 h 6858000"/>
              <a:gd name="connsiteX2" fmla="*/ 6934200 w 6934200"/>
              <a:gd name="connsiteY2" fmla="*/ 6858000 h 6858000"/>
              <a:gd name="connsiteX3" fmla="*/ 990638 w 6934200"/>
              <a:gd name="connsiteY3" fmla="*/ 6858000 h 6858000"/>
              <a:gd name="connsiteX4" fmla="*/ 0 w 6934200"/>
              <a:gd name="connsiteY4" fmla="*/ 5867362 h 6858000"/>
              <a:gd name="connsiteX5" fmla="*/ 0 w 6934200"/>
              <a:gd name="connsiteY5" fmla="*/ 990638 h 6858000"/>
              <a:gd name="connsiteX6" fmla="*/ 990638 w 69342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0" h="6858000">
                <a:moveTo>
                  <a:pt x="990638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990638" y="6858000"/>
                </a:lnTo>
                <a:cubicBezTo>
                  <a:pt x="443524" y="6858000"/>
                  <a:pt x="0" y="6414476"/>
                  <a:pt x="0" y="5867362"/>
                </a:cubicBezTo>
                <a:lnTo>
                  <a:pt x="0" y="990638"/>
                </a:lnTo>
                <a:cubicBezTo>
                  <a:pt x="0" y="443524"/>
                  <a:pt x="443524" y="0"/>
                  <a:pt x="990638" y="0"/>
                </a:cubicBezTo>
                <a:close/>
              </a:path>
            </a:pathLst>
          </a:custGeom>
          <a:gradFill flip="none" rotWithShape="1">
            <a:gsLst>
              <a:gs pos="11000">
                <a:srgbClr val="0074AD">
                  <a:lumMod val="99729"/>
                </a:srgbClr>
              </a:gs>
              <a:gs pos="100000">
                <a:srgbClr val="379CD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35F49F-7E84-1648-BADA-9026B5CD0E26}"/>
              </a:ext>
            </a:extLst>
          </p:cNvPr>
          <p:cNvGrpSpPr/>
          <p:nvPr/>
        </p:nvGrpSpPr>
        <p:grpSpPr>
          <a:xfrm>
            <a:off x="685514" y="672097"/>
            <a:ext cx="4287187" cy="1596711"/>
            <a:chOff x="1317332" y="672097"/>
            <a:chExt cx="4287187" cy="15967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4B7C848-5C81-2BC7-5040-10DE06A4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650" y="672097"/>
              <a:ext cx="2222702" cy="5956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B8632E-738A-FCAB-6CCE-6CCA859BCE79}"/>
                </a:ext>
              </a:extLst>
            </p:cNvPr>
            <p:cNvSpPr txBox="1"/>
            <p:nvPr/>
          </p:nvSpPr>
          <p:spPr>
            <a:xfrm>
              <a:off x="1317332" y="1345478"/>
              <a:ext cx="42871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rgbClr val="0074AD"/>
                  </a:solidFill>
                  <a:effectLst/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Крем увлажняющий для комбинированной, жирной, проблемной кожи</a:t>
              </a:r>
              <a:r>
                <a:rPr lang="ru-RU" sz="1800" b="1" dirty="0">
                  <a:solidFill>
                    <a:srgbClr val="0074AD"/>
                  </a:solidFill>
                  <a:latin typeface="Montserrat" pitchFamily="2" charset="0"/>
                  <a:ea typeface="MS Gothic" panose="020B0609070205080204" pitchFamily="49" charset="-128"/>
                  <a:cs typeface="Times New Roman" panose="02020603050405020304" pitchFamily="18" charset="0"/>
                </a:rPr>
                <a:t>, 50 мл</a:t>
              </a:r>
              <a:endParaRPr lang="ru-RU" b="1" dirty="0">
                <a:solidFill>
                  <a:srgbClr val="0074AD"/>
                </a:solidFill>
                <a:latin typeface="Montserrat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99434D-523D-39B0-5053-E070A2BE7386}"/>
              </a:ext>
            </a:extLst>
          </p:cNvPr>
          <p:cNvSpPr txBox="1"/>
          <p:nvPr/>
        </p:nvSpPr>
        <p:spPr>
          <a:xfrm>
            <a:off x="778702" y="3333503"/>
            <a:ext cx="4287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Уникальный состав – интеллектуальный уход: </a:t>
            </a:r>
          </a:p>
          <a:p>
            <a:r>
              <a:rPr lang="ru-RU" dirty="0">
                <a:solidFill>
                  <a:srgbClr val="0074AD"/>
                </a:solidFill>
                <a:latin typeface="Montserrat" pitchFamily="2" charset="0"/>
              </a:rPr>
              <a:t>влага, барьер, комфорт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579C2F8-3736-C960-CCE7-D48417DC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31956"/>
              </p:ext>
            </p:extLst>
          </p:nvPr>
        </p:nvGraphicFramePr>
        <p:xfrm>
          <a:off x="5792965" y="331445"/>
          <a:ext cx="5862741" cy="6161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885">
                  <a:extLst>
                    <a:ext uri="{9D8B030D-6E8A-4147-A177-3AD203B41FA5}">
                      <a16:colId xmlns:a16="http://schemas.microsoft.com/office/drawing/2014/main" val="515862057"/>
                    </a:ext>
                  </a:extLst>
                </a:gridCol>
                <a:gridCol w="3833856">
                  <a:extLst>
                    <a:ext uri="{9D8B030D-6E8A-4147-A177-3AD203B41FA5}">
                      <a16:colId xmlns:a16="http://schemas.microsoft.com/office/drawing/2014/main" val="1594118268"/>
                    </a:ext>
                  </a:extLst>
                </a:gridCol>
              </a:tblGrid>
              <a:tr h="7425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Биоактивный цинк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(Zn PCA)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натуральный компонент, снижает продукцию кожного сала и улучшает отток </a:t>
                      </a:r>
                      <a:r>
                        <a:rPr lang="ru-RU" sz="1050" b="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себума</a:t>
                      </a:r>
                      <a:r>
                        <a:rPr lang="ru-RU" sz="1050" b="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из железы, подавляет рост бактерий, которые участвуют в появлении угрей и прыщей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8064534"/>
                  </a:ext>
                </a:extLst>
              </a:tr>
              <a:tr h="61337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Дикалий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глицирризинат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Противовоспалительный компонент из корня солодки, предупреждает воспаление, быстро снимает покраснение и раздражение кожи 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59671"/>
                  </a:ext>
                </a:extLst>
              </a:tr>
              <a:tr h="891607"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Метабиотики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-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лизаты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пропионовокислых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бактерий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Восстанавливают здоровый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микробиом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, нормализуют работу сальных желез, насыщают кожу витаминами группы В, стимулируют выработку коллагена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559539"/>
                  </a:ext>
                </a:extLst>
              </a:tr>
              <a:tr h="636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Аминокислотный комплекс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Увлажняет кожу и поддерживает оптимальный уровень гидратации и </a:t>
                      </a:r>
                      <a:r>
                        <a:rPr lang="ru-RU" sz="1050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pH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707249"/>
                  </a:ext>
                </a:extLst>
              </a:tr>
              <a:tr h="11002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Церамид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 NP</a:t>
                      </a:r>
                      <a:endParaRPr lang="ru-RU" sz="1100" b="1" i="1" dirty="0">
                        <a:solidFill>
                          <a:schemeClr val="bg1"/>
                        </a:solidFill>
                        <a:latin typeface="Montserrat" pitchFamily="2" charset="0"/>
                      </a:endParaRP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Уменьшают потерю влаги, уменьшает явления обезвоженности кожи, улучшает внешний вид кожи, уменьшает ощущение сухости, укрепляет барьерную прочность кожи, способствует эластичности и упругости кожи, предупреждают раздражение, разглаживает мелкие морщины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919473"/>
                  </a:ext>
                </a:extLst>
              </a:tr>
              <a:tr h="906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Витамин Е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>
                          <a:solidFill>
                            <a:schemeClr val="bg1"/>
                          </a:solidFill>
                          <a:latin typeface="Montserrat" pitchFamily="2" charset="0"/>
                          <a:ea typeface="+mn-ea"/>
                          <a:cs typeface="+mn-cs"/>
                        </a:rPr>
                        <a:t>Оказывает антиоксидантное действие, стимулирует естественное обновление клеток, увлажняет кожу, стимулирует восстановление клеток кожи,  защищает кожу от вредного воздействия ультрафиолета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783782"/>
                  </a:ext>
                </a:extLst>
              </a:tr>
              <a:tr h="856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Д-пантенол 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Способствует восстановлению тканей, повышает упругость кожи, предотвращает ее обезвоженность, устраняет ощущение стянутости и шелушение,  уменьшает раздражение кожи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567659"/>
                  </a:ext>
                </a:extLst>
              </a:tr>
              <a:tr h="4139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Глицерин</a:t>
                      </a:r>
                    </a:p>
                  </a:txBody>
                  <a:tcPr marT="41564" marB="41564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bg1"/>
                          </a:solidFill>
                          <a:latin typeface="Montserrat" pitchFamily="2" charset="0"/>
                        </a:rPr>
                        <a:t>Активно увлажняет кожу, снимает ощущение сухости</a:t>
                      </a:r>
                    </a:p>
                  </a:txBody>
                  <a:tcPr marL="199440" marT="41564" marB="41564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189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327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0D7CD-DB9D-23A3-1485-5169B792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7D14A1-3E54-4A8A-D8CA-AA6146C3B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1" t="1851" r="4428" b="58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BC046-1041-FD5A-094C-077F0CCE9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8" y="213224"/>
            <a:ext cx="3682766" cy="948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E5FF8-95F4-4C4D-824A-4EDCB6317C69}"/>
              </a:ext>
            </a:extLst>
          </p:cNvPr>
          <p:cNvSpPr txBox="1"/>
          <p:nvPr/>
        </p:nvSpPr>
        <p:spPr>
          <a:xfrm>
            <a:off x="5358581" y="448043"/>
            <a:ext cx="6174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последовательное лечение акне</a:t>
            </a:r>
            <a:b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базовый уход и защита проблемной кожи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63897-CF1E-4073-8B68-FFD68B764D99}"/>
              </a:ext>
            </a:extLst>
          </p:cNvPr>
          <p:cNvSpPr txBox="1"/>
          <p:nvPr/>
        </p:nvSpPr>
        <p:spPr>
          <a:xfrm>
            <a:off x="7816038" y="1407326"/>
            <a:ext cx="4779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Эффективность доказана клинически*</a:t>
            </a:r>
          </a:p>
          <a:p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Формула без спирта и кислот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CB512-EC3D-4900-B6DD-746FB753293B}"/>
              </a:ext>
            </a:extLst>
          </p:cNvPr>
          <p:cNvSpPr txBox="1"/>
          <p:nvPr/>
        </p:nvSpPr>
        <p:spPr>
          <a:xfrm>
            <a:off x="8157583" y="6581001"/>
            <a:ext cx="4095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*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ea typeface="Verdana"/>
                <a:cs typeface="Verdana"/>
              </a:rPr>
              <a:t>Самцов А.В., Эффективная фармакотерапия, 2014г. №48 </a:t>
            </a:r>
            <a:endParaRPr lang="ru-RU" sz="1000" i="1" kern="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EDAD4A-24C6-4F7F-A004-68D66C74444B}"/>
              </a:ext>
            </a:extLst>
          </p:cNvPr>
          <p:cNvSpPr txBox="1"/>
          <p:nvPr/>
        </p:nvSpPr>
        <p:spPr>
          <a:xfrm>
            <a:off x="1199536" y="5978105"/>
            <a:ext cx="646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74AD"/>
                </a:solidFill>
                <a:latin typeface="Montserrat" pitchFamily="2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8312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F70-A719-B094-6EB3-383EC362E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29F3CA9-6E12-350C-E6E3-89DEC3AE07E8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F29B3-8993-E007-A27B-4909ED79E82C}"/>
              </a:ext>
            </a:extLst>
          </p:cNvPr>
          <p:cNvSpPr txBox="1"/>
          <p:nvPr/>
        </p:nvSpPr>
        <p:spPr>
          <a:xfrm>
            <a:off x="622647" y="5969789"/>
            <a:ext cx="11098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Araviiskaia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E,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Dréno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B. The role of topical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dermocosmetics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in acne vulgaris. J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Eur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Acad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Dermatol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Venereol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. 2016 Jun;30(6):926-35.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doi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: 10.1111/jdv.13579. </a:t>
            </a:r>
            <a:r>
              <a:rPr lang="en-US" sz="9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Epub</a:t>
            </a:r>
            <a:r>
              <a:rPr lang="en-US" sz="9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ontserrat" pitchFamily="2" charset="0"/>
              </a:rPr>
              <a:t> 2016 Feb 24. PMID: 26916232.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7A0F0B19-2345-2EA6-A517-A8C5F4B1EA5E}"/>
              </a:ext>
            </a:extLst>
          </p:cNvPr>
          <p:cNvGrpSpPr/>
          <p:nvPr/>
        </p:nvGrpSpPr>
        <p:grpSpPr>
          <a:xfrm>
            <a:off x="1335138" y="1189162"/>
            <a:ext cx="9556637" cy="1601674"/>
            <a:chOff x="1335138" y="1120150"/>
            <a:chExt cx="9556637" cy="1601674"/>
          </a:xfrm>
        </p:grpSpPr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3443EFEC-F0FC-968A-5295-4FEE949FC8B7}"/>
                </a:ext>
              </a:extLst>
            </p:cNvPr>
            <p:cNvGrpSpPr/>
            <p:nvPr/>
          </p:nvGrpSpPr>
          <p:grpSpPr>
            <a:xfrm>
              <a:off x="3590308" y="1120150"/>
              <a:ext cx="2407857" cy="741748"/>
              <a:chOff x="2362103" y="764437"/>
              <a:chExt cx="2407857" cy="741748"/>
            </a:xfrm>
          </p:grpSpPr>
          <p:sp>
            <p:nvSpPr>
              <p:cNvPr id="52" name="Скругленный прямоугольник 51">
                <a:extLst>
                  <a:ext uri="{FF2B5EF4-FFF2-40B4-BE49-F238E27FC236}">
                    <a16:creationId xmlns:a16="http://schemas.microsoft.com/office/drawing/2014/main" id="{8532A234-B196-A0EC-7F03-A2654CC0C740}"/>
                  </a:ext>
                </a:extLst>
              </p:cNvPr>
              <p:cNvSpPr/>
              <p:nvPr/>
            </p:nvSpPr>
            <p:spPr>
              <a:xfrm>
                <a:off x="2362103" y="764437"/>
                <a:ext cx="2407857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A8E8D8A-896F-C1D7-88A1-66D371BE0947}"/>
                  </a:ext>
                </a:extLst>
              </p:cNvPr>
              <p:cNvSpPr txBox="1"/>
              <p:nvPr/>
            </p:nvSpPr>
            <p:spPr>
              <a:xfrm>
                <a:off x="2443227" y="851749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Ороговение устьев сальной железы</a:t>
                </a:r>
              </a:p>
            </p:txBody>
          </p:sp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D381EFBA-E9A7-9B07-3CD6-05993A02D1AF}"/>
                </a:ext>
              </a:extLst>
            </p:cNvPr>
            <p:cNvGrpSpPr/>
            <p:nvPr/>
          </p:nvGrpSpPr>
          <p:grpSpPr>
            <a:xfrm>
              <a:off x="1335138" y="1120150"/>
              <a:ext cx="2358035" cy="741748"/>
              <a:chOff x="687305" y="2252995"/>
              <a:chExt cx="2358035" cy="741748"/>
            </a:xfrm>
          </p:grpSpPr>
          <p:sp>
            <p:nvSpPr>
              <p:cNvPr id="51" name="Скругленный прямоугольник 50">
                <a:extLst>
                  <a:ext uri="{FF2B5EF4-FFF2-40B4-BE49-F238E27FC236}">
                    <a16:creationId xmlns:a16="http://schemas.microsoft.com/office/drawing/2014/main" id="{DE776624-22FA-29D9-B853-8863A4F759D8}"/>
                  </a:ext>
                </a:extLst>
              </p:cNvPr>
              <p:cNvSpPr/>
              <p:nvPr/>
            </p:nvSpPr>
            <p:spPr>
              <a:xfrm>
                <a:off x="852280" y="2252995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C66862-9141-3E0E-2A90-69DA9FCDA54D}"/>
                  </a:ext>
                </a:extLst>
              </p:cNvPr>
              <p:cNvSpPr txBox="1"/>
              <p:nvPr/>
            </p:nvSpPr>
            <p:spPr>
              <a:xfrm>
                <a:off x="687305" y="2328362"/>
                <a:ext cx="235803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Выделение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кожного сала</a:t>
                </a:r>
              </a:p>
            </p:txBody>
          </p:sp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2BBC6618-5522-BA83-663B-3D25BA9BD960}"/>
                </a:ext>
              </a:extLst>
            </p:cNvPr>
            <p:cNvGrpSpPr/>
            <p:nvPr/>
          </p:nvGrpSpPr>
          <p:grpSpPr>
            <a:xfrm>
              <a:off x="5644400" y="1120150"/>
              <a:ext cx="3537602" cy="741748"/>
              <a:chOff x="7213187" y="870763"/>
              <a:chExt cx="3537602" cy="741748"/>
            </a:xfrm>
          </p:grpSpPr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365ED961-2131-E5E4-46F2-4A8FAB2BE8FD}"/>
                  </a:ext>
                </a:extLst>
              </p:cNvPr>
              <p:cNvSpPr/>
              <p:nvPr/>
            </p:nvSpPr>
            <p:spPr>
              <a:xfrm>
                <a:off x="7635852" y="870763"/>
                <a:ext cx="268439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CAE6A45-0323-C514-3D3A-030D504A63BA}"/>
                  </a:ext>
                </a:extLst>
              </p:cNvPr>
              <p:cNvSpPr/>
              <p:nvPr/>
            </p:nvSpPr>
            <p:spPr>
              <a:xfrm>
                <a:off x="7213187" y="913689"/>
                <a:ext cx="353760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Фолликулярная </a:t>
                </a:r>
              </a:p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колонизация </a:t>
                </a:r>
                <a:r>
                  <a:rPr lang="en-US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Montserrat" pitchFamily="2" charset="0"/>
                  </a:rPr>
                  <a:t>P. acnes</a:t>
                </a:r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itchFamily="2" charset="0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D10489C5-922E-F232-83AF-66BD421C9BB7}"/>
                </a:ext>
              </a:extLst>
            </p:cNvPr>
            <p:cNvGrpSpPr/>
            <p:nvPr/>
          </p:nvGrpSpPr>
          <p:grpSpPr>
            <a:xfrm>
              <a:off x="8732323" y="1120150"/>
              <a:ext cx="2159452" cy="741748"/>
              <a:chOff x="8548348" y="2635767"/>
              <a:chExt cx="2159452" cy="741748"/>
            </a:xfrm>
          </p:grpSpPr>
          <p:sp>
            <p:nvSpPr>
              <p:cNvPr id="54" name="Скругленный прямоугольник 53">
                <a:extLst>
                  <a:ext uri="{FF2B5EF4-FFF2-40B4-BE49-F238E27FC236}">
                    <a16:creationId xmlns:a16="http://schemas.microsoft.com/office/drawing/2014/main" id="{C581DBE3-0C38-1C98-E8F3-F304B63864BA}"/>
                  </a:ext>
                </a:extLst>
              </p:cNvPr>
              <p:cNvSpPr/>
              <p:nvPr/>
            </p:nvSpPr>
            <p:spPr>
              <a:xfrm>
                <a:off x="8635313" y="2635767"/>
                <a:ext cx="2028083" cy="7417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B55C4FE-7C24-FD44-9AC0-8F3D8586A23F}"/>
                  </a:ext>
                </a:extLst>
              </p:cNvPr>
              <p:cNvSpPr txBox="1"/>
              <p:nvPr/>
            </p:nvSpPr>
            <p:spPr>
              <a:xfrm>
                <a:off x="8548348" y="2837419"/>
                <a:ext cx="215945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0"/>
                  </a:rPr>
                  <a:t>Воспаление</a:t>
                </a:r>
              </a:p>
            </p:txBody>
          </p:sp>
        </p:grp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3A75DCF-CE4D-5862-00D0-981EEDC1052B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18" y="2498476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DE59796C-3C32-7D30-7A9C-41DBFF0B664C}"/>
                </a:ext>
              </a:extLst>
            </p:cNvPr>
            <p:cNvCxnSpPr>
              <a:cxnSpLocks/>
            </p:cNvCxnSpPr>
            <p:nvPr/>
          </p:nvCxnSpPr>
          <p:spPr>
            <a:xfrm>
              <a:off x="7324856" y="2498476"/>
              <a:ext cx="248392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DBE9F3-9441-EDDE-464C-BA5A7C46B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381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78E74A14-D953-341E-9BFD-AF2D0769A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4177" y="2173776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AC36D7A-554C-1A6F-CAD3-9454D36BF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981" y="2186243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463F61A-F941-D52B-D715-8671A807C1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4929" y="2177681"/>
              <a:ext cx="0" cy="3247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3C89858-6C24-EDA2-4508-2EA096CAAC55}"/>
                </a:ext>
              </a:extLst>
            </p:cNvPr>
            <p:cNvGrpSpPr/>
            <p:nvPr/>
          </p:nvGrpSpPr>
          <p:grpSpPr>
            <a:xfrm>
              <a:off x="4683048" y="2272972"/>
              <a:ext cx="2649079" cy="448852"/>
              <a:chOff x="4661922" y="2272972"/>
              <a:chExt cx="2649079" cy="448852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AAE76F80-26D0-EA3D-88A5-6D21597045D2}"/>
                  </a:ext>
                </a:extLst>
              </p:cNvPr>
              <p:cNvSpPr/>
              <p:nvPr/>
            </p:nvSpPr>
            <p:spPr>
              <a:xfrm>
                <a:off x="4690057" y="2272972"/>
                <a:ext cx="2620944" cy="44885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F0102356-0734-7BFE-A128-018D544D10B7}"/>
                  </a:ext>
                </a:extLst>
              </p:cNvPr>
              <p:cNvSpPr/>
              <p:nvPr/>
            </p:nvSpPr>
            <p:spPr>
              <a:xfrm>
                <a:off x="4661922" y="2329651"/>
                <a:ext cx="2620944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/>
                    <a:latin typeface="Montserrat" pitchFamily="2" charset="0"/>
                  </a:rPr>
                  <a:t>Патогенный фактор</a:t>
                </a:r>
                <a:endParaRPr lang="ru-RU" sz="15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Montserrat" pitchFamily="2" charset="0"/>
                </a:endParaRPr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FA479FF-88CE-1B33-2AF1-C6F508DCA72C}"/>
              </a:ext>
            </a:extLst>
          </p:cNvPr>
          <p:cNvGrpSpPr/>
          <p:nvPr/>
        </p:nvGrpSpPr>
        <p:grpSpPr>
          <a:xfrm>
            <a:off x="1378031" y="3331612"/>
            <a:ext cx="9710498" cy="1688830"/>
            <a:chOff x="1378031" y="3400624"/>
            <a:chExt cx="9710498" cy="1688830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4870A42B-A248-8460-4F02-1F736215AC86}"/>
                </a:ext>
              </a:extLst>
            </p:cNvPr>
            <p:cNvGrpSpPr/>
            <p:nvPr/>
          </p:nvGrpSpPr>
          <p:grpSpPr>
            <a:xfrm>
              <a:off x="8003873" y="4014296"/>
              <a:ext cx="3084656" cy="1075158"/>
              <a:chOff x="8025138" y="3756309"/>
              <a:chExt cx="3084656" cy="1075158"/>
            </a:xfrm>
          </p:grpSpPr>
          <p:sp>
            <p:nvSpPr>
              <p:cNvPr id="81" name="Скругленный прямоугольник 80">
                <a:extLst>
                  <a:ext uri="{FF2B5EF4-FFF2-40B4-BE49-F238E27FC236}">
                    <a16:creationId xmlns:a16="http://schemas.microsoft.com/office/drawing/2014/main" id="{65939965-3614-AECC-692A-0CB728B82F6A}"/>
                  </a:ext>
                </a:extLst>
              </p:cNvPr>
              <p:cNvSpPr/>
              <p:nvPr/>
            </p:nvSpPr>
            <p:spPr>
              <a:xfrm>
                <a:off x="8025138" y="3756309"/>
                <a:ext cx="3084656" cy="10751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88" name="Прямоугольник 87">
                <a:extLst>
                  <a:ext uri="{FF2B5EF4-FFF2-40B4-BE49-F238E27FC236}">
                    <a16:creationId xmlns:a16="http://schemas.microsoft.com/office/drawing/2014/main" id="{8316E350-7289-1909-69E3-94A81C5A54F1}"/>
                  </a:ext>
                </a:extLst>
              </p:cNvPr>
              <p:cNvSpPr/>
              <p:nvPr/>
            </p:nvSpPr>
            <p:spPr>
              <a:xfrm>
                <a:off x="8025138" y="3887745"/>
                <a:ext cx="308465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Побочные эффекты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медикаментозной </a:t>
                </a: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терапии</a:t>
                </a:r>
              </a:p>
            </p:txBody>
          </p:sp>
        </p:grp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98587971-0BCE-DCE9-2D8E-D543DCD1AE3C}"/>
                </a:ext>
              </a:extLst>
            </p:cNvPr>
            <p:cNvGrpSpPr/>
            <p:nvPr/>
          </p:nvGrpSpPr>
          <p:grpSpPr>
            <a:xfrm>
              <a:off x="4916999" y="4145732"/>
              <a:ext cx="2407857" cy="943722"/>
              <a:chOff x="4916999" y="4121660"/>
              <a:chExt cx="2407857" cy="943722"/>
            </a:xfrm>
          </p:grpSpPr>
          <p:sp>
            <p:nvSpPr>
              <p:cNvPr id="85" name="Скругленный прямоугольник 84">
                <a:extLst>
                  <a:ext uri="{FF2B5EF4-FFF2-40B4-BE49-F238E27FC236}">
                    <a16:creationId xmlns:a16="http://schemas.microsoft.com/office/drawing/2014/main" id="{4695BA8D-BBB9-A7C4-6131-93EBB7D4B569}"/>
                  </a:ext>
                </a:extLst>
              </p:cNvPr>
              <p:cNvSpPr/>
              <p:nvPr/>
            </p:nvSpPr>
            <p:spPr>
              <a:xfrm>
                <a:off x="4916999" y="4121660"/>
                <a:ext cx="2407857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C6559-3FB0-3C4A-D1E0-B0DA49F9A1DD}"/>
                  </a:ext>
                </a:extLst>
              </p:cNvPr>
              <p:cNvSpPr txBox="1"/>
              <p:nvPr/>
            </p:nvSpPr>
            <p:spPr>
              <a:xfrm>
                <a:off x="4998123" y="4313261"/>
                <a:ext cx="23267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Адъювантная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b="1" dirty="0">
                    <a:solidFill>
                      <a:srgbClr val="004F74"/>
                    </a:solidFill>
                    <a:latin typeface="Montserrat" pitchFamily="2" charset="0"/>
                  </a:rPr>
                  <a:t>терапия</a:t>
                </a:r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1DA21C1E-2FC5-2DE6-6C90-85C7B5FCAA9D}"/>
                </a:ext>
              </a:extLst>
            </p:cNvPr>
            <p:cNvGrpSpPr/>
            <p:nvPr/>
          </p:nvGrpSpPr>
          <p:grpSpPr>
            <a:xfrm>
              <a:off x="1378031" y="4145732"/>
              <a:ext cx="2815629" cy="943722"/>
              <a:chOff x="1250441" y="4398105"/>
              <a:chExt cx="2815629" cy="943722"/>
            </a:xfrm>
          </p:grpSpPr>
          <p:sp>
            <p:nvSpPr>
              <p:cNvPr id="83" name="Скругленный прямоугольник 82">
                <a:extLst>
                  <a:ext uri="{FF2B5EF4-FFF2-40B4-BE49-F238E27FC236}">
                    <a16:creationId xmlns:a16="http://schemas.microsoft.com/office/drawing/2014/main" id="{69A4EF12-E58C-2022-C987-C37F4574F79C}"/>
                  </a:ext>
                </a:extLst>
              </p:cNvPr>
              <p:cNvSpPr/>
              <p:nvPr/>
            </p:nvSpPr>
            <p:spPr>
              <a:xfrm>
                <a:off x="1250441" y="4398105"/>
                <a:ext cx="2815629" cy="943722"/>
              </a:xfrm>
              <a:prstGeom prst="roundRect">
                <a:avLst/>
              </a:prstGeom>
              <a:gradFill flip="none" rotWithShape="1">
                <a:gsLst>
                  <a:gs pos="0">
                    <a:srgbClr val="E2F6F5"/>
                  </a:gs>
                  <a:gs pos="100000">
                    <a:srgbClr val="E2F6F5">
                      <a:alpha val="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6048D7D-8EC0-F899-4D0A-13E78A53995B}"/>
                  </a:ext>
                </a:extLst>
              </p:cNvPr>
              <p:cNvSpPr txBox="1"/>
              <p:nvPr/>
            </p:nvSpPr>
            <p:spPr>
              <a:xfrm>
                <a:off x="1250442" y="4449809"/>
                <a:ext cx="2815628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500" b="1" dirty="0" err="1">
                    <a:solidFill>
                      <a:srgbClr val="004F74"/>
                    </a:solidFill>
                    <a:latin typeface="Montserrat" pitchFamily="2" charset="0"/>
                  </a:rPr>
                  <a:t>Монотерапия</a:t>
                </a:r>
                <a:endParaRPr lang="ru-RU" sz="1500" b="1" dirty="0">
                  <a:solidFill>
                    <a:srgbClr val="004F74"/>
                  </a:solidFill>
                  <a:latin typeface="Montserrat" pitchFamily="2" charset="0"/>
                </a:endParaRP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Анке легкой и средней</a:t>
                </a:r>
              </a:p>
              <a:p>
                <a:pPr algn="ctr"/>
                <a:r>
                  <a:rPr lang="ru-RU" sz="1500" dirty="0">
                    <a:solidFill>
                      <a:srgbClr val="004F74"/>
                    </a:solidFill>
                    <a:latin typeface="Montserrat" pitchFamily="2" charset="0"/>
                  </a:rPr>
                  <a:t>  тяжести</a:t>
                </a:r>
              </a:p>
            </p:txBody>
          </p:sp>
        </p:grp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E1C9469D-ED12-AAEE-D509-33A878C3B66D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7" y="3655722"/>
              <a:ext cx="23453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6B7DC7A9-1AF4-E049-6684-C489E5A8DADF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7341685" y="3647724"/>
              <a:ext cx="2470497" cy="799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10D0AD8-516B-A7E6-65F6-7E7845FB2F7B}"/>
                </a:ext>
              </a:extLst>
            </p:cNvPr>
            <p:cNvCxnSpPr>
              <a:cxnSpLocks/>
            </p:cNvCxnSpPr>
            <p:nvPr/>
          </p:nvCxnSpPr>
          <p:spPr>
            <a:xfrm>
              <a:off x="9787767" y="3657385"/>
              <a:ext cx="0" cy="35691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D7C22A86-1991-FDB7-F5C0-D377C880211B}"/>
                </a:ext>
              </a:extLst>
            </p:cNvPr>
            <p:cNvCxnSpPr>
              <a:cxnSpLocks/>
            </p:cNvCxnSpPr>
            <p:nvPr/>
          </p:nvCxnSpPr>
          <p:spPr>
            <a:xfrm>
              <a:off x="6117602" y="3877983"/>
              <a:ext cx="0" cy="25610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563D019E-52C9-0559-2FD1-51296770FF6A}"/>
                </a:ext>
              </a:extLst>
            </p:cNvPr>
            <p:cNvCxnSpPr>
              <a:cxnSpLocks/>
            </p:cNvCxnSpPr>
            <p:nvPr/>
          </p:nvCxnSpPr>
          <p:spPr>
            <a:xfrm>
              <a:off x="2469376" y="3657385"/>
              <a:ext cx="1" cy="30989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6FE914B-C8F8-E1C3-0634-F9FD5137406F}"/>
                </a:ext>
              </a:extLst>
            </p:cNvPr>
            <p:cNvGrpSpPr/>
            <p:nvPr/>
          </p:nvGrpSpPr>
          <p:grpSpPr>
            <a:xfrm>
              <a:off x="4651532" y="3400624"/>
              <a:ext cx="2815629" cy="494199"/>
              <a:chOff x="6822455" y="706739"/>
              <a:chExt cx="2815629" cy="494199"/>
            </a:xfrm>
          </p:grpSpPr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2B94EB71-6B2B-B3EA-1E9D-461F38E75D64}"/>
                  </a:ext>
                </a:extLst>
              </p:cNvPr>
              <p:cNvSpPr/>
              <p:nvPr/>
            </p:nvSpPr>
            <p:spPr>
              <a:xfrm>
                <a:off x="6909376" y="706739"/>
                <a:ext cx="2603232" cy="494199"/>
              </a:xfrm>
              <a:prstGeom prst="roundRect">
                <a:avLst/>
              </a:prstGeom>
              <a:solidFill>
                <a:srgbClr val="0074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DE54F3-20C2-71D1-9A5C-C5CAA4248DB8}"/>
                  </a:ext>
                </a:extLst>
              </p:cNvPr>
              <p:cNvSpPr/>
              <p:nvPr/>
            </p:nvSpPr>
            <p:spPr>
              <a:xfrm>
                <a:off x="6822455" y="781576"/>
                <a:ext cx="2815629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500" b="1" dirty="0">
                    <a:solidFill>
                      <a:schemeClr val="bg1"/>
                    </a:solidFill>
                    <a:latin typeface="Montserrat" pitchFamily="2" charset="0"/>
                  </a:rPr>
                  <a:t>Роль в схеме лечения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08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69AE9-AD5D-32CB-4955-5F6696949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A816181-9DFD-A951-BA08-89917615C1E6}"/>
              </a:ext>
            </a:extLst>
          </p:cNvPr>
          <p:cNvSpPr txBox="1">
            <a:spLocks/>
          </p:cNvSpPr>
          <p:nvPr/>
        </p:nvSpPr>
        <p:spPr>
          <a:xfrm>
            <a:off x="0" y="465512"/>
            <a:ext cx="12192000" cy="5248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chemeClr val="accent1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F50014-83B4-9453-AFC7-29852E7C1F7A}"/>
              </a:ext>
            </a:extLst>
          </p:cNvPr>
          <p:cNvSpPr txBox="1"/>
          <p:nvPr/>
        </p:nvSpPr>
        <p:spPr>
          <a:xfrm>
            <a:off x="622647" y="5969789"/>
            <a:ext cx="110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Круглова Л.С., Грязева Н.В., Вербовая Е.Д. Роль </a:t>
            </a:r>
            <a:r>
              <a:rPr lang="ru-RU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дерматокосметики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в стратегии лечения пациентов с акне. Медицинский алфавит. 2022;1(27):67-72. </a:t>
            </a:r>
            <a:r>
              <a:rPr lang="ru-RU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https://doi.org/10.33667/2078-5631-2022-27-67-72</a:t>
            </a:r>
            <a:endParaRPr lang="ru-RU" sz="9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5E625A-9580-9435-3B6F-6F0E2C97C108}"/>
              </a:ext>
            </a:extLst>
          </p:cNvPr>
          <p:cNvSpPr/>
          <p:nvPr/>
        </p:nvSpPr>
        <p:spPr>
          <a:xfrm>
            <a:off x="0" y="1382286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В зависимости от решаемых задач лечение пациентов</a:t>
            </a: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 акне можно разделить: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4450-060C-93B8-5681-F0A4E5914899}"/>
              </a:ext>
            </a:extLst>
          </p:cNvPr>
          <p:cNvSpPr txBox="1"/>
          <p:nvPr/>
        </p:nvSpPr>
        <p:spPr>
          <a:xfrm>
            <a:off x="0" y="495173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Тактика лечения пациентов с акне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1F5E3-3C1E-702E-DB5D-8DE700EB9685}"/>
              </a:ext>
            </a:extLst>
          </p:cNvPr>
          <p:cNvSpPr txBox="1"/>
          <p:nvPr/>
        </p:nvSpPr>
        <p:spPr>
          <a:xfrm>
            <a:off x="796015" y="3125492"/>
            <a:ext cx="3008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Основная (индукционная)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П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риводит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к стойкой ремиссии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2176E5-C871-6658-6A48-368230475FAB}"/>
              </a:ext>
            </a:extLst>
          </p:cNvPr>
          <p:cNvSpPr txBox="1"/>
          <p:nvPr/>
        </p:nvSpPr>
        <p:spPr>
          <a:xfrm>
            <a:off x="4082143" y="3125492"/>
            <a:ext cx="32493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С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опроводительная (</a:t>
            </a:r>
            <a:r>
              <a:rPr lang="ru-RU" sz="2000" b="1" i="0" dirty="0" err="1">
                <a:solidFill>
                  <a:srgbClr val="0074AD"/>
                </a:solidFill>
                <a:effectLst/>
                <a:latin typeface="Montserrat" pitchFamily="2" charset="0"/>
              </a:rPr>
              <a:t>адъювантная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) 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Потенцирование действия основной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терапии или снижение побочных эффектов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4A2FB9-7994-50FC-917A-1AD240C5FD45}"/>
              </a:ext>
            </a:extLst>
          </p:cNvPr>
          <p:cNvSpPr txBox="1"/>
          <p:nvPr/>
        </p:nvSpPr>
        <p:spPr>
          <a:xfrm>
            <a:off x="7298865" y="3125492"/>
            <a:ext cx="42454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</a:t>
            </a:r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оддерживающая </a:t>
            </a:r>
          </a:p>
          <a:p>
            <a:pPr algn="ctr"/>
            <a:r>
              <a:rPr lang="ru-RU" sz="2000" b="1" i="0" dirty="0">
                <a:solidFill>
                  <a:srgbClr val="0074AD"/>
                </a:solidFill>
                <a:effectLst/>
                <a:latin typeface="Montserrat" pitchFamily="2" charset="0"/>
              </a:rPr>
              <a:t>терапия</a:t>
            </a:r>
            <a:endParaRPr lang="en-US" sz="2000" b="1" i="0" dirty="0">
              <a:solidFill>
                <a:srgbClr val="0074AD"/>
              </a:solidFill>
              <a:effectLst/>
              <a:latin typeface="Montserrat" pitchFamily="2" charset="0"/>
            </a:endParaRPr>
          </a:p>
          <a:p>
            <a:pPr algn="ctr"/>
            <a:endParaRPr lang="en-US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endParaRPr lang="ru-RU" sz="1600" dirty="0">
              <a:solidFill>
                <a:srgbClr val="0074AD"/>
              </a:solidFill>
              <a:latin typeface="Montserrat" pitchFamily="2" charset="0"/>
            </a:endParaRPr>
          </a:p>
          <a:p>
            <a:pPr algn="ctr"/>
            <a:r>
              <a:rPr lang="en-US" sz="1400" dirty="0">
                <a:solidFill>
                  <a:srgbClr val="004F74"/>
                </a:solidFill>
                <a:latin typeface="Montserrat" pitchFamily="2" charset="0"/>
              </a:rPr>
              <a:t>C</a:t>
            </a:r>
            <a:r>
              <a:rPr lang="ru-RU" sz="1400" b="0" i="0" dirty="0" err="1">
                <a:solidFill>
                  <a:srgbClr val="004F74"/>
                </a:solidFill>
                <a:effectLst/>
                <a:latin typeface="Montserrat" pitchFamily="2" charset="0"/>
              </a:rPr>
              <a:t>ледует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 за основной терапией </a:t>
            </a:r>
            <a:endParaRPr lang="en-US" sz="1400" dirty="0">
              <a:solidFill>
                <a:srgbClr val="004F74"/>
              </a:solidFill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и включает длительный прием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препаратов (как наружно, так и внутрь)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для поддержания</a:t>
            </a:r>
            <a:r>
              <a:rPr lang="ru-RU" sz="1400" dirty="0">
                <a:solidFill>
                  <a:srgbClr val="004F74"/>
                </a:solidFill>
                <a:latin typeface="Montserrat" pitchFamily="2" charset="0"/>
              </a:rPr>
              <a:t> </a:t>
            </a:r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состояния </a:t>
            </a:r>
            <a:endParaRPr lang="en-US" sz="1400" b="0" i="0" dirty="0">
              <a:solidFill>
                <a:srgbClr val="004F74"/>
              </a:solidFill>
              <a:effectLst/>
              <a:latin typeface="Montserrat" pitchFamily="2" charset="0"/>
            </a:endParaRPr>
          </a:p>
          <a:p>
            <a:pPr algn="ctr"/>
            <a:r>
              <a:rPr lang="ru-RU" sz="1400" b="0" i="0" dirty="0">
                <a:solidFill>
                  <a:srgbClr val="004F74"/>
                </a:solidFill>
                <a:effectLst/>
                <a:latin typeface="Montserrat" pitchFamily="2" charset="0"/>
              </a:rPr>
              <a:t>ремиссии при акне</a:t>
            </a:r>
            <a:endParaRPr lang="ru-RU" sz="1400" dirty="0">
              <a:solidFill>
                <a:srgbClr val="004F74"/>
              </a:solidFill>
            </a:endParaRPr>
          </a:p>
        </p:txBody>
      </p:sp>
      <p:pic>
        <p:nvPicPr>
          <p:cNvPr id="19" name="Рисунок 18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2FDDAA-4A63-51D8-CBBA-DF8ECBD3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60" y="2092148"/>
            <a:ext cx="1019039" cy="98941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имвол, График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BBC7A49-8F73-5A43-99F2-E7F3E729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91" y="2092148"/>
            <a:ext cx="1019039" cy="9894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Графика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F48A4787-6077-1BAE-3A57-7AA61030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65" y="2092148"/>
            <a:ext cx="1019039" cy="9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3B8AD-558C-B9D2-3DC9-C15737037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0C84520-FCE8-B65A-BBE1-BCBBE8B42F12}"/>
              </a:ext>
            </a:extLst>
          </p:cNvPr>
          <p:cNvSpPr txBox="1"/>
          <p:nvPr/>
        </p:nvSpPr>
        <p:spPr>
          <a:xfrm>
            <a:off x="1" y="42081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Почему кожа с акне становится сухой? </a:t>
            </a:r>
          </a:p>
          <a:p>
            <a:pPr algn="ctr"/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Разбираем по шагам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1776C44-FEC8-D0FA-340C-F0F5348525EE}"/>
              </a:ext>
            </a:extLst>
          </p:cNvPr>
          <p:cNvGrpSpPr/>
          <p:nvPr/>
        </p:nvGrpSpPr>
        <p:grpSpPr>
          <a:xfrm>
            <a:off x="1707316" y="1030347"/>
            <a:ext cx="8666637" cy="4918364"/>
            <a:chOff x="1351474" y="753430"/>
            <a:chExt cx="9533301" cy="541020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C314C2E-8F7F-AFAA-0913-23D635669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0368" y="753430"/>
              <a:ext cx="5410200" cy="54102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2CE8B9-1583-BACB-3B17-691D9F8EF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813" y="903338"/>
              <a:ext cx="4450051" cy="4481171"/>
            </a:xfrm>
            <a:prstGeom prst="rect">
              <a:avLst/>
            </a:prstGeom>
          </p:spPr>
        </p:pic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7FC27FC-132C-9933-5D47-9D75C36F78A2}"/>
                </a:ext>
              </a:extLst>
            </p:cNvPr>
            <p:cNvGrpSpPr/>
            <p:nvPr/>
          </p:nvGrpSpPr>
          <p:grpSpPr>
            <a:xfrm>
              <a:off x="1351474" y="1557617"/>
              <a:ext cx="3544678" cy="1340056"/>
              <a:chOff x="894274" y="1367117"/>
              <a:chExt cx="3544678" cy="1340056"/>
            </a:xfrm>
          </p:grpSpPr>
          <p:sp>
            <p:nvSpPr>
              <p:cNvPr id="37" name="Скругленный прямоугольник 36">
                <a:extLst>
                  <a:ext uri="{FF2B5EF4-FFF2-40B4-BE49-F238E27FC236}">
                    <a16:creationId xmlns:a16="http://schemas.microsoft.com/office/drawing/2014/main" id="{822C46F5-A1B5-9E49-7AF8-DDEF13933F58}"/>
                  </a:ext>
                </a:extLst>
              </p:cNvPr>
              <p:cNvSpPr/>
              <p:nvPr/>
            </p:nvSpPr>
            <p:spPr>
              <a:xfrm>
                <a:off x="894274" y="136711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A2C394-797C-2303-CCF2-DD996B828D38}"/>
                  </a:ext>
                </a:extLst>
              </p:cNvPr>
              <p:cNvSpPr txBox="1"/>
              <p:nvPr/>
            </p:nvSpPr>
            <p:spPr>
              <a:xfrm>
                <a:off x="1205756" y="1729260"/>
                <a:ext cx="32331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Дефицит увлажняющих компонентов</a:t>
                </a: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A916758A-B4F1-E917-1B51-1D2699C8454A}"/>
                </a:ext>
              </a:extLst>
            </p:cNvPr>
            <p:cNvGrpSpPr/>
            <p:nvPr/>
          </p:nvGrpSpPr>
          <p:grpSpPr>
            <a:xfrm>
              <a:off x="7352633" y="1557617"/>
              <a:ext cx="3532142" cy="1340056"/>
              <a:chOff x="6786133" y="1386167"/>
              <a:chExt cx="3532142" cy="1340056"/>
            </a:xfrm>
          </p:grpSpPr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D1E0EDE5-0CAC-F256-ECD4-AC28210895FA}"/>
                  </a:ext>
                </a:extLst>
              </p:cNvPr>
              <p:cNvSpPr/>
              <p:nvPr/>
            </p:nvSpPr>
            <p:spPr>
              <a:xfrm>
                <a:off x="6786133" y="1386167"/>
                <a:ext cx="3532142" cy="1340056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FD285-D3C1-D0C3-C10A-DBB1C0A896A5}"/>
                  </a:ext>
                </a:extLst>
              </p:cNvPr>
              <p:cNvSpPr txBox="1"/>
              <p:nvPr/>
            </p:nvSpPr>
            <p:spPr>
              <a:xfrm>
                <a:off x="7039296" y="1743312"/>
                <a:ext cx="323193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Ослабление барьерной функции кожи и дисбиоз</a:t>
                </a:r>
                <a:endParaRPr lang="ru-RU" sz="1600" dirty="0"/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2622CFBD-89CB-5511-2FA3-951B473549BF}"/>
                </a:ext>
              </a:extLst>
            </p:cNvPr>
            <p:cNvGrpSpPr/>
            <p:nvPr/>
          </p:nvGrpSpPr>
          <p:grpSpPr>
            <a:xfrm>
              <a:off x="7283079" y="4431458"/>
              <a:ext cx="3532142" cy="1073675"/>
              <a:chOff x="6716579" y="4621958"/>
              <a:chExt cx="3532142" cy="1073675"/>
            </a:xfrm>
          </p:grpSpPr>
          <p:sp>
            <p:nvSpPr>
              <p:cNvPr id="33" name="Скругленный прямоугольник 32">
                <a:extLst>
                  <a:ext uri="{FF2B5EF4-FFF2-40B4-BE49-F238E27FC236}">
                    <a16:creationId xmlns:a16="http://schemas.microsoft.com/office/drawing/2014/main" id="{4441DD85-DE1A-0EC3-7BEA-3DC26A0112DF}"/>
                  </a:ext>
                </a:extLst>
              </p:cNvPr>
              <p:cNvSpPr/>
              <p:nvPr/>
            </p:nvSpPr>
            <p:spPr>
              <a:xfrm>
                <a:off x="6716579" y="4621958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100000">
                    <a:srgbClr val="A0D5EA"/>
                  </a:gs>
                  <a:gs pos="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33F6A8-4B90-4C1B-E294-F36ACB64D896}"/>
                  </a:ext>
                </a:extLst>
              </p:cNvPr>
              <p:cNvSpPr txBox="1"/>
              <p:nvPr/>
            </p:nvSpPr>
            <p:spPr>
              <a:xfrm>
                <a:off x="7039296" y="4715913"/>
                <a:ext cx="29357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Увеличивается</a:t>
                </a:r>
              </a:p>
              <a:p>
                <a:r>
                  <a:rPr lang="ru-RU" sz="1600" dirty="0" err="1">
                    <a:solidFill>
                      <a:srgbClr val="004F74"/>
                    </a:solidFill>
                    <a:latin typeface="Montserrat" pitchFamily="2" charset="0"/>
                  </a:rPr>
                  <a:t>трансэпидермальная</a:t>
                </a:r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 потеря влаги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579774C5-C641-9980-0E97-8A8B0DBF6DC8}"/>
                </a:ext>
              </a:extLst>
            </p:cNvPr>
            <p:cNvGrpSpPr/>
            <p:nvPr/>
          </p:nvGrpSpPr>
          <p:grpSpPr>
            <a:xfrm>
              <a:off x="1351474" y="4421087"/>
              <a:ext cx="3532142" cy="1073675"/>
              <a:chOff x="894274" y="4611587"/>
              <a:chExt cx="3532142" cy="1073675"/>
            </a:xfrm>
          </p:grpSpPr>
          <p:sp>
            <p:nvSpPr>
              <p:cNvPr id="31" name="Скругленный прямоугольник 30">
                <a:extLst>
                  <a:ext uri="{FF2B5EF4-FFF2-40B4-BE49-F238E27FC236}">
                    <a16:creationId xmlns:a16="http://schemas.microsoft.com/office/drawing/2014/main" id="{F14046A4-B382-04F8-BA3E-B321A7072769}"/>
                  </a:ext>
                </a:extLst>
              </p:cNvPr>
              <p:cNvSpPr/>
              <p:nvPr/>
            </p:nvSpPr>
            <p:spPr>
              <a:xfrm>
                <a:off x="894274" y="4611587"/>
                <a:ext cx="3532142" cy="10736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A0D5EA"/>
                  </a:gs>
                  <a:gs pos="100000">
                    <a:srgbClr val="9DD3E8">
                      <a:alpha val="1021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3E4FD4-8EBB-4A52-3C31-AC1DB47583FF}"/>
                  </a:ext>
                </a:extLst>
              </p:cNvPr>
              <p:cNvSpPr txBox="1"/>
              <p:nvPr/>
            </p:nvSpPr>
            <p:spPr>
              <a:xfrm>
                <a:off x="1193221" y="4846006"/>
                <a:ext cx="28327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004F74"/>
                    </a:solidFill>
                    <a:latin typeface="Montserrat" pitchFamily="2" charset="0"/>
                  </a:rPr>
                  <a:t>Кожа становится обезвоженной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D217B0-D6F5-0254-14C2-D42793888308}"/>
                </a:ext>
              </a:extLst>
            </p:cNvPr>
            <p:cNvSpPr txBox="1"/>
            <p:nvPr/>
          </p:nvSpPr>
          <p:spPr>
            <a:xfrm>
              <a:off x="6948002" y="3877355"/>
              <a:ext cx="242321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latin typeface="Montserrat" pitchFamily="2" charset="0"/>
                </a:rPr>
                <a:t>Видимые </a:t>
              </a:r>
            </a:p>
            <a:p>
              <a:r>
                <a:rPr lang="ru-RU" sz="1050" dirty="0">
                  <a:latin typeface="Montserrat" pitchFamily="2" charset="0"/>
                </a:rPr>
                <a:t>признаки </a:t>
              </a:r>
            </a:p>
            <a:p>
              <a:r>
                <a:rPr lang="ru-RU" sz="1050" dirty="0">
                  <a:latin typeface="Montserrat" pitchFamily="2" charset="0"/>
                </a:rPr>
                <a:t>сухости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5F14AB-AAEB-BFB9-D1F5-3DDD67A0E953}"/>
              </a:ext>
            </a:extLst>
          </p:cNvPr>
          <p:cNvSpPr txBox="1"/>
          <p:nvPr/>
        </p:nvSpPr>
        <p:spPr>
          <a:xfrm>
            <a:off x="622647" y="5874043"/>
            <a:ext cx="10685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Schachner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LA, Alexis AF,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Andriessen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A,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Berson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D, Gold M, Goldberg DJ, Hu S, Keri J,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Kircik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L, Woolery-Lloyd H. Insights into acne and the skin barrier: Optimizing treatment regimens</a:t>
            </a:r>
            <a:r>
              <a:rPr lang="ru-RU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with ceramide-containing skincare. J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Cosmet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Dermatol. 2023 Nov;22(11):2902-2909.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doi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: 10.1111/jocd.15946. </a:t>
            </a:r>
            <a:r>
              <a:rPr lang="en-US" sz="8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Epub</a:t>
            </a:r>
            <a:r>
              <a:rPr lang="en-US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0"/>
              </a:rPr>
              <a:t> 2023 Aug 21. PMID: 37605504.</a:t>
            </a:r>
            <a:endParaRPr lang="ru-RU" sz="800" i="1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5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995202-95AC-2192-F5DE-E56E3868D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59193F-8AC9-51E8-B337-3C9A66213F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42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E1CF42-8C76-67C6-5CC8-DDC2FABB870A}"/>
              </a:ext>
            </a:extLst>
          </p:cNvPr>
          <p:cNvSpPr txBox="1"/>
          <p:nvPr/>
        </p:nvSpPr>
        <p:spPr>
          <a:xfrm>
            <a:off x="4013380" y="556440"/>
            <a:ext cx="7569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проблемной коже нужна особая защита!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366B5-4BFF-A8AB-551C-6A28F61CD5FD}"/>
              </a:ext>
            </a:extLst>
          </p:cNvPr>
          <p:cNvSpPr txBox="1"/>
          <p:nvPr/>
        </p:nvSpPr>
        <p:spPr>
          <a:xfrm>
            <a:off x="4603316" y="1464121"/>
            <a:ext cx="68301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УФ провоцирует обострение акне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Активирует работу сальных желез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Провоцирует развитие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постакне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C21F2D-8EA0-CA2B-248A-937CFE6BCD79}"/>
              </a:ext>
            </a:extLst>
          </p:cNvPr>
          <p:cNvSpPr txBox="1"/>
          <p:nvPr/>
        </p:nvSpPr>
        <p:spPr>
          <a:xfrm>
            <a:off x="1257450" y="4131996"/>
            <a:ext cx="60745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Использование крема с </a:t>
            </a:r>
            <a:r>
              <a:rPr lang="en-US" sz="1600" b="1" dirty="0">
                <a:solidFill>
                  <a:srgbClr val="0074AD"/>
                </a:solidFill>
                <a:latin typeface="Montserrat" pitchFamily="2" charset="0"/>
              </a:rPr>
              <a:t>SPF </a:t>
            </a:r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 дневное время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Уменьшает выраженность симптомов акне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Усиливает эффект от лечения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Снижает риск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постакне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Защищает от фотостарения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Улучшает качество жизни </a:t>
            </a:r>
          </a:p>
        </p:txBody>
      </p:sp>
      <p:pic>
        <p:nvPicPr>
          <p:cNvPr id="48" name="Рисунок 47" descr="Изображение выглядит как человек, небо, Человеческое лицо, шея&#10;&#10;Автоматически созданное описание">
            <a:extLst>
              <a:ext uri="{FF2B5EF4-FFF2-40B4-BE49-F238E27FC236}">
                <a16:creationId xmlns:a16="http://schemas.microsoft.com/office/drawing/2014/main" id="{4CC6FAE9-015B-EB50-C0D0-CDEB9D7D8C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8" t="1" b="-4"/>
          <a:stretch/>
        </p:blipFill>
        <p:spPr>
          <a:xfrm>
            <a:off x="1430794" y="1464121"/>
            <a:ext cx="2942595" cy="2300539"/>
          </a:xfrm>
          <a:prstGeom prst="roundRect">
            <a:avLst>
              <a:gd name="adj" fmla="val 9628"/>
            </a:avLst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03D3794-5620-818B-BCFC-792D94539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3157" b="12778"/>
          <a:stretch/>
        </p:blipFill>
        <p:spPr>
          <a:xfrm>
            <a:off x="7075796" y="3749573"/>
            <a:ext cx="3542653" cy="2356900"/>
          </a:xfrm>
          <a:prstGeom prst="roundRect">
            <a:avLst>
              <a:gd name="adj" fmla="val 11180"/>
            </a:avLst>
          </a:prstGeom>
        </p:spPr>
      </p:pic>
    </p:spTree>
    <p:extLst>
      <p:ext uri="{BB962C8B-B14F-4D97-AF65-F5344CB8AC3E}">
        <p14:creationId xmlns:p14="http://schemas.microsoft.com/office/powerpoint/2010/main" val="84212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23B2B5-3950-4FB7-A2D3-56B6EB2D66A7}"/>
              </a:ext>
            </a:extLst>
          </p:cNvPr>
          <p:cNvSpPr txBox="1"/>
          <p:nvPr/>
        </p:nvSpPr>
        <p:spPr>
          <a:xfrm>
            <a:off x="998403" y="1766107"/>
            <a:ext cx="9593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УФ-В излучение может усиливать: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экспрессию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провоспалительных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цитокинов (ИЛ-8 и ИЛ-1β)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пролиферацию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кератиноцитов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выработку кожного сала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BB8D68-EC18-424D-960A-46BE5206561D}"/>
              </a:ext>
            </a:extLst>
          </p:cNvPr>
          <p:cNvSpPr txBox="1"/>
          <p:nvPr/>
        </p:nvSpPr>
        <p:spPr>
          <a:xfrm>
            <a:off x="1054724" y="4035530"/>
            <a:ext cx="72646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Взаимодействие солнечного света и угревых воспалительных поражений может вызывать: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гиперпигментацию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и/или </a:t>
            </a: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поствоспалительную</a:t>
            </a: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 эритему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B6700-4084-4D87-AC72-8833ADFE84F5}"/>
              </a:ext>
            </a:extLst>
          </p:cNvPr>
          <p:cNvSpPr txBox="1"/>
          <p:nvPr/>
        </p:nvSpPr>
        <p:spPr>
          <a:xfrm>
            <a:off x="126506" y="6337937"/>
            <a:ext cx="1196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79D61-FF6B-4999-A502-4A556F9C4970}"/>
              </a:ext>
            </a:extLst>
          </p:cNvPr>
          <p:cNvSpPr txBox="1"/>
          <p:nvPr/>
        </p:nvSpPr>
        <p:spPr>
          <a:xfrm>
            <a:off x="1054724" y="673778"/>
            <a:ext cx="959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Негативное влияние солнечных лучей на кожу пациентов с акне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4678192-4267-456D-8C20-C27F7071D2AE}"/>
              </a:ext>
            </a:extLst>
          </p:cNvPr>
          <p:cNvSpPr/>
          <p:nvPr/>
        </p:nvSpPr>
        <p:spPr>
          <a:xfrm>
            <a:off x="8200103" y="2304716"/>
            <a:ext cx="3637936" cy="1885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Более чем у 40-50% пациентов с акне состояние ухудшалось летом!</a:t>
            </a:r>
          </a:p>
        </p:txBody>
      </p:sp>
    </p:spTree>
    <p:extLst>
      <p:ext uri="{BB962C8B-B14F-4D97-AF65-F5344CB8AC3E}">
        <p14:creationId xmlns:p14="http://schemas.microsoft.com/office/powerpoint/2010/main" val="308602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8781A9-4829-4C48-9C4C-F66CB65F95BD}"/>
              </a:ext>
            </a:extLst>
          </p:cNvPr>
          <p:cNvSpPr txBox="1"/>
          <p:nvPr/>
        </p:nvSpPr>
        <p:spPr>
          <a:xfrm>
            <a:off x="1420427" y="1561409"/>
            <a:ext cx="8611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4AD"/>
                </a:solidFill>
                <a:latin typeface="Montserrat" pitchFamily="2" charset="0"/>
              </a:rPr>
              <a:t>Фотосенсибилизирующий эффект могут вызывать: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rgbClr val="004F74"/>
                </a:solidFill>
                <a:latin typeface="Montserrat" pitchFamily="2" charset="0"/>
              </a:rPr>
              <a:t>Изотретиноин</a:t>
            </a:r>
            <a:endParaRPr lang="ru-RU" sz="1600" dirty="0">
              <a:solidFill>
                <a:srgbClr val="004F74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4F74"/>
                </a:solidFill>
                <a:latin typeface="Montserrat" pitchFamily="2" charset="0"/>
              </a:rPr>
              <a:t>Тетрациклины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C3141-A470-48CA-847F-516DD000ADF6}"/>
              </a:ext>
            </a:extLst>
          </p:cNvPr>
          <p:cNvSpPr txBox="1"/>
          <p:nvPr/>
        </p:nvSpPr>
        <p:spPr>
          <a:xfrm>
            <a:off x="471948" y="6337937"/>
            <a:ext cx="11619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Piquero-Casals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Morgado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-Carrasco D,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Rozas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-Muñoz E, Mir-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Bonafé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JF,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Trullàs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C, Jourdan E, Piquero-Martin J,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Zouboulis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CC,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Krutmann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J. Sun exposure, a relevant exposome factor in acne patients and how photoprotection can improve outcomes. J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Cosmet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Dermatol. 2023 Jun;22(6):1919-1928.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10.1111/jocd.15726. </a:t>
            </a:r>
            <a:r>
              <a:rPr lang="en-US" sz="9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Epub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2023 Mar 22. PMID: 36946555.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1F324-1E22-43A6-9480-B0654167340D}"/>
              </a:ext>
            </a:extLst>
          </p:cNvPr>
          <p:cNvSpPr txBox="1"/>
          <p:nvPr/>
        </p:nvSpPr>
        <p:spPr>
          <a:xfrm>
            <a:off x="1393795" y="284086"/>
            <a:ext cx="866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74AD"/>
                </a:solidFill>
                <a:latin typeface="Montserrat" pitchFamily="2" charset="0"/>
              </a:rPr>
              <a:t>Фототоксические</a:t>
            </a:r>
            <a:r>
              <a:rPr lang="ru-RU" sz="2400" b="1" dirty="0">
                <a:solidFill>
                  <a:srgbClr val="0074AD"/>
                </a:solidFill>
                <a:latin typeface="Montserrat" pitchFamily="2" charset="0"/>
              </a:rPr>
              <a:t> реакции при приеме лекарственной терапии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F0F685F-B604-4ECE-B579-8ABE9B911197}"/>
              </a:ext>
            </a:extLst>
          </p:cNvPr>
          <p:cNvSpPr/>
          <p:nvPr/>
        </p:nvSpPr>
        <p:spPr>
          <a:xfrm>
            <a:off x="1199537" y="3269901"/>
            <a:ext cx="9665108" cy="208443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проспективном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исследовании принимали участие 106 пациентов с акне, получавших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endParaRPr lang="ru-RU" dirty="0">
              <a:solidFill>
                <a:srgbClr val="004F74"/>
              </a:solidFill>
              <a:latin typeface="Montserrat" pitchFamily="2" charset="0"/>
            </a:endParaRPr>
          </a:p>
          <a:p>
            <a:endParaRPr lang="ru-RU" sz="1800" dirty="0">
              <a:solidFill>
                <a:srgbClr val="004F74"/>
              </a:solidFill>
              <a:latin typeface="Montserrat" pitchFamily="2" charset="0"/>
            </a:endParaRPr>
          </a:p>
          <a:p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фототоксическая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реакция наблюдалась: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20%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150 мг/день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у </a:t>
            </a:r>
            <a:r>
              <a:rPr lang="ru-RU" sz="1800" b="1" dirty="0">
                <a:solidFill>
                  <a:srgbClr val="004F74"/>
                </a:solidFill>
                <a:latin typeface="Montserrat" pitchFamily="2" charset="0"/>
              </a:rPr>
              <a:t>40% 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пациентов, принимавших </a:t>
            </a:r>
            <a:r>
              <a:rPr lang="ru-RU" sz="1800" dirty="0" err="1">
                <a:solidFill>
                  <a:srgbClr val="004F74"/>
                </a:solidFill>
                <a:latin typeface="Montserrat" pitchFamily="2" charset="0"/>
              </a:rPr>
              <a:t>доксициклин</a:t>
            </a:r>
            <a:r>
              <a:rPr lang="ru-RU" sz="1800" dirty="0">
                <a:solidFill>
                  <a:srgbClr val="004F74"/>
                </a:solidFill>
                <a:latin typeface="Montserrat" pitchFamily="2" charset="0"/>
              </a:rPr>
              <a:t> в дозе 200 мг/день</a:t>
            </a:r>
          </a:p>
        </p:txBody>
      </p:sp>
    </p:spTree>
    <p:extLst>
      <p:ext uri="{BB962C8B-B14F-4D97-AF65-F5344CB8AC3E}">
        <p14:creationId xmlns:p14="http://schemas.microsoft.com/office/powerpoint/2010/main" val="224970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D1B07-9C0E-35C8-D27D-B1D3D6B01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9446AE-1050-10A1-2D64-EA96B443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89" y="438107"/>
            <a:ext cx="2222702" cy="595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8E2C8D-F592-7185-C256-CA5B968C84F4}"/>
              </a:ext>
            </a:extLst>
          </p:cNvPr>
          <p:cNvSpPr txBox="1"/>
          <p:nvPr/>
        </p:nvSpPr>
        <p:spPr>
          <a:xfrm>
            <a:off x="4429263" y="580201"/>
            <a:ext cx="8680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4AD"/>
                </a:solidFill>
                <a:latin typeface="Montserrat" pitchFamily="2" charset="0"/>
              </a:rPr>
              <a:t>Правильная защита кожи с акне от УФ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00513-A185-0064-C12A-E6884ECC6149}"/>
              </a:ext>
            </a:extLst>
          </p:cNvPr>
          <p:cNvSpPr txBox="1"/>
          <p:nvPr/>
        </p:nvSpPr>
        <p:spPr>
          <a:xfrm>
            <a:off x="4108828" y="1803033"/>
            <a:ext cx="72965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4AD"/>
                </a:solidFill>
                <a:latin typeface="Montserrat" pitchFamily="2" charset="0"/>
              </a:rPr>
              <a:t>Солнцезащитные кремы должны обладать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смягчающим действием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антиоксидантными свойствами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4F74"/>
                </a:solidFill>
                <a:latin typeface="Montserrat" pitchFamily="2" charset="0"/>
              </a:rPr>
              <a:t> способностью контролировать выделение кожного сала</a:t>
            </a:r>
          </a:p>
          <a:p>
            <a:endParaRPr lang="ru-RU" sz="3200" dirty="0">
              <a:solidFill>
                <a:srgbClr val="004F74"/>
              </a:solidFill>
              <a:latin typeface="Montserrat" pitchFamily="2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ABDEA9-72C1-7A09-6187-04CA461EA15E}"/>
              </a:ext>
            </a:extLst>
          </p:cNvPr>
          <p:cNvGrpSpPr/>
          <p:nvPr/>
        </p:nvGrpSpPr>
        <p:grpSpPr>
          <a:xfrm>
            <a:off x="4189560" y="3685361"/>
            <a:ext cx="7296578" cy="1600438"/>
            <a:chOff x="3926090" y="4072818"/>
            <a:chExt cx="7296578" cy="16004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86058B-D3B9-8FC3-A45B-40A9700B6834}"/>
                </a:ext>
              </a:extLst>
            </p:cNvPr>
            <p:cNvSpPr txBox="1"/>
            <p:nvPr/>
          </p:nvSpPr>
          <p:spPr>
            <a:xfrm>
              <a:off x="3926090" y="4072818"/>
              <a:ext cx="22227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Montserrat" pitchFamily="2" charset="0"/>
                </a:rPr>
                <a:t>SPF 20</a:t>
              </a:r>
              <a:endParaRPr lang="ru-RU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ontserrat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025804-9B57-7C8D-28DA-E5A850D30BE2}"/>
                </a:ext>
              </a:extLst>
            </p:cNvPr>
            <p:cNvSpPr txBox="1"/>
            <p:nvPr/>
          </p:nvSpPr>
          <p:spPr>
            <a:xfrm>
              <a:off x="8230784" y="4072818"/>
              <a:ext cx="24486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SPF 30+</a:t>
              </a:r>
              <a:r>
                <a:rPr lang="ru-RU" sz="3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Montserrat" pitchFamily="2" charset="0"/>
                </a:rPr>
                <a:t> </a:t>
              </a:r>
              <a:endParaRPr lang="ru-RU" sz="3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10FC0F-18E8-EE65-9ED3-9EDC5C0DC563}"/>
                </a:ext>
              </a:extLst>
            </p:cNvPr>
            <p:cNvSpPr txBox="1"/>
            <p:nvPr/>
          </p:nvSpPr>
          <p:spPr>
            <a:xfrm>
              <a:off x="8230784" y="4596038"/>
              <a:ext cx="29918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и выше подходит для длительной инсоляции (загар, пляж) </a:t>
              </a:r>
              <a:endParaRPr lang="ru-RU" sz="2800" dirty="0">
                <a:solidFill>
                  <a:srgbClr val="004F74"/>
                </a:solidFill>
                <a:latin typeface="Montserrat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8EE992-F246-2585-0919-1C8B6504E0F0}"/>
                </a:ext>
              </a:extLst>
            </p:cNvPr>
            <p:cNvSpPr txBox="1"/>
            <p:nvPr/>
          </p:nvSpPr>
          <p:spPr>
            <a:xfrm>
              <a:off x="3926091" y="4596038"/>
              <a:ext cx="421051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дает </a:t>
              </a:r>
              <a:r>
                <a:rPr lang="ru-RU" sz="1600" b="1" dirty="0">
                  <a:solidFill>
                    <a:srgbClr val="0074AD"/>
                  </a:solidFill>
                  <a:latin typeface="Montserrat" pitchFamily="2" charset="0"/>
                </a:rPr>
                <a:t>достаточный уровень защиты </a:t>
              </a:r>
              <a:r>
                <a:rPr lang="ru-RU" sz="1600" dirty="0">
                  <a:solidFill>
                    <a:srgbClr val="004F74"/>
                  </a:solidFill>
                  <a:latin typeface="Montserrat" pitchFamily="2" charset="0"/>
                </a:rPr>
                <a:t>от УФ на каждый день,  позволяет сохранить легкую, нежирную текстуру крема </a:t>
              </a:r>
            </a:p>
          </p:txBody>
        </p:sp>
      </p:grpSp>
      <p:pic>
        <p:nvPicPr>
          <p:cNvPr id="21" name="Рисунок 20" descr="Изображение выглядит как человек, кожа, Человеческое лицо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E0A40FDA-9A8A-D169-AD43-512069D2A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75" y="1717076"/>
            <a:ext cx="2623055" cy="3936569"/>
          </a:xfrm>
          <a:prstGeom prst="roundRect">
            <a:avLst>
              <a:gd name="adj" fmla="val 8395"/>
            </a:avLst>
          </a:prstGeom>
        </p:spPr>
      </p:pic>
    </p:spTree>
    <p:extLst>
      <p:ext uri="{BB962C8B-B14F-4D97-AF65-F5344CB8AC3E}">
        <p14:creationId xmlns:p14="http://schemas.microsoft.com/office/powerpoint/2010/main" val="2909407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12938</TotalTime>
  <Words>2122</Words>
  <Application>Microsoft Office PowerPoint</Application>
  <PresentationFormat>Широкоэкранный</PresentationFormat>
  <Paragraphs>421</Paragraphs>
  <Slides>25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Montserrat</vt:lpstr>
      <vt:lpstr>Calibri Light</vt:lpstr>
      <vt:lpstr>BlinkMacSystemFont</vt:lpstr>
      <vt:lpstr>Calibri</vt:lpstr>
      <vt:lpstr>Wingdings</vt:lpstr>
      <vt:lpstr>Arial</vt:lpstr>
      <vt:lpstr>Montserrat SemiBold</vt:lpstr>
      <vt:lpstr>Тема1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Хорунженко Евгения Евгеньевна</cp:lastModifiedBy>
  <cp:revision>315</cp:revision>
  <dcterms:created xsi:type="dcterms:W3CDTF">2022-09-01T17:39:13Z</dcterms:created>
  <dcterms:modified xsi:type="dcterms:W3CDTF">2025-08-22T10:13:44Z</dcterms:modified>
</cp:coreProperties>
</file>