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29"/>
  </p:notesMasterIdLst>
  <p:sldIdLst>
    <p:sldId id="1875" r:id="rId3"/>
    <p:sldId id="1963" r:id="rId4"/>
    <p:sldId id="1964" r:id="rId5"/>
    <p:sldId id="1965" r:id="rId6"/>
    <p:sldId id="1928" r:id="rId7"/>
    <p:sldId id="1936" r:id="rId8"/>
    <p:sldId id="1943" r:id="rId9"/>
    <p:sldId id="1966" r:id="rId10"/>
    <p:sldId id="1967" r:id="rId11"/>
    <p:sldId id="1969" r:id="rId12"/>
    <p:sldId id="1975" r:id="rId13"/>
    <p:sldId id="1932" r:id="rId14"/>
    <p:sldId id="1935" r:id="rId15"/>
    <p:sldId id="1937" r:id="rId16"/>
    <p:sldId id="1938" r:id="rId17"/>
    <p:sldId id="1971" r:id="rId18"/>
    <p:sldId id="1976" r:id="rId19"/>
    <p:sldId id="1973" r:id="rId20"/>
    <p:sldId id="1974" r:id="rId21"/>
    <p:sldId id="1931" r:id="rId22"/>
    <p:sldId id="1957" r:id="rId23"/>
    <p:sldId id="1940" r:id="rId24"/>
    <p:sldId id="1941" r:id="rId25"/>
    <p:sldId id="1942" r:id="rId26"/>
    <p:sldId id="1977" r:id="rId27"/>
    <p:sldId id="196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ontserrat" panose="00000500000000000000" pitchFamily="2" charset="-52"/>
      <p:regular r:id="rId36"/>
      <p:bold r:id="rId37"/>
      <p:italic r:id="rId38"/>
      <p:boldItalic r:id="rId39"/>
    </p:embeddedFont>
    <p:embeddedFont>
      <p:font typeface="Montserrat SemiBold" panose="00000700000000000000" pitchFamily="2" charset="-52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рунженко Евгения Евгеньевна" initials="ХЕЕ" lastIdx="1" clrIdx="0">
    <p:extLst>
      <p:ext uri="{19B8F6BF-5375-455C-9EA6-DF929625EA0E}">
        <p15:presenceInfo xmlns:p15="http://schemas.microsoft.com/office/powerpoint/2012/main" userId="S-1-5-21-3288999546-1934903612-1304290907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2E8DBA"/>
    <a:srgbClr val="EEEFF1"/>
    <a:srgbClr val="D26B31"/>
    <a:srgbClr val="FFFFFF"/>
    <a:srgbClr val="0074AD"/>
    <a:srgbClr val="379CD0"/>
    <a:srgbClr val="9D9A19"/>
    <a:srgbClr val="CFCC41"/>
    <a:srgbClr val="C5C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6" autoAdjust="0"/>
    <p:restoredTop sz="90832"/>
  </p:normalViewPr>
  <p:slideViewPr>
    <p:cSldViewPr snapToGrid="0">
      <p:cViewPr varScale="1">
        <p:scale>
          <a:sx n="78" d="100"/>
          <a:sy n="78" d="100"/>
        </p:scale>
        <p:origin x="365" y="62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4F74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Причины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4F74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</c:v>
                </c:pt>
              </c:strCache>
            </c:strRef>
          </c:tx>
          <c:spPr>
            <a:solidFill>
              <a:srgbClr val="0074AD"/>
            </a:solidFill>
          </c:spPr>
          <c:dPt>
            <c:idx val="0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0-3E4E-BF85-87042C8C8500}"/>
              </c:ext>
            </c:extLst>
          </c:dPt>
          <c:dPt>
            <c:idx val="1"/>
            <c:bubble3D val="0"/>
            <c:explosion val="6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0-3E4E-BF85-87042C8C8500}"/>
              </c:ext>
            </c:extLst>
          </c:dPt>
          <c:dPt>
            <c:idx val="2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0-3E4E-BF85-87042C8C8500}"/>
              </c:ext>
            </c:extLst>
          </c:dPt>
          <c:dPt>
            <c:idx val="3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0-3E4E-BF85-87042C8C8500}"/>
              </c:ext>
            </c:extLst>
          </c:dPt>
          <c:cat>
            <c:strRef>
              <c:f>Лист1!$A$2:$A$5</c:f>
              <c:strCache>
                <c:ptCount val="2"/>
                <c:pt idx="0">
                  <c:v>Отсутствие эффекта</c:v>
                </c:pt>
                <c:pt idx="1">
                  <c:v>Побочные эффекты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62.3</c:v>
                </c:pt>
                <c:pt idx="1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A0-3E4E-BF85-87042C8C8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Прекращение лечения </a:t>
            </a:r>
            <a:endParaRPr lang="en-US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из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-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 побочных явлений</a:t>
            </a:r>
          </a:p>
        </c:rich>
      </c:tx>
      <c:layout>
        <c:manualLayout>
          <c:xMode val="edge"/>
          <c:yMode val="edge"/>
          <c:x val="0.24545546314902683"/>
          <c:y val="1.064949309302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ретиноиды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7-1D4F-B0A5-39BBAE8106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комбинаций бензоилпероксида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1D4F-B0A5-39BBAE8106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комбинаций ретиноидов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7-1D4F-B0A5-39BBAE810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926608"/>
        <c:axId val="624924640"/>
      </c:barChart>
      <c:catAx>
        <c:axId val="62492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4924640"/>
        <c:crosses val="autoZero"/>
        <c:auto val="1"/>
        <c:lblAlgn val="ctr"/>
        <c:lblOffset val="100"/>
        <c:noMultiLvlLbl val="0"/>
      </c:catAx>
      <c:valAx>
        <c:axId val="6249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2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06002-0AD0-E02B-3F54-F947A044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847A49-6C8E-F05C-14A2-AE463C9E2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9E85D2C-5155-99C4-ABE3-BEE6D5A09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D10F9-5BFA-B811-0502-4268A63ED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7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001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54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75FE-18CC-0D75-C8B1-2B1080CDD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18CD54-6A21-76EC-108A-ADEB7D879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53A3A9-D28A-D5C3-81D2-87511A609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5B81B3-8E96-4F9A-9EC0-DC5DA10F1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62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4443-5762-42C9-7BE4-56D538988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6C99E25-A839-F283-D3F1-D8552EC9C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96CC1E-7236-6396-61A8-3E7875047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04E04D-D728-EFC3-48E3-1125724FF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84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6948-AB24-276D-3ADC-9EE4C24E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6CF2E8-3ACE-5615-901D-FC4FD6C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985FB-33C2-DC24-D511-E36D68053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89880-EDA0-CFE1-D4BF-9FDCFD58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9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C468-5431-0BF6-A8CF-28FB375D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5BE41-B27E-B6EB-477D-88D6954F4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A98459-CB0D-389D-E18C-0EF85A49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1B94D6-A403-4181-95B1-9B7ADE095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00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C468-5431-0BF6-A8CF-28FB375D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5BE41-B27E-B6EB-477D-88D6954F4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A98459-CB0D-389D-E18C-0EF85A49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1B94D6-A403-4181-95B1-9B7ADE095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43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4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1065-0604-2AFE-9C67-84892E5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234238-085D-948F-C1C2-15C29946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2FB17-0C92-5CBA-0223-754371FD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1E008-9BEB-E333-CF34-71B024AEA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3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9B0E-6116-0DD5-A269-1451E604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7AD0D8-12F7-657F-826A-35350BA94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7371AD-2FEA-73BF-CC8C-0C1614B3C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75CCD-03A6-16D5-42E5-44AFCF236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87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2090-F405-43C8-38C7-F1F7D29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641E95-DB9B-25A0-180D-D4A80AA7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38D57-7EA0-7E84-E4C4-21181E4D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DDF4F-6A24-6EA5-8B9C-D3A726D45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95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9935-3037-2D2B-7A1B-5C45D7CE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94D77D-B2F4-BFAF-B70A-6A01B899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DB4227-0C8C-0208-8541-904041DD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B43E4-5A70-671F-C87B-125B120E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5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3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70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6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1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hyperlink" Target="https://patents.google.com/patent/WO2014053621A2/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5" Type="http://schemas.openxmlformats.org/officeDocument/2006/relationships/image" Target="../media/image47.png"/><Relationship Id="rId10" Type="http://schemas.openxmlformats.org/officeDocument/2006/relationships/image" Target="../media/image27.png"/><Relationship Id="rId4" Type="http://schemas.openxmlformats.org/officeDocument/2006/relationships/image" Target="../media/image45.png"/><Relationship Id="rId9" Type="http://schemas.openxmlformats.org/officeDocument/2006/relationships/image" Target="../media/image26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323754" y="3219309"/>
            <a:ext cx="7054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Увлажнение и </a:t>
            </a:r>
            <a:r>
              <a:rPr lang="ru-RU" sz="2800" b="1" dirty="0" err="1">
                <a:solidFill>
                  <a:srgbClr val="0074AD"/>
                </a:solidFill>
                <a:latin typeface="Montserrat" pitchFamily="2" charset="0"/>
              </a:rPr>
              <a:t>фотозащита</a:t>
            </a:r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 кожи для улучшения переносимости терапии акне</a:t>
            </a: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781A9-4829-4C48-9C4C-F66CB65F95BD}"/>
              </a:ext>
            </a:extLst>
          </p:cNvPr>
          <p:cNvSpPr txBox="1"/>
          <p:nvPr/>
        </p:nvSpPr>
        <p:spPr>
          <a:xfrm>
            <a:off x="1420427" y="1561409"/>
            <a:ext cx="8611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Фотосенсибилизирующий эффект могут вызывать: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Изотретиноин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Тетрациклины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3141-A470-48CA-847F-516DD000ADF6}"/>
              </a:ext>
            </a:extLst>
          </p:cNvPr>
          <p:cNvSpPr txBox="1"/>
          <p:nvPr/>
        </p:nvSpPr>
        <p:spPr>
          <a:xfrm>
            <a:off x="471948" y="6337937"/>
            <a:ext cx="1161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F324-1E22-43A6-9480-B0654167340D}"/>
              </a:ext>
            </a:extLst>
          </p:cNvPr>
          <p:cNvSpPr txBox="1"/>
          <p:nvPr/>
        </p:nvSpPr>
        <p:spPr>
          <a:xfrm>
            <a:off x="1393795" y="284086"/>
            <a:ext cx="866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Фототоксические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реакции при приеме лекарственной терапии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0F685F-B604-4ECE-B579-8ABE9B911197}"/>
              </a:ext>
            </a:extLst>
          </p:cNvPr>
          <p:cNvSpPr/>
          <p:nvPr/>
        </p:nvSpPr>
        <p:spPr>
          <a:xfrm>
            <a:off x="1199537" y="3269901"/>
            <a:ext cx="9665108" cy="20844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проспективном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исследовании принимали участие 106 пациентов с акне, получавших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8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фототоксическая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реакция наблюдалась: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20%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150 мг/день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40%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200 мг/день</a:t>
            </a:r>
          </a:p>
        </p:txBody>
      </p:sp>
    </p:spTree>
    <p:extLst>
      <p:ext uri="{BB962C8B-B14F-4D97-AF65-F5344CB8AC3E}">
        <p14:creationId xmlns:p14="http://schemas.microsoft.com/office/powerpoint/2010/main" val="2249703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21185B-2A03-1F40-0EB0-432A1C32B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3" y="2344692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1070532" y="1011221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Новинка №1 серии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3719592" y="2112219"/>
            <a:ext cx="420004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Крем дневной увлажняющий 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для комбинированной, жирной, проблемной кожи, 50 мл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9D9A19"/>
                </a:solidFill>
                <a:latin typeface="Montserrat" pitchFamily="2" charset="0"/>
              </a:rPr>
              <a:t>SPF 20</a:t>
            </a:r>
            <a:br>
              <a:rPr lang="ru-RU" sz="18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2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3462565" y="3812144"/>
            <a:ext cx="6348640" cy="1634927"/>
            <a:chOff x="1161143" y="3393691"/>
            <a:chExt cx="7827874" cy="138499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и негативного влияния УФ</a:t>
              </a: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9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ABFC1-F364-7433-F0F8-DDC0778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FA86AA-F6CD-A113-59CC-5185CC661215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2A9FBEC-DA40-E685-A12C-CAC6EBDE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F3DCD-7158-6144-530B-B6F8F35A0D45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8EE8D9-DC2D-16A6-A987-1858928FAD95}"/>
              </a:ext>
            </a:extLst>
          </p:cNvPr>
          <p:cNvSpPr txBox="1"/>
          <p:nvPr/>
        </p:nvSpPr>
        <p:spPr>
          <a:xfrm>
            <a:off x="849171" y="2142824"/>
            <a:ext cx="321712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Снимает покраснение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Регулирует работу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сальных желез</a:t>
            </a:r>
          </a:p>
          <a:p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Восстанавливает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естественный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6B027-9C2C-9374-5E12-97473034A569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6C78AB-D527-F3BD-8E54-2CCD76F80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98" y="374900"/>
            <a:ext cx="1233003" cy="12330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FC2E6-A615-5539-6000-33807BB90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5" cy="38711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C94993-E846-A677-7158-9CBDFF0C5F45}"/>
              </a:ext>
            </a:extLst>
          </p:cNvPr>
          <p:cNvSpPr txBox="1"/>
          <p:nvPr/>
        </p:nvSpPr>
        <p:spPr>
          <a:xfrm>
            <a:off x="8051548" y="2051127"/>
            <a:ext cx="460949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Поддерживает гидро-липидный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барьер кожи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Защищает кожу от повреждающего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действия солнечных лучей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Предупреждает фотостарение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риск солнечных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ожогов и гиперпигментации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Смягчает и разглаживает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Стимулирует естественное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обновление клеток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Улучшает внешний вид кожи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1B8DD76-2863-67E8-C360-0FE0073F8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5" y="2511153"/>
            <a:ext cx="513946" cy="5139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2DF6BC-47B1-E640-B1D9-134CF8390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8" y="3115855"/>
            <a:ext cx="513946" cy="51394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AB56C60-F118-E43C-AF97-166770ACD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4236758"/>
            <a:ext cx="513946" cy="513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386810E-9DA3-155A-F08C-A42310951C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3" y="4741507"/>
            <a:ext cx="513946" cy="51394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1E33804-004E-E449-DEF5-0DEE8E01D9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4" y="3696187"/>
            <a:ext cx="513946" cy="51394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0319E6-1A21-92C0-A8DC-DB9C4DDB8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73" y="2080662"/>
            <a:ext cx="513946" cy="5139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A56E96A-CF7A-DDCC-F705-A562E71BFD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3" y="2044423"/>
            <a:ext cx="513946" cy="51394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98D463-B4B8-158B-23C2-9432B4CD7D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63" y="2594608"/>
            <a:ext cx="513946" cy="5139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84E31D1-8387-7C21-076D-E1A00B8ABA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6" y="3104477"/>
            <a:ext cx="513946" cy="513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18F33C4-01EA-7EB8-A94C-74B0E275C8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46" y="3616487"/>
            <a:ext cx="513946" cy="513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D4DC37-46D9-1C9A-004F-68649D98A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7" y="4596272"/>
            <a:ext cx="513946" cy="5139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02D79F-C957-24EC-7D99-85005CFAE3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32" y="4089511"/>
            <a:ext cx="513946" cy="51394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79C430-8753-A495-1090-2B9E9AB206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4" y="4930026"/>
            <a:ext cx="513946" cy="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333D5-2B2B-4647-A467-615A843D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0C4710E-A91D-B72C-A2E2-5348747A078F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686A7-F630-E150-094F-2C9282E94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39A25-27AF-6C70-7AF6-AC27E85B5E47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33B086-777A-AAED-DFBF-36CA61C36AF5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1AC7C1-BB1E-5032-B300-0FD8455AA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34" y="1536674"/>
            <a:ext cx="1233003" cy="1233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4B74C-7928-98B2-D7E4-8BAAAD9C5669}"/>
              </a:ext>
            </a:extLst>
          </p:cNvPr>
          <p:cNvSpPr txBox="1"/>
          <p:nvPr/>
        </p:nvSpPr>
        <p:spPr>
          <a:xfrm>
            <a:off x="3733795" y="2359653"/>
            <a:ext cx="917595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утром и днем в период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активной инсоляции 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 для увлажнения и защиты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</a:t>
            </a:r>
            <a:r>
              <a:rPr lang="ru-RU" sz="1600" i="1" dirty="0" err="1">
                <a:solidFill>
                  <a:srgbClr val="004F74"/>
                </a:solidFill>
                <a:latin typeface="Montserrat" pitchFamily="2" charset="0"/>
              </a:rPr>
              <a:t>пересушенности</a:t>
            </a:r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221953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747EF-F5DD-8157-0A28-DCCEC518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29A130-1257-37D3-BEFA-C967F04B4C60}"/>
              </a:ext>
            </a:extLst>
          </p:cNvPr>
          <p:cNvSpPr/>
          <p:nvPr/>
        </p:nvSpPr>
        <p:spPr>
          <a:xfrm>
            <a:off x="6478323" y="3484618"/>
            <a:ext cx="4712098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9EE081-A3B9-28E3-9327-1BAC57DB0AF3}"/>
              </a:ext>
            </a:extLst>
          </p:cNvPr>
          <p:cNvGrpSpPr/>
          <p:nvPr/>
        </p:nvGrpSpPr>
        <p:grpSpPr>
          <a:xfrm>
            <a:off x="1772589" y="546593"/>
            <a:ext cx="9986792" cy="1200329"/>
            <a:chOff x="1429650" y="672096"/>
            <a:chExt cx="9548779" cy="120032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80382C-F069-627D-18FA-6C4371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8B24B5-3317-A427-1867-43E356D29793}"/>
                </a:ext>
              </a:extLst>
            </p:cNvPr>
            <p:cNvSpPr txBox="1"/>
            <p:nvPr/>
          </p:nvSpPr>
          <p:spPr>
            <a:xfrm>
              <a:off x="3795596" y="672096"/>
              <a:ext cx="71828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Современная комбинация активных компонентов, эффективность доказана клинически</a:t>
              </a:r>
              <a:r>
                <a:rPr lang="ru-RU" sz="2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  <a:endParaRPr lang="ru-RU" sz="24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354A58-2E33-F2A8-4DDA-E54502E70E44}"/>
              </a:ext>
            </a:extLst>
          </p:cNvPr>
          <p:cNvSpPr txBox="1"/>
          <p:nvPr/>
        </p:nvSpPr>
        <p:spPr>
          <a:xfrm>
            <a:off x="0" y="1980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Комбинация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Биоактивный цинк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(Zn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РСА)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+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входит в состав всех средств </a:t>
            </a:r>
            <a:r>
              <a:rPr lang="ru-RU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C2B8CD1-7C69-C581-A5C7-EEF94446F152}"/>
              </a:ext>
            </a:extLst>
          </p:cNvPr>
          <p:cNvSpPr/>
          <p:nvPr/>
        </p:nvSpPr>
        <p:spPr>
          <a:xfrm>
            <a:off x="1023179" y="3489034"/>
            <a:ext cx="5298491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2F3B2-72E2-588C-BA0F-7791794D6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614" y="2881871"/>
            <a:ext cx="2307968" cy="1211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B3365-EAA6-D945-C7E7-346D948687A7}"/>
              </a:ext>
            </a:extLst>
          </p:cNvPr>
          <p:cNvSpPr txBox="1"/>
          <p:nvPr/>
        </p:nvSpPr>
        <p:spPr>
          <a:xfrm>
            <a:off x="1309023" y="4081224"/>
            <a:ext cx="49129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присутствует во всем организме, в том числе </a:t>
            </a:r>
          </a:p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в роговом слое эпидермиса в качестве компонента натурального увлажняющего фактора кожи (NMF)</a:t>
            </a:r>
          </a:p>
          <a:p>
            <a:endParaRPr lang="ru-RU" sz="1300" b="1" i="1" dirty="0">
              <a:solidFill>
                <a:srgbClr val="004F74"/>
              </a:solidFill>
              <a:latin typeface="Montserrat SemiBol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снижает продукцию кожного сала и улучшает отток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себума</a:t>
            </a: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из железы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бактерий, которые участвуют в появлении угрей и прыщей</a:t>
            </a:r>
            <a:endParaRPr lang="en-US" sz="1300" b="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9D8D-52C8-39BE-285B-254C79F972E0}"/>
              </a:ext>
            </a:extLst>
          </p:cNvPr>
          <p:cNvSpPr txBox="1"/>
          <p:nvPr/>
        </p:nvSpPr>
        <p:spPr>
          <a:xfrm>
            <a:off x="1355781" y="3231048"/>
            <a:ext cx="200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4AD"/>
                </a:solidFill>
                <a:latin typeface="Montserrat" pitchFamily="2" charset="0"/>
              </a:rPr>
              <a:t>Zn PCA </a:t>
            </a:r>
            <a:endParaRPr lang="ru-RU" sz="2800" dirty="0">
              <a:solidFill>
                <a:srgbClr val="0074A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3B83-9303-E776-E4D8-7145BFF59941}"/>
              </a:ext>
            </a:extLst>
          </p:cNvPr>
          <p:cNvSpPr txBox="1"/>
          <p:nvPr/>
        </p:nvSpPr>
        <p:spPr>
          <a:xfrm>
            <a:off x="6791876" y="3136241"/>
            <a:ext cx="397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endParaRPr lang="ru-RU" sz="2000" dirty="0">
              <a:solidFill>
                <a:srgbClr val="0074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97D27-E1A0-0D2F-F042-0896CE5D75EB}"/>
              </a:ext>
            </a:extLst>
          </p:cNvPr>
          <p:cNvSpPr txBox="1"/>
          <p:nvPr/>
        </p:nvSpPr>
        <p:spPr>
          <a:xfrm>
            <a:off x="6803191" y="4081224"/>
            <a:ext cx="42454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компонент из корня солодки. Противовоспалительный эффект сравним по силе с эффективностью кортизола (ГКС)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эффективно уменьшает воспаление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быстро снимает покраснение и раздражение кожи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446DB-4AA7-8D22-A2E9-DB81193CA321}"/>
              </a:ext>
            </a:extLst>
          </p:cNvPr>
          <p:cNvSpPr txBox="1"/>
          <p:nvPr/>
        </p:nvSpPr>
        <p:spPr>
          <a:xfrm>
            <a:off x="622647" y="615979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1. Самцов А.В., Эффективная фармакотерапия, 2014г. №48; ГКС -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глюкокортикостероиды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2B107B-7AE0-5848-FD16-C5FD6E39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3" y="2735463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12346-34EB-0D26-C132-A7A4C5A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64C133E-9F1E-E44F-0686-41824F6B5896}"/>
              </a:ext>
            </a:extLst>
          </p:cNvPr>
          <p:cNvSpPr/>
          <p:nvPr/>
        </p:nvSpPr>
        <p:spPr>
          <a:xfrm>
            <a:off x="1202198" y="2989932"/>
            <a:ext cx="8447990" cy="2419040"/>
          </a:xfrm>
          <a:prstGeom prst="roundRect">
            <a:avLst>
              <a:gd name="adj" fmla="val 6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55EE1-141B-37BE-00FF-29A99B1A31B4}"/>
              </a:ext>
            </a:extLst>
          </p:cNvPr>
          <p:cNvGrpSpPr/>
          <p:nvPr/>
        </p:nvGrpSpPr>
        <p:grpSpPr>
          <a:xfrm>
            <a:off x="2429080" y="546593"/>
            <a:ext cx="9689455" cy="830997"/>
            <a:chOff x="1429650" y="672096"/>
            <a:chExt cx="9689455" cy="83099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19C75-9335-8040-949C-DDC0C645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91E55-0580-689A-B8C6-249E20251869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 </a:t>
              </a:r>
              <a:r>
                <a:rPr lang="ru-RU" sz="2400" b="1" dirty="0" err="1">
                  <a:solidFill>
                    <a:srgbClr val="0074AD"/>
                  </a:solidFill>
                  <a:latin typeface="Montserrat" pitchFamily="2" charset="0"/>
                </a:rPr>
                <a:t>метабиотиками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- новый стандарт </a:t>
              </a:r>
            </a:p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ухода за проблемной кожей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D21CAB-162D-6626-6838-761B45EBF67E}"/>
              </a:ext>
            </a:extLst>
          </p:cNvPr>
          <p:cNvSpPr txBox="1"/>
          <p:nvPr/>
        </p:nvSpPr>
        <p:spPr>
          <a:xfrm>
            <a:off x="1" y="1730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В состав новинок </a:t>
            </a:r>
            <a:r>
              <a:rPr lang="ru-RU" sz="1800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 входят </a:t>
            </a:r>
          </a:p>
          <a:p>
            <a:pPr algn="ctr"/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метабиотики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–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54DC6-84DE-3319-5D03-BCF4719CCE0B}"/>
              </a:ext>
            </a:extLst>
          </p:cNvPr>
          <p:cNvSpPr txBox="1"/>
          <p:nvPr/>
        </p:nvSpPr>
        <p:spPr>
          <a:xfrm>
            <a:off x="1663085" y="3210250"/>
            <a:ext cx="7526215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Инновационный компонент – </a:t>
            </a:r>
            <a:r>
              <a:rPr lang="ru-RU" sz="1700" b="1" dirty="0" err="1">
                <a:solidFill>
                  <a:srgbClr val="0074AD"/>
                </a:solidFill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етабиотики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лизаты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пропионовокислых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бактерий)</a:t>
            </a:r>
            <a:r>
              <a:rPr lang="ru-RU" sz="1700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srgbClr val="004F74"/>
              </a:solidFill>
              <a:effectLst/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2B2DA-C919-900E-88B0-AE89199F4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932" y="2360587"/>
            <a:ext cx="4258277" cy="3376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4F6F95-57F2-B8D2-349A-5003A3CAA42F}"/>
              </a:ext>
            </a:extLst>
          </p:cNvPr>
          <p:cNvSpPr txBox="1"/>
          <p:nvPr/>
        </p:nvSpPr>
        <p:spPr>
          <a:xfrm>
            <a:off x="1696352" y="4011153"/>
            <a:ext cx="609872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восстанавливают здоровый </a:t>
            </a:r>
            <a:r>
              <a:rPr lang="ru-RU" sz="1600" dirty="0" err="1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микробиом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нормализуют работу сальных желез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насыщают кожу витаминами группы В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стимулируют выработку коллагена</a:t>
            </a:r>
            <a:endParaRPr lang="ru-RU" sz="1600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2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3425167" y="382004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5A989-BC1D-41C9-BFF0-489A6463DA65}"/>
              </a:ext>
            </a:extLst>
          </p:cNvPr>
          <p:cNvSpPr txBox="1"/>
          <p:nvPr/>
        </p:nvSpPr>
        <p:spPr>
          <a:xfrm>
            <a:off x="7017873" y="1067375"/>
            <a:ext cx="491744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Лизат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</a:t>
            </a:r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пробиотических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бактерий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продукт гидролиза - расщепления белка микроорганизмов до пептидов и аминокислот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Содержит смесь фрагментов клеточных стенок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пробиотических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бактерий, их внутриклеточного содержимого и бактериальных метаболитов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Представляет собой комплекс полезных веществ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пробиотического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происхождения без живых микроорганизмов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56BF6-2F41-464A-8989-41C0558825B1}"/>
              </a:ext>
            </a:extLst>
          </p:cNvPr>
          <p:cNvSpPr txBox="1"/>
          <p:nvPr/>
        </p:nvSpPr>
        <p:spPr>
          <a:xfrm>
            <a:off x="1216449" y="3534069"/>
            <a:ext cx="588755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Пробиотические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бактерии</a:t>
            </a:r>
            <a:endParaRPr lang="ru-RU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Полезные для человека живые микроорганизмы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 норме  заселяют тело человека снаружи и внутри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Являются частью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микробиома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Продуцируют ценные соединения для процессов обмена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Способны губительно воздействовать на патогенные и условно-патогенные бактерии, предотвращая развитие воспаления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D79A4-6047-4B8A-8DE4-1A1C07582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89"/>
          <a:stretch/>
        </p:blipFill>
        <p:spPr>
          <a:xfrm>
            <a:off x="1387551" y="1182391"/>
            <a:ext cx="4269951" cy="21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6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3170734" y="406706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Технология получения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1E2F2-DF69-4D04-8F0D-B4E197ED65F1}"/>
              </a:ext>
            </a:extLst>
          </p:cNvPr>
          <p:cNvSpPr txBox="1"/>
          <p:nvPr/>
        </p:nvSpPr>
        <p:spPr>
          <a:xfrm>
            <a:off x="5202446" y="1274615"/>
            <a:ext cx="6006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Преимущества ферментативного гидролиза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происходит разрушения аминокислот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Сохраняются биологические и химические свойства и активность ценных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требуется дополнительная очистка гидролизатов от солей и примесей, влияющих на активность формулы готового 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Высокая безопасность гидролизата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Снижен аллергический потенциал белков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4E9D-3B26-4C9D-98AD-A37C956EDF4A}"/>
              </a:ext>
            </a:extLst>
          </p:cNvPr>
          <p:cNvSpPr txBox="1"/>
          <p:nvPr/>
        </p:nvSpPr>
        <p:spPr>
          <a:xfrm>
            <a:off x="612065" y="2368848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1.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Получение биомассы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2.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Ферментативный гидролиз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3.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Фильтрация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57FCB-E1EC-400B-9389-4DF87D7AB321}"/>
              </a:ext>
            </a:extLst>
          </p:cNvPr>
          <p:cNvSpPr txBox="1"/>
          <p:nvPr/>
        </p:nvSpPr>
        <p:spPr>
          <a:xfrm>
            <a:off x="1300480" y="5070160"/>
            <a:ext cx="173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Биомасса бактерий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1D473C-B75A-4A05-915E-285213E56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45" b="8013"/>
          <a:stretch/>
        </p:blipFill>
        <p:spPr>
          <a:xfrm>
            <a:off x="3016312" y="4364649"/>
            <a:ext cx="5456250" cy="2088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B126B-620D-41CE-90FD-14D47C817BE6}"/>
              </a:ext>
            </a:extLst>
          </p:cNvPr>
          <p:cNvSpPr txBox="1"/>
          <p:nvPr/>
        </p:nvSpPr>
        <p:spPr>
          <a:xfrm>
            <a:off x="4474761" y="4387396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Ферменты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Вода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DCD01-A5F8-4FC3-89DF-12E8FBFF4060}"/>
              </a:ext>
            </a:extLst>
          </p:cNvPr>
          <p:cNvSpPr txBox="1"/>
          <p:nvPr/>
        </p:nvSpPr>
        <p:spPr>
          <a:xfrm>
            <a:off x="5348576" y="6136975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Пептиды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458BD-4515-435A-BE3D-1CE25F5BDD62}"/>
              </a:ext>
            </a:extLst>
          </p:cNvPr>
          <p:cNvSpPr txBox="1"/>
          <p:nvPr/>
        </p:nvSpPr>
        <p:spPr>
          <a:xfrm>
            <a:off x="7109407" y="6136975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Аминокислоты</a:t>
            </a:r>
          </a:p>
        </p:txBody>
      </p:sp>
    </p:spTree>
    <p:extLst>
      <p:ext uri="{BB962C8B-B14F-4D97-AF65-F5344CB8AC3E}">
        <p14:creationId xmlns:p14="http://schemas.microsoft.com/office/powerpoint/2010/main" val="121256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17102" y="274291"/>
            <a:ext cx="9794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Активные вещества в составе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064041" y="1132479"/>
            <a:ext cx="6403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Клеточные стенки и внутриклеточное содержимое бактерий </a:t>
            </a: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мурамилдипептиды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пептидогликаны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свободные аминокислоты,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липотейхоевые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экзополисахариды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3FC4A-F5D0-4E69-A9AB-0E081EDAF31D}"/>
              </a:ext>
            </a:extLst>
          </p:cNvPr>
          <p:cNvSpPr txBox="1"/>
          <p:nvPr/>
        </p:nvSpPr>
        <p:spPr>
          <a:xfrm>
            <a:off x="1064041" y="3584838"/>
            <a:ext cx="5817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Бактериальные метаболиты</a:t>
            </a:r>
          </a:p>
          <a:p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Короткоцепочечные жирные кислоты (ацетат, бутират, пропионат)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Бактериоцины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Молочная,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пропионовая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глюкуроновая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Водорастворимые витамины (группы В, РР, фолиевая кислота)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Ферменты</a:t>
            </a: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DE154D-00D2-43A1-AC39-45F14DA62646}"/>
              </a:ext>
            </a:extLst>
          </p:cNvPr>
          <p:cNvSpPr/>
          <p:nvPr/>
        </p:nvSpPr>
        <p:spPr>
          <a:xfrm>
            <a:off x="6949441" y="2875203"/>
            <a:ext cx="4880238" cy="3571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Свойства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Иммуностимулирующие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Противомикробные </a:t>
            </a:r>
          </a:p>
          <a:p>
            <a:pPr algn="ctr"/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Пребиотические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Антиоксидантные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Противовоспалительные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Регенеративные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Увлажняющие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A78E08-D189-465C-A4F3-950D4DCCC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40" y="994038"/>
            <a:ext cx="4277360" cy="28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1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75375" y="526865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 против жирности кожи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267288" y="1133758"/>
            <a:ext cx="72965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Компоненты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Propionibacterium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freudenreichii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 ssp.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Shernanii</a:t>
            </a:r>
            <a:endParaRPr lang="ru-RU" i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уменьшают признаки жирной кожи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воздействуя непосредственно на сальные железы и уменьшая синтез липидов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угнетают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P.acnes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что также помогает уменьшить стимуляцию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себоцитов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и поддержать популяцию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Staphylococcus epidermidis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который является важным агентом кожного равновесия</a:t>
            </a: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EE992-F246-2585-0919-1C8B6504E0F0}"/>
              </a:ext>
            </a:extLst>
          </p:cNvPr>
          <p:cNvSpPr txBox="1"/>
          <p:nvPr/>
        </p:nvSpPr>
        <p:spPr>
          <a:xfrm>
            <a:off x="1267288" y="4466991"/>
            <a:ext cx="74577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Применение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бактерий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Контролирует жирность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Снижает проявления, которые воспринимаются как эстетические недостатки (жирный блеск,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Предупреждает кожные воспаления, в т.ч. акне</a:t>
            </a:r>
          </a:p>
          <a:p>
            <a:pPr marL="0" indent="0">
              <a:buNone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E6B09-8ABA-416E-A2E1-EEC69034B10C}"/>
              </a:ext>
            </a:extLst>
          </p:cNvPr>
          <p:cNvSpPr txBox="1"/>
          <p:nvPr/>
        </p:nvSpPr>
        <p:spPr>
          <a:xfrm>
            <a:off x="1175375" y="6530808"/>
            <a:ext cx="7296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Источник: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https://patents.google.com/patent/WO2014053621A2/en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33F93-F9DD-4FAC-87B8-F4E4C2D51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56" y="2499564"/>
            <a:ext cx="4031244" cy="40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497B-3E34-C6C6-446A-7749EF31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B4D3C64C-2251-0725-8490-5824ACFF525D}"/>
              </a:ext>
            </a:extLst>
          </p:cNvPr>
          <p:cNvSpPr/>
          <p:nvPr/>
        </p:nvSpPr>
        <p:spPr>
          <a:xfrm>
            <a:off x="842075" y="3904904"/>
            <a:ext cx="10507850" cy="1732903"/>
          </a:xfrm>
          <a:prstGeom prst="roundRect">
            <a:avLst>
              <a:gd name="adj" fmla="val 12195"/>
            </a:avLst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DEB6619-AB4B-77DF-86AA-6E7AFF68E21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3F3FE-618D-A4E4-CA73-6071258E299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Процесс лечения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FAC23-8820-3967-0FA9-CD2578B45A7E}"/>
              </a:ext>
            </a:extLst>
          </p:cNvPr>
          <p:cNvSpPr txBox="1"/>
          <p:nvPr/>
        </p:nvSpPr>
        <p:spPr>
          <a:xfrm>
            <a:off x="0" y="412596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острой фазе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дермокосметика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может быть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полезна в качестве МОНОТЕРАПИИ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при более легких формах акне и/или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в качестве ДОПОЛНЕНИЯ к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основному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лечению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максимизации переносимости и приверженности. </a:t>
            </a:r>
          </a:p>
          <a:p>
            <a:pPr algn="ctr"/>
            <a:endParaRPr lang="ru-RU" sz="16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     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Фотозащита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рекомендуется на протяжении всего курса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A5B2C-6273-7994-E96E-30A6D9053EC2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5C33A0F-D6CC-8596-E2DC-6936C908E71B}"/>
              </a:ext>
            </a:extLst>
          </p:cNvPr>
          <p:cNvGrpSpPr/>
          <p:nvPr/>
        </p:nvGrpSpPr>
        <p:grpSpPr>
          <a:xfrm>
            <a:off x="323850" y="1334781"/>
            <a:ext cx="11003652" cy="2140285"/>
            <a:chOff x="323850" y="1372881"/>
            <a:chExt cx="11003652" cy="2140285"/>
          </a:xfrm>
        </p:grpSpPr>
        <p:pic>
          <p:nvPicPr>
            <p:cNvPr id="4" name="Рисунок 3" descr="Изображение выглядит как человек, кожа, Человеческое лицо, шея&#10;&#10;Автоматически созданное описание">
              <a:extLst>
                <a:ext uri="{FF2B5EF4-FFF2-40B4-BE49-F238E27FC236}">
                  <a16:creationId xmlns:a16="http://schemas.microsoft.com/office/drawing/2014/main" id="{9B045D79-CAB3-FBB9-CE9E-1FB58CA7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6" t="10077" r="12442" b="29411"/>
            <a:stretch/>
          </p:blipFill>
          <p:spPr>
            <a:xfrm>
              <a:off x="8722316" y="1384942"/>
              <a:ext cx="2605186" cy="1946883"/>
            </a:xfrm>
            <a:prstGeom prst="roundRect">
              <a:avLst>
                <a:gd name="adj" fmla="val 8055"/>
              </a:avLst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0FEE7C8-614E-10EB-6D23-79196726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24050" y="1372881"/>
              <a:ext cx="6722066" cy="20227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8C91E3-748E-645C-9A7E-C18656E8553E}"/>
                </a:ext>
              </a:extLst>
            </p:cNvPr>
            <p:cNvSpPr txBox="1"/>
            <p:nvPr/>
          </p:nvSpPr>
          <p:spPr>
            <a:xfrm>
              <a:off x="4545847" y="1720260"/>
              <a:ext cx="1379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88FB0B-2961-001D-DFDF-7C0C3C822D39}"/>
                </a:ext>
              </a:extLst>
            </p:cNvPr>
            <p:cNvSpPr txBox="1"/>
            <p:nvPr/>
          </p:nvSpPr>
          <p:spPr>
            <a:xfrm>
              <a:off x="6411241" y="1720260"/>
              <a:ext cx="1420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F12EE9-5688-9C6F-86C3-FCEC4AE97C99}"/>
                </a:ext>
              </a:extLst>
            </p:cNvPr>
            <p:cNvSpPr txBox="1"/>
            <p:nvPr/>
          </p:nvSpPr>
          <p:spPr>
            <a:xfrm>
              <a:off x="842075" y="1889537"/>
              <a:ext cx="20227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Тяжесть 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угревой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сыпи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84FBB4-3469-E461-0F83-8C1B732585A4}"/>
                </a:ext>
              </a:extLst>
            </p:cNvPr>
            <p:cNvSpPr txBox="1"/>
            <p:nvPr/>
          </p:nvSpPr>
          <p:spPr>
            <a:xfrm>
              <a:off x="323850" y="3174612"/>
              <a:ext cx="1017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</a:rPr>
                <a:t>Дерматокосметика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 (Уход)</a:t>
              </a:r>
            </a:p>
          </p:txBody>
        </p:sp>
      </p:grpSp>
      <p:pic>
        <p:nvPicPr>
          <p:cNvPr id="35" name="Рисунок 34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FE00F2E-636A-CED8-1A46-154655E7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451" y="4937321"/>
            <a:ext cx="632743" cy="6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7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515308" y="631733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 против акне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749761" y="3280777"/>
            <a:ext cx="7827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Ферменты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супероксиддисмутаза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, каталаза,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пероксидаза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нейтрализуют супероксиды и подавляют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Пропионовая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кислота оказывает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бактерицидный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 противогрибковый эффекты,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угнетает </a:t>
            </a:r>
            <a:r>
              <a:rPr lang="en-US" sz="1600" i="1" dirty="0" err="1">
                <a:solidFill>
                  <a:srgbClr val="0074AD"/>
                </a:solidFill>
                <a:latin typeface="Montserrat" pitchFamily="2" charset="0"/>
              </a:rPr>
              <a:t>P.acnes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, регулирует работу сальных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Витамин В12 помогает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устранить отечность и воспаление, ускоряет регенерацию кожи</a:t>
            </a:r>
            <a:br>
              <a:rPr lang="ru-RU" sz="16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055489" y="1437044"/>
            <a:ext cx="7654226" cy="1544235"/>
            <a:chOff x="1161143" y="3393691"/>
            <a:chExt cx="7827874" cy="154423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Лизат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</a:t>
              </a:r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пропионовокислых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бактерий содержит ряд метаболитов 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с мощным потенциалом для терапии кожных заболеваний, индуцированных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оксидативным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стрессом, включая акне </a:t>
              </a: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0BF54-6390-4C17-BBA2-968A09CB3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9" r="17806"/>
          <a:stretch/>
        </p:blipFill>
        <p:spPr>
          <a:xfrm>
            <a:off x="8388510" y="2777039"/>
            <a:ext cx="3803490" cy="3517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79733-3575-449D-4FB8-CF4D10EA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4B4E13A-9DC4-3DFD-2B44-40B6978B51F5}"/>
              </a:ext>
            </a:extLst>
          </p:cNvPr>
          <p:cNvSpPr/>
          <p:nvPr/>
        </p:nvSpPr>
        <p:spPr>
          <a:xfrm>
            <a:off x="5257800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DA8AC3-243D-A22D-C9BC-4BEFAF569B1E}"/>
              </a:ext>
            </a:extLst>
          </p:cNvPr>
          <p:cNvGrpSpPr/>
          <p:nvPr/>
        </p:nvGrpSpPr>
        <p:grpSpPr>
          <a:xfrm>
            <a:off x="685514" y="672097"/>
            <a:ext cx="4287187" cy="1627488"/>
            <a:chOff x="1317332" y="672097"/>
            <a:chExt cx="4287187" cy="162748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78DD03B-93CE-2957-F874-52B93004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00D325-654F-A57A-89A7-12D13D45AC01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дневной увлажняющий для комбинированной, жирной, проблемной кожи </a:t>
              </a:r>
              <a:r>
                <a:rPr lang="en-US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SPF</a:t>
              </a:r>
              <a:r>
                <a:rPr lang="ru-RU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20</a:t>
              </a:r>
              <a:endParaRPr lang="ru-RU" sz="2000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54030F-35F6-EFF1-1E85-49238A8C5379}"/>
              </a:ext>
            </a:extLst>
          </p:cNvPr>
          <p:cNvSpPr txBox="1"/>
          <p:nvPr/>
        </p:nvSpPr>
        <p:spPr>
          <a:xfrm>
            <a:off x="778702" y="3333503"/>
            <a:ext cx="4287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новый уровень ухода: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лечение акне,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увлажнение,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защита от УФ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3367F3E-9EC6-9B2A-EEB9-9E7BBA1F3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93124"/>
              </p:ext>
            </p:extLst>
          </p:nvPr>
        </p:nvGraphicFramePr>
        <p:xfrm>
          <a:off x="6021050" y="518232"/>
          <a:ext cx="5716250" cy="594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559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746691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9924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10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103276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Бетаин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кожу, уменьшает раздражение кожи, смягчает и разглаживает ее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Оказывает антиоксидантное действие, стимулирует естественное </a:t>
                      </a:r>
                    </a:p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обновление клеток кожи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13336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-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1328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Солнцезащитный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фильтр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Защищает кожу от повреждающего действия солнечных лучей (от лучей UVA и UVB)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Уменьшает риск солнечных ожогов и гиперпигментации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Предотвращает фотостарение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F341068-2DEC-1572-8399-9106ADBAE3D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SPF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(</a:t>
            </a:r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sun protection factor</a:t>
            </a:r>
            <a:r>
              <a:rPr lang="ru-RU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 - солнцезащитный фактор 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9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4026E-F4D4-0B56-89D4-D67818999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D974D8C-B841-D8B3-6F99-8DFC49DA0B6E}"/>
              </a:ext>
            </a:extLst>
          </p:cNvPr>
          <p:cNvSpPr txBox="1"/>
          <p:nvPr/>
        </p:nvSpPr>
        <p:spPr>
          <a:xfrm>
            <a:off x="0" y="13761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не останавливается: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вторая новинка – новое решение проблемы сухости кожи с акне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89474-AED1-1CC6-F737-D0171ADAC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8" y="2083752"/>
            <a:ext cx="2222702" cy="5956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1CA6C-9918-8C6E-14BB-41D5982DA980}"/>
              </a:ext>
            </a:extLst>
          </p:cNvPr>
          <p:cNvSpPr txBox="1"/>
          <p:nvPr/>
        </p:nvSpPr>
        <p:spPr>
          <a:xfrm>
            <a:off x="4488009" y="2800490"/>
            <a:ext cx="4200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Крем увлажняющий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для комбинированной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жирной и проблемной кожи,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50 мл</a:t>
            </a:r>
            <a:endParaRPr lang="ru-RU" sz="14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3AF189C-C7B9-DB04-59EF-067146E73501}"/>
              </a:ext>
            </a:extLst>
          </p:cNvPr>
          <p:cNvGrpSpPr/>
          <p:nvPr/>
        </p:nvGrpSpPr>
        <p:grpSpPr>
          <a:xfrm>
            <a:off x="1156788" y="4517923"/>
            <a:ext cx="7827874" cy="1314342"/>
            <a:chOff x="1161143" y="3393691"/>
            <a:chExt cx="7827874" cy="131434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0E779CEA-3BE0-5102-5B93-D61FEB4C5EDF}"/>
                </a:ext>
              </a:extLst>
            </p:cNvPr>
            <p:cNvSpPr/>
            <p:nvPr/>
          </p:nvSpPr>
          <p:spPr>
            <a:xfrm>
              <a:off x="1161143" y="3393691"/>
              <a:ext cx="7827874" cy="1171943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B787B4-DF97-564F-90F8-79397D2D6605}"/>
                </a:ext>
              </a:extLst>
            </p:cNvPr>
            <p:cNvSpPr txBox="1"/>
            <p:nvPr/>
          </p:nvSpPr>
          <p:spPr>
            <a:xfrm>
              <a:off x="1422174" y="3569260"/>
              <a:ext cx="6615136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Активное 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 </a:t>
              </a:r>
            </a:p>
            <a:p>
              <a:pPr marL="0" indent="0">
                <a:buNone/>
              </a:pP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9" name="Рисунок 18" descr="Изображение выглядит как вода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4433945-0157-9723-E920-5B43195DB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3" y="1238435"/>
            <a:ext cx="3619633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32FC5-0C56-A467-6DE7-32C823B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13A75-9A81-F355-1AC7-1895FA28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4" cy="387116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A1E02E-2926-CDC8-3A98-DB842103C491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3AFFD63-3721-4C86-F1FE-5EDA160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D15E5A-E703-8A56-AA5D-EEC9734CD8B1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B12D9C-D47C-9028-2EBE-593B7A3E790B}"/>
              </a:ext>
            </a:extLst>
          </p:cNvPr>
          <p:cNvSpPr txBox="1"/>
          <p:nvPr/>
        </p:nvSpPr>
        <p:spPr>
          <a:xfrm>
            <a:off x="926670" y="1978739"/>
            <a:ext cx="28851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Снимает покраснение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Восстанавливает естественный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Регулирует работу сальных желез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D08A-B5D9-B040-4C89-EFFAC33DEBAB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CB41B-817B-2F8C-B194-B967EB328F8F}"/>
              </a:ext>
            </a:extLst>
          </p:cNvPr>
          <p:cNvSpPr txBox="1"/>
          <p:nvPr/>
        </p:nvSpPr>
        <p:spPr>
          <a:xfrm>
            <a:off x="7973348" y="1871017"/>
            <a:ext cx="3509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потерю влаги и развитие сухости и шелушения, в т.ч. в период лечения ЛС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Устраняет чувство сухости и стянутости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Стимулирует выработку коллагена, повышает упругость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Разглаживает мелкие морщины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Поддерживает барьерную функцию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Смягчает кожу и улучшает ее внешний вид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14416-F3C1-2001-772C-97EF3FD05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947626"/>
            <a:ext cx="513946" cy="513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1BC23-CF79-C41A-91FF-DFA1B4EB2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6" y="2597378"/>
            <a:ext cx="513946" cy="5139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028F53-B501-3B70-32FD-AC8E8C9C30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7" y="3181825"/>
            <a:ext cx="513946" cy="5139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E4074-5AED-02AC-0CEE-5C49EA9E12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4" y="3808483"/>
            <a:ext cx="565341" cy="5653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B22AE-C130-9765-AEC0-A5AF1FE144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82" y="4436625"/>
            <a:ext cx="513946" cy="513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9B20A9-2162-AAC6-6D53-B659ACAA7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1969902"/>
            <a:ext cx="513946" cy="5139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083BA1-3729-369F-3F2C-2044FBABA4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4454613"/>
            <a:ext cx="513946" cy="5139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8E564B-B33E-AA8B-90F1-3A0BF005B2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17" y="3313143"/>
            <a:ext cx="513946" cy="5139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2B8117-95A8-0C49-907E-82C54E3AAD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6" y="4947626"/>
            <a:ext cx="565341" cy="5653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символ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985DCE-D30C-458C-F6DF-D3778B1B4B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34" y="2641493"/>
            <a:ext cx="565341" cy="565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D2A8311-8C1C-1C37-4ACF-35A6B34904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29" y="1976140"/>
            <a:ext cx="565341" cy="56534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6177E3-980C-837F-6954-9F9F8B9671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38" y="3876020"/>
            <a:ext cx="565341" cy="5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92852-2E00-F16D-7977-F0DB46C2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8664E0-6B1E-5E42-243B-A8C543A37076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ACB4234-C73A-4A3B-0367-AA1108E8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F21AB1-ACD6-96E3-B342-196C8D99EF23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49FB0E-0670-BAA8-5583-7A4A4757AB52}"/>
              </a:ext>
            </a:extLst>
          </p:cNvPr>
          <p:cNvSpPr txBox="1"/>
          <p:nvPr/>
        </p:nvSpPr>
        <p:spPr>
          <a:xfrm>
            <a:off x="4367665" y="2242696"/>
            <a:ext cx="617959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на ночь, утром и днем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для увлажнения комбинированной,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жирной и 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, другими ЛС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сухости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C45863-7BAF-98E9-C925-9748F7676C1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1762399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92852-2E00-F16D-7977-F0DB46C2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8664E0-6B1E-5E42-243B-A8C543A37076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ACB4234-C73A-4A3B-0367-AA1108E8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F21AB1-ACD6-96E3-B342-196C8D99EF23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49FB0E-0670-BAA8-5583-7A4A4757AB52}"/>
              </a:ext>
            </a:extLst>
          </p:cNvPr>
          <p:cNvSpPr txBox="1"/>
          <p:nvPr/>
        </p:nvSpPr>
        <p:spPr>
          <a:xfrm>
            <a:off x="4367665" y="2242696"/>
            <a:ext cx="617959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на ночь, утром и днем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для увлажнения комбинированной,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жирной и 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, другими ЛС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сухости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C45863-7BAF-98E9-C925-9748F7676C1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3698241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0D7CD-DB9D-23A3-1485-5169B792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7D14A1-3E54-4A8A-D8CA-AA6146C3B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1851" r="4428" b="5841"/>
          <a:stretch/>
        </p:blipFill>
        <p:spPr>
          <a:xfrm>
            <a:off x="0" y="-12918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BC046-1041-FD5A-094C-077F0CCE9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78" y="213224"/>
            <a:ext cx="3682766" cy="948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E5FF8-95F4-4C4D-824A-4EDCB6317C69}"/>
              </a:ext>
            </a:extLst>
          </p:cNvPr>
          <p:cNvSpPr txBox="1"/>
          <p:nvPr/>
        </p:nvSpPr>
        <p:spPr>
          <a:xfrm>
            <a:off x="5358581" y="448043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последовательное лечение акне</a:t>
            </a:r>
            <a:b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</a:b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базовый уход и защита проблемной кожи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63897-CF1E-4073-8B68-FFD68B764D99}"/>
              </a:ext>
            </a:extLst>
          </p:cNvPr>
          <p:cNvSpPr txBox="1"/>
          <p:nvPr/>
        </p:nvSpPr>
        <p:spPr>
          <a:xfrm>
            <a:off x="5191433" y="1221471"/>
            <a:ext cx="6341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Эффективность доказана клинически*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CB512-EC3D-4900-B6DD-746FB753293B}"/>
              </a:ext>
            </a:extLst>
          </p:cNvPr>
          <p:cNvSpPr txBox="1"/>
          <p:nvPr/>
        </p:nvSpPr>
        <p:spPr>
          <a:xfrm>
            <a:off x="8053926" y="6546588"/>
            <a:ext cx="4095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*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10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032B3-750C-46DB-BF60-62EF35E92D86}"/>
              </a:ext>
            </a:extLst>
          </p:cNvPr>
          <p:cNvSpPr txBox="1"/>
          <p:nvPr/>
        </p:nvSpPr>
        <p:spPr>
          <a:xfrm>
            <a:off x="1050815" y="5900257"/>
            <a:ext cx="6460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Благодарю за внимание!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6F2E7-3E5C-4ED7-BE94-CA877F088EF5}"/>
              </a:ext>
            </a:extLst>
          </p:cNvPr>
          <p:cNvSpPr txBox="1"/>
          <p:nvPr/>
        </p:nvSpPr>
        <p:spPr>
          <a:xfrm>
            <a:off x="5191433" y="1367790"/>
            <a:ext cx="477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Формула без спирта и кислот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2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F70-A719-B094-6EB3-383EC362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29F3CA9-6E12-350C-E6E3-89DEC3AE07E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F29B3-8993-E007-A27B-4909ED79E82C}"/>
              </a:ext>
            </a:extLst>
          </p:cNvPr>
          <p:cNvSpPr txBox="1"/>
          <p:nvPr/>
        </p:nvSpPr>
        <p:spPr>
          <a:xfrm>
            <a:off x="622647" y="5969789"/>
            <a:ext cx="11098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Araviiskaia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E,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Dréno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of topical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vulgaris.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2016 Jun;30(6):926-35.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10.1111/jdv.13579.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2016 Feb 24. PMID: 26916232.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A0F0B19-2345-2EA6-A517-A8C5F4B1EA5E}"/>
              </a:ext>
            </a:extLst>
          </p:cNvPr>
          <p:cNvGrpSpPr/>
          <p:nvPr/>
        </p:nvGrpSpPr>
        <p:grpSpPr>
          <a:xfrm>
            <a:off x="1335138" y="1189162"/>
            <a:ext cx="9556637" cy="1601674"/>
            <a:chOff x="1335138" y="1120150"/>
            <a:chExt cx="9556637" cy="1601674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3443EFEC-F0FC-968A-5295-4FEE949FC8B7}"/>
                </a:ext>
              </a:extLst>
            </p:cNvPr>
            <p:cNvGrpSpPr/>
            <p:nvPr/>
          </p:nvGrpSpPr>
          <p:grpSpPr>
            <a:xfrm>
              <a:off x="3590308" y="1120150"/>
              <a:ext cx="2407857" cy="741748"/>
              <a:chOff x="2362103" y="764437"/>
              <a:chExt cx="2407857" cy="741748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8532A234-B196-A0EC-7F03-A2654CC0C740}"/>
                  </a:ext>
                </a:extLst>
              </p:cNvPr>
              <p:cNvSpPr/>
              <p:nvPr/>
            </p:nvSpPr>
            <p:spPr>
              <a:xfrm>
                <a:off x="2362103" y="764437"/>
                <a:ext cx="2407857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8E8D8A-896F-C1D7-88A1-66D371BE0947}"/>
                  </a:ext>
                </a:extLst>
              </p:cNvPr>
              <p:cNvSpPr txBox="1"/>
              <p:nvPr/>
            </p:nvSpPr>
            <p:spPr>
              <a:xfrm>
                <a:off x="2443227" y="851749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Ороговение устьев сальной железы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381EFBA-E9A7-9B07-3CD6-05993A02D1AF}"/>
                </a:ext>
              </a:extLst>
            </p:cNvPr>
            <p:cNvGrpSpPr/>
            <p:nvPr/>
          </p:nvGrpSpPr>
          <p:grpSpPr>
            <a:xfrm>
              <a:off x="1335138" y="1120150"/>
              <a:ext cx="2358035" cy="741748"/>
              <a:chOff x="687305" y="2252995"/>
              <a:chExt cx="2358035" cy="741748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DE776624-22FA-29D9-B853-8863A4F759D8}"/>
                  </a:ext>
                </a:extLst>
              </p:cNvPr>
              <p:cNvSpPr/>
              <p:nvPr/>
            </p:nvSpPr>
            <p:spPr>
              <a:xfrm>
                <a:off x="852280" y="2252995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C66862-9141-3E0E-2A90-69DA9FCDA54D}"/>
                  </a:ext>
                </a:extLst>
              </p:cNvPr>
              <p:cNvSpPr txBox="1"/>
              <p:nvPr/>
            </p:nvSpPr>
            <p:spPr>
              <a:xfrm>
                <a:off x="687305" y="2328362"/>
                <a:ext cx="23580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Выделение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кожного сала</a:t>
                </a: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2BBC6618-5522-BA83-663B-3D25BA9BD960}"/>
                </a:ext>
              </a:extLst>
            </p:cNvPr>
            <p:cNvGrpSpPr/>
            <p:nvPr/>
          </p:nvGrpSpPr>
          <p:grpSpPr>
            <a:xfrm>
              <a:off x="5644400" y="1120150"/>
              <a:ext cx="3537602" cy="741748"/>
              <a:chOff x="7213187" y="870763"/>
              <a:chExt cx="3537602" cy="741748"/>
            </a:xfrm>
          </p:grpSpPr>
          <p:sp>
            <p:nvSpPr>
              <p:cNvPr id="53" name="Скругленный прямоугольник 52">
                <a:extLst>
                  <a:ext uri="{FF2B5EF4-FFF2-40B4-BE49-F238E27FC236}">
                    <a16:creationId xmlns:a16="http://schemas.microsoft.com/office/drawing/2014/main" id="{365ED961-2131-E5E4-46F2-4A8FAB2BE8FD}"/>
                  </a:ext>
                </a:extLst>
              </p:cNvPr>
              <p:cNvSpPr/>
              <p:nvPr/>
            </p:nvSpPr>
            <p:spPr>
              <a:xfrm>
                <a:off x="7635852" y="870763"/>
                <a:ext cx="268439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CAE6A45-0323-C514-3D3A-030D504A63BA}"/>
                  </a:ext>
                </a:extLst>
              </p:cNvPr>
              <p:cNvSpPr/>
              <p:nvPr/>
            </p:nvSpPr>
            <p:spPr>
              <a:xfrm>
                <a:off x="7213187" y="913689"/>
                <a:ext cx="35376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Фолликулярная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колонизация </a:t>
                </a:r>
                <a:r>
                  <a:rPr lang="en-US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P. acnes</a:t>
                </a:r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D10489C5-922E-F232-83AF-66BD421C9BB7}"/>
                </a:ext>
              </a:extLst>
            </p:cNvPr>
            <p:cNvGrpSpPr/>
            <p:nvPr/>
          </p:nvGrpSpPr>
          <p:grpSpPr>
            <a:xfrm>
              <a:off x="8732323" y="1120150"/>
              <a:ext cx="2159452" cy="741748"/>
              <a:chOff x="8548348" y="2635767"/>
              <a:chExt cx="2159452" cy="741748"/>
            </a:xfrm>
          </p:grpSpPr>
          <p:sp>
            <p:nvSpPr>
              <p:cNvPr id="54" name="Скругленный прямоугольник 53">
                <a:extLst>
                  <a:ext uri="{FF2B5EF4-FFF2-40B4-BE49-F238E27FC236}">
                    <a16:creationId xmlns:a16="http://schemas.microsoft.com/office/drawing/2014/main" id="{C581DBE3-0C38-1C98-E8F3-F304B63864BA}"/>
                  </a:ext>
                </a:extLst>
              </p:cNvPr>
              <p:cNvSpPr/>
              <p:nvPr/>
            </p:nvSpPr>
            <p:spPr>
              <a:xfrm>
                <a:off x="8635313" y="2635767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55C4FE-7C24-FD44-9AC0-8F3D8586A23F}"/>
                  </a:ext>
                </a:extLst>
              </p:cNvPr>
              <p:cNvSpPr txBox="1"/>
              <p:nvPr/>
            </p:nvSpPr>
            <p:spPr>
              <a:xfrm>
                <a:off x="8548348" y="2837419"/>
                <a:ext cx="21594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Воспаление</a:t>
                </a:r>
              </a:p>
            </p:txBody>
          </p:sp>
        </p:grp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3A75DCF-CE4D-5862-00D0-981EEDC1052B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18" y="2498476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E59796C-3C32-7D30-7A9C-41DBFF0B664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856" y="2498476"/>
              <a:ext cx="248392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DBE9F3-9441-EDDE-464C-BA5A7C46B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81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8E74A14-D953-341E-9BFD-AF2D0769A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417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AC36D7A-554C-1A6F-CAD3-9454D36B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981" y="2186243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463F61A-F941-D52B-D715-8671A807C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4929" y="2177681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3C89858-6C24-EDA2-4508-2EA096CAAC55}"/>
                </a:ext>
              </a:extLst>
            </p:cNvPr>
            <p:cNvGrpSpPr/>
            <p:nvPr/>
          </p:nvGrpSpPr>
          <p:grpSpPr>
            <a:xfrm>
              <a:off x="4683048" y="2272972"/>
              <a:ext cx="2649079" cy="448852"/>
              <a:chOff x="4661922" y="2272972"/>
              <a:chExt cx="2649079" cy="448852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AAE76F80-26D0-EA3D-88A5-6D21597045D2}"/>
                  </a:ext>
                </a:extLst>
              </p:cNvPr>
              <p:cNvSpPr/>
              <p:nvPr/>
            </p:nvSpPr>
            <p:spPr>
              <a:xfrm>
                <a:off x="4690057" y="2272972"/>
                <a:ext cx="2620944" cy="44885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0102356-0734-7BFE-A128-018D544D10B7}"/>
                  </a:ext>
                </a:extLst>
              </p:cNvPr>
              <p:cNvSpPr/>
              <p:nvPr/>
            </p:nvSpPr>
            <p:spPr>
              <a:xfrm>
                <a:off x="4661922" y="2329651"/>
                <a:ext cx="2620944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latin typeface="Montserrat" pitchFamily="2" charset="0"/>
                  </a:rPr>
                  <a:t>Патогенный фактор</a:t>
                </a:r>
                <a:endParaRPr lang="ru-RU" sz="15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Montserrat" pitchFamily="2" charset="0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FA479FF-88CE-1B33-2AF1-C6F508DCA72C}"/>
              </a:ext>
            </a:extLst>
          </p:cNvPr>
          <p:cNvGrpSpPr/>
          <p:nvPr/>
        </p:nvGrpSpPr>
        <p:grpSpPr>
          <a:xfrm>
            <a:off x="1378031" y="3331612"/>
            <a:ext cx="9710498" cy="1688830"/>
            <a:chOff x="1378031" y="3400624"/>
            <a:chExt cx="9710498" cy="1688830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4870A42B-A248-8460-4F02-1F736215AC86}"/>
                </a:ext>
              </a:extLst>
            </p:cNvPr>
            <p:cNvGrpSpPr/>
            <p:nvPr/>
          </p:nvGrpSpPr>
          <p:grpSpPr>
            <a:xfrm>
              <a:off x="8003873" y="4014296"/>
              <a:ext cx="3084656" cy="1075158"/>
              <a:chOff x="8025138" y="3756309"/>
              <a:chExt cx="3084656" cy="1075158"/>
            </a:xfrm>
          </p:grpSpPr>
          <p:sp>
            <p:nvSpPr>
              <p:cNvPr id="81" name="Скругленный прямоугольник 80">
                <a:extLst>
                  <a:ext uri="{FF2B5EF4-FFF2-40B4-BE49-F238E27FC236}">
                    <a16:creationId xmlns:a16="http://schemas.microsoft.com/office/drawing/2014/main" id="{65939965-3614-AECC-692A-0CB728B82F6A}"/>
                  </a:ext>
                </a:extLst>
              </p:cNvPr>
              <p:cNvSpPr/>
              <p:nvPr/>
            </p:nvSpPr>
            <p:spPr>
              <a:xfrm>
                <a:off x="8025138" y="3756309"/>
                <a:ext cx="3084656" cy="10751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8316E350-7289-1909-69E3-94A81C5A54F1}"/>
                  </a:ext>
                </a:extLst>
              </p:cNvPr>
              <p:cNvSpPr/>
              <p:nvPr/>
            </p:nvSpPr>
            <p:spPr>
              <a:xfrm>
                <a:off x="8025138" y="3887745"/>
                <a:ext cx="308465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Побочные эффекты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медикаментозной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терапии</a:t>
                </a: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98587971-0BCE-DCE9-2D8E-D543DCD1AE3C}"/>
                </a:ext>
              </a:extLst>
            </p:cNvPr>
            <p:cNvGrpSpPr/>
            <p:nvPr/>
          </p:nvGrpSpPr>
          <p:grpSpPr>
            <a:xfrm>
              <a:off x="4916999" y="4145732"/>
              <a:ext cx="2407857" cy="943722"/>
              <a:chOff x="4916999" y="4121660"/>
              <a:chExt cx="2407857" cy="943722"/>
            </a:xfrm>
          </p:grpSpPr>
          <p:sp>
            <p:nvSpPr>
              <p:cNvPr id="85" name="Скругленный прямоугольник 84">
                <a:extLst>
                  <a:ext uri="{FF2B5EF4-FFF2-40B4-BE49-F238E27FC236}">
                    <a16:creationId xmlns:a16="http://schemas.microsoft.com/office/drawing/2014/main" id="{4695BA8D-BBB9-A7C4-6131-93EBB7D4B569}"/>
                  </a:ext>
                </a:extLst>
              </p:cNvPr>
              <p:cNvSpPr/>
              <p:nvPr/>
            </p:nvSpPr>
            <p:spPr>
              <a:xfrm>
                <a:off x="4916999" y="4121660"/>
                <a:ext cx="2407857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2C6559-3FB0-3C4A-D1E0-B0DA49F9A1DD}"/>
                  </a:ext>
                </a:extLst>
              </p:cNvPr>
              <p:cNvSpPr txBox="1"/>
              <p:nvPr/>
            </p:nvSpPr>
            <p:spPr>
              <a:xfrm>
                <a:off x="4998123" y="4313261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терапия</a:t>
                </a: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1DA21C1E-2FC5-2DE6-6C90-85C7B5FCAA9D}"/>
                </a:ext>
              </a:extLst>
            </p:cNvPr>
            <p:cNvGrpSpPr/>
            <p:nvPr/>
          </p:nvGrpSpPr>
          <p:grpSpPr>
            <a:xfrm>
              <a:off x="1378031" y="4145732"/>
              <a:ext cx="2815629" cy="943722"/>
              <a:chOff x="1250441" y="4398105"/>
              <a:chExt cx="2815629" cy="943722"/>
            </a:xfrm>
          </p:grpSpPr>
          <p:sp>
            <p:nvSpPr>
              <p:cNvPr id="83" name="Скругленный прямоугольник 82">
                <a:extLst>
                  <a:ext uri="{FF2B5EF4-FFF2-40B4-BE49-F238E27FC236}">
                    <a16:creationId xmlns:a16="http://schemas.microsoft.com/office/drawing/2014/main" id="{69A4EF12-E58C-2022-C987-C37F4574F79C}"/>
                  </a:ext>
                </a:extLst>
              </p:cNvPr>
              <p:cNvSpPr/>
              <p:nvPr/>
            </p:nvSpPr>
            <p:spPr>
              <a:xfrm>
                <a:off x="1250441" y="4398105"/>
                <a:ext cx="2815629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6048D7D-8EC0-F899-4D0A-13E78A53995B}"/>
                  </a:ext>
                </a:extLst>
              </p:cNvPr>
              <p:cNvSpPr txBox="1"/>
              <p:nvPr/>
            </p:nvSpPr>
            <p:spPr>
              <a:xfrm>
                <a:off x="1250442" y="4449809"/>
                <a:ext cx="281562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Монотерапия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Анке легкой и средней</a:t>
                </a: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  тяжести</a:t>
                </a:r>
              </a:p>
            </p:txBody>
          </p: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E1C9469D-ED12-AAEE-D509-33A878C3B66D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7" y="3655722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6B7DC7A9-1AF4-E049-6684-C489E5A8DADF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341685" y="3647724"/>
              <a:ext cx="2470497" cy="799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C10D0AD8-516B-A7E6-65F6-7E7845FB2F7B}"/>
                </a:ext>
              </a:extLst>
            </p:cNvPr>
            <p:cNvCxnSpPr>
              <a:cxnSpLocks/>
            </p:cNvCxnSpPr>
            <p:nvPr/>
          </p:nvCxnSpPr>
          <p:spPr>
            <a:xfrm>
              <a:off x="9787767" y="3657385"/>
              <a:ext cx="0" cy="35691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7C22A86-1991-FDB7-F5C0-D377C880211B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02" y="3877983"/>
              <a:ext cx="0" cy="25610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63D019E-52C9-0559-2FD1-51296770FF6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6" y="3657385"/>
              <a:ext cx="1" cy="30989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6FE914B-C8F8-E1C3-0634-F9FD5137406F}"/>
                </a:ext>
              </a:extLst>
            </p:cNvPr>
            <p:cNvGrpSpPr/>
            <p:nvPr/>
          </p:nvGrpSpPr>
          <p:grpSpPr>
            <a:xfrm>
              <a:off x="4651532" y="3400624"/>
              <a:ext cx="2815629" cy="494199"/>
              <a:chOff x="6822455" y="706739"/>
              <a:chExt cx="2815629" cy="494199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2B94EB71-6B2B-B3EA-1E9D-461F38E75D64}"/>
                  </a:ext>
                </a:extLst>
              </p:cNvPr>
              <p:cNvSpPr/>
              <p:nvPr/>
            </p:nvSpPr>
            <p:spPr>
              <a:xfrm>
                <a:off x="6909376" y="706739"/>
                <a:ext cx="2603232" cy="494199"/>
              </a:xfrm>
              <a:prstGeom prst="round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DE54F3-20C2-71D1-9A5C-C5CAA4248DB8}"/>
                  </a:ext>
                </a:extLst>
              </p:cNvPr>
              <p:cNvSpPr/>
              <p:nvPr/>
            </p:nvSpPr>
            <p:spPr>
              <a:xfrm>
                <a:off x="6822455" y="781576"/>
                <a:ext cx="281562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Montserrat" pitchFamily="2" charset="0"/>
                  </a:rPr>
                  <a:t>Роль в схеме лечения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08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B79-A070-D724-03CA-94A6C9B1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D2AC0A0-1385-43B4-D8A6-FE67D9B95DA3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3D6E-4928-E184-4499-9B69973365BC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Механизм образования побочных эффектов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71BF3-9431-D3F3-838F-E73DE5ECE9A0}"/>
              </a:ext>
            </a:extLst>
          </p:cNvPr>
          <p:cNvSpPr/>
          <p:nvPr/>
        </p:nvSpPr>
        <p:spPr>
          <a:xfrm>
            <a:off x="1135446" y="1463015"/>
            <a:ext cx="10046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Пероральный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изотретиноин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и топические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(например,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третиноин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адапален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) или их фиксированные комбинации с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бензоилпероксидом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могут вызывать значительное раздражение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из-за явления, известного как «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ретиноидный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дерматит»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D9A9-1B96-9AF7-7737-F33C0E7B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88" y="619515"/>
            <a:ext cx="2963010" cy="3136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8E36C-2368-41F5-E382-7A822972B96E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Belmontesi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Integrating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Therapy for Acne: Addressing Severity Levels in Real-Life Experiences. J Drugs Dermatol. 2025 Jan 1;24(1):88-94.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10.36849/JDD.8877. PMID: 39761137.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124E4-941F-72B5-C7D6-0FA82005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" t="7904" r="3913" b="7180"/>
          <a:stretch/>
        </p:blipFill>
        <p:spPr>
          <a:xfrm>
            <a:off x="8448560" y="2657134"/>
            <a:ext cx="2541050" cy="2480149"/>
          </a:xfrm>
          <a:prstGeom prst="roundRect">
            <a:avLst>
              <a:gd name="adj" fmla="val 7351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0F307-07A0-EFA0-4E5C-A47582C15B46}"/>
              </a:ext>
            </a:extLst>
          </p:cNvPr>
          <p:cNvSpPr txBox="1"/>
          <p:nvPr/>
        </p:nvSpPr>
        <p:spPr>
          <a:xfrm>
            <a:off x="3546327" y="2706164"/>
            <a:ext cx="48631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Эти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ускоряют обновление эпидермальных клеток, что приводит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утолщению базальных клеток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эпидермисе и истончению слоя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корнеоцитов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. Эти изменения </a:t>
            </a:r>
            <a:r>
              <a:rPr lang="ru-RU" sz="1600" i="0" dirty="0">
                <a:solidFill>
                  <a:srgbClr val="004F74"/>
                </a:solidFill>
                <a:effectLst/>
                <a:latin typeface="Montserrat" pitchFamily="2" charset="0"/>
              </a:rPr>
              <a:t>могут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увеличить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трансэпидермальную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</a:p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потерю воды</a:t>
            </a:r>
            <a:r>
              <a:rPr lang="ru-RU" sz="1600" b="1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(TEWL).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98F65-20AD-F76C-6630-F20FBAACD89C}"/>
              </a:ext>
            </a:extLst>
          </p:cNvPr>
          <p:cNvSpPr txBox="1"/>
          <p:nvPr/>
        </p:nvSpPr>
        <p:spPr>
          <a:xfrm>
            <a:off x="1165425" y="4833382"/>
            <a:ext cx="73880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результате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кожа может стать более чувствительной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38260F-F1DB-DF2D-BBD7-264617D5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1219043" y="2578263"/>
            <a:ext cx="1942089" cy="18594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3B8AD-558C-B9D2-3DC9-C1573703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0C84520-FCE8-B65A-BBE1-BCBBE8B42F12}"/>
              </a:ext>
            </a:extLst>
          </p:cNvPr>
          <p:cNvSpPr txBox="1"/>
          <p:nvPr/>
        </p:nvSpPr>
        <p:spPr>
          <a:xfrm>
            <a:off x="1" y="420813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Почему кожа с акне становится сухой?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Разбираем по шагам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1776C44-FEC8-D0FA-340C-F0F5348525EE}"/>
              </a:ext>
            </a:extLst>
          </p:cNvPr>
          <p:cNvGrpSpPr/>
          <p:nvPr/>
        </p:nvGrpSpPr>
        <p:grpSpPr>
          <a:xfrm>
            <a:off x="1707316" y="1030347"/>
            <a:ext cx="8666637" cy="4918364"/>
            <a:chOff x="1351474" y="753430"/>
            <a:chExt cx="9533301" cy="54102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C314C2E-8F7F-AFAA-0913-23D63566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0368" y="753430"/>
              <a:ext cx="5410200" cy="54102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E2CE8B9-1583-BACB-3B17-691D9F8EF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813" y="903338"/>
              <a:ext cx="4450051" cy="4481171"/>
            </a:xfrm>
            <a:prstGeom prst="rect">
              <a:avLst/>
            </a:prstGeom>
          </p:spPr>
        </p:pic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7FC27FC-132C-9933-5D47-9D75C36F78A2}"/>
                </a:ext>
              </a:extLst>
            </p:cNvPr>
            <p:cNvGrpSpPr/>
            <p:nvPr/>
          </p:nvGrpSpPr>
          <p:grpSpPr>
            <a:xfrm>
              <a:off x="1351474" y="1557617"/>
              <a:ext cx="3544678" cy="1340056"/>
              <a:chOff x="894274" y="1367117"/>
              <a:chExt cx="3544678" cy="1340056"/>
            </a:xfrm>
          </p:grpSpPr>
          <p:sp>
            <p:nvSpPr>
              <p:cNvPr id="37" name="Скругленный прямоугольник 36">
                <a:extLst>
                  <a:ext uri="{FF2B5EF4-FFF2-40B4-BE49-F238E27FC236}">
                    <a16:creationId xmlns:a16="http://schemas.microsoft.com/office/drawing/2014/main" id="{822C46F5-A1B5-9E49-7AF8-DDEF13933F58}"/>
                  </a:ext>
                </a:extLst>
              </p:cNvPr>
              <p:cNvSpPr/>
              <p:nvPr/>
            </p:nvSpPr>
            <p:spPr>
              <a:xfrm>
                <a:off x="894274" y="136711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A2C394-797C-2303-CCF2-DD996B828D38}"/>
                  </a:ext>
                </a:extLst>
              </p:cNvPr>
              <p:cNvSpPr txBox="1"/>
              <p:nvPr/>
            </p:nvSpPr>
            <p:spPr>
              <a:xfrm>
                <a:off x="1205756" y="1729260"/>
                <a:ext cx="32331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Дефицит увлажняющих компонентов</a:t>
                </a: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916758A-B4F1-E917-1B51-1D2699C8454A}"/>
                </a:ext>
              </a:extLst>
            </p:cNvPr>
            <p:cNvGrpSpPr/>
            <p:nvPr/>
          </p:nvGrpSpPr>
          <p:grpSpPr>
            <a:xfrm>
              <a:off x="7352633" y="1557617"/>
              <a:ext cx="3532142" cy="1340056"/>
              <a:chOff x="6786133" y="1386167"/>
              <a:chExt cx="3532142" cy="1340056"/>
            </a:xfrm>
          </p:grpSpPr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D1E0EDE5-0CAC-F256-ECD4-AC28210895FA}"/>
                  </a:ext>
                </a:extLst>
              </p:cNvPr>
              <p:cNvSpPr/>
              <p:nvPr/>
            </p:nvSpPr>
            <p:spPr>
              <a:xfrm>
                <a:off x="6786133" y="138616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FD285-D3C1-D0C3-C10A-DBB1C0A896A5}"/>
                  </a:ext>
                </a:extLst>
              </p:cNvPr>
              <p:cNvSpPr txBox="1"/>
              <p:nvPr/>
            </p:nvSpPr>
            <p:spPr>
              <a:xfrm>
                <a:off x="7039296" y="1743312"/>
                <a:ext cx="3231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Ослабление барьерной функции кожи и дисбиоз</a:t>
                </a:r>
                <a:endParaRPr lang="ru-RU" sz="1600" dirty="0"/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2622CFBD-89CB-5511-2FA3-951B473549BF}"/>
                </a:ext>
              </a:extLst>
            </p:cNvPr>
            <p:cNvGrpSpPr/>
            <p:nvPr/>
          </p:nvGrpSpPr>
          <p:grpSpPr>
            <a:xfrm>
              <a:off x="7283079" y="4431458"/>
              <a:ext cx="3532142" cy="1073675"/>
              <a:chOff x="6716579" y="4621958"/>
              <a:chExt cx="3532142" cy="1073675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4441DD85-DE1A-0EC3-7BEA-3DC26A0112DF}"/>
                  </a:ext>
                </a:extLst>
              </p:cNvPr>
              <p:cNvSpPr/>
              <p:nvPr/>
            </p:nvSpPr>
            <p:spPr>
              <a:xfrm>
                <a:off x="6716579" y="4621958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33F6A8-4B90-4C1B-E294-F36ACB64D896}"/>
                  </a:ext>
                </a:extLst>
              </p:cNvPr>
              <p:cNvSpPr txBox="1"/>
              <p:nvPr/>
            </p:nvSpPr>
            <p:spPr>
              <a:xfrm>
                <a:off x="7039296" y="4715913"/>
                <a:ext cx="29357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Увеличивается</a:t>
                </a:r>
              </a:p>
              <a:p>
                <a:r>
                  <a:rPr lang="ru-RU" sz="1600" dirty="0" err="1">
                    <a:solidFill>
                      <a:srgbClr val="004F74"/>
                    </a:solidFill>
                    <a:latin typeface="Montserrat" pitchFamily="2" charset="0"/>
                  </a:rPr>
                  <a:t>трансэпидермальная</a:t>
                </a:r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 потеря влаги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79774C5-C641-9980-0E97-8A8B0DBF6DC8}"/>
                </a:ext>
              </a:extLst>
            </p:cNvPr>
            <p:cNvGrpSpPr/>
            <p:nvPr/>
          </p:nvGrpSpPr>
          <p:grpSpPr>
            <a:xfrm>
              <a:off x="1351474" y="4421087"/>
              <a:ext cx="3532142" cy="1073675"/>
              <a:chOff x="894274" y="4611587"/>
              <a:chExt cx="3532142" cy="1073675"/>
            </a:xfrm>
          </p:grpSpPr>
          <p:sp>
            <p:nvSpPr>
              <p:cNvPr id="31" name="Скругленный прямоугольник 30">
                <a:extLst>
                  <a:ext uri="{FF2B5EF4-FFF2-40B4-BE49-F238E27FC236}">
                    <a16:creationId xmlns:a16="http://schemas.microsoft.com/office/drawing/2014/main" id="{F14046A4-B382-04F8-BA3E-B321A7072769}"/>
                  </a:ext>
                </a:extLst>
              </p:cNvPr>
              <p:cNvSpPr/>
              <p:nvPr/>
            </p:nvSpPr>
            <p:spPr>
              <a:xfrm>
                <a:off x="894274" y="4611587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3E4FD4-8EBB-4A52-3C31-AC1DB47583FF}"/>
                  </a:ext>
                </a:extLst>
              </p:cNvPr>
              <p:cNvSpPr txBox="1"/>
              <p:nvPr/>
            </p:nvSpPr>
            <p:spPr>
              <a:xfrm>
                <a:off x="1193221" y="4846006"/>
                <a:ext cx="28327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Кожа становится обезвоженной 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217B0-D6F5-0254-14C2-D42793888308}"/>
                </a:ext>
              </a:extLst>
            </p:cNvPr>
            <p:cNvSpPr txBox="1"/>
            <p:nvPr/>
          </p:nvSpPr>
          <p:spPr>
            <a:xfrm>
              <a:off x="6948002" y="3877355"/>
              <a:ext cx="242321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Видимые </a:t>
              </a:r>
            </a:p>
            <a:p>
              <a:r>
                <a:rPr lang="ru-RU" sz="1050" dirty="0">
                  <a:latin typeface="Montserrat" pitchFamily="2" charset="0"/>
                </a:rPr>
                <a:t>признаки </a:t>
              </a:r>
            </a:p>
            <a:p>
              <a:r>
                <a:rPr lang="ru-RU" sz="1050" dirty="0">
                  <a:latin typeface="Montserrat" pitchFamily="2" charset="0"/>
                </a:rPr>
                <a:t>сухости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A5F14AB-AAEB-BFB9-D1F5-3DDD67A0E953}"/>
              </a:ext>
            </a:extLst>
          </p:cNvPr>
          <p:cNvSpPr txBox="1"/>
          <p:nvPr/>
        </p:nvSpPr>
        <p:spPr>
          <a:xfrm>
            <a:off x="622647" y="5874043"/>
            <a:ext cx="1068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Schachner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LA, Alexis AF,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Andriessen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Berson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Gold M, Goldberg DJ, Hu S, Keri J,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Kircik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L, Woolery-Lloyd H. Insights into acne and the skin barrier: Optimizing treatment regimens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with ceramide-containing skincare. J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Nov;22(11):2902-2909.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10.1111/jocd.15946.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2023 Aug 21. PMID: 37605504.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5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577F-87A1-0317-A344-EF391531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125EC24-6FAB-AC39-222F-E54E3FC38C8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3D7D-BD4D-F816-57F9-B4CCF259E4FA}"/>
              </a:ext>
            </a:extLst>
          </p:cNvPr>
          <p:cNvSpPr txBox="1"/>
          <p:nvPr/>
        </p:nvSpPr>
        <p:spPr>
          <a:xfrm>
            <a:off x="0" y="495173"/>
            <a:ext cx="1219200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Дермокосметика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как вспомогательная терапия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4DD70-AA1D-CDFA-6FA7-79F59EE4BE66}"/>
              </a:ext>
            </a:extLst>
          </p:cNvPr>
          <p:cNvSpPr txBox="1"/>
          <p:nvPr/>
        </p:nvSpPr>
        <p:spPr>
          <a:xfrm>
            <a:off x="1190901" y="1292004"/>
            <a:ext cx="409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Причины отказа от топической медикаментозной терапии акне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F5CAC570-259F-C3CD-06D4-04F4EA8C6116}"/>
              </a:ext>
            </a:extLst>
          </p:cNvPr>
          <p:cNvGraphicFramePr/>
          <p:nvPr/>
        </p:nvGraphicFramePr>
        <p:xfrm>
          <a:off x="667810" y="1879521"/>
          <a:ext cx="5231442" cy="369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7370B0-26C4-7626-C0D4-CC7E5D42F39A}"/>
              </a:ext>
            </a:extLst>
          </p:cNvPr>
          <p:cNvSpPr/>
          <p:nvPr/>
        </p:nvSpPr>
        <p:spPr>
          <a:xfrm>
            <a:off x="3256886" y="3861413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62,3%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183910-DFDC-3DDC-40A7-2EC167B85E25}"/>
              </a:ext>
            </a:extLst>
          </p:cNvPr>
          <p:cNvSpPr/>
          <p:nvPr/>
        </p:nvSpPr>
        <p:spPr>
          <a:xfrm>
            <a:off x="2071946" y="323021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37,7%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457703-DE4F-4938-F83B-0727899D24AF}"/>
              </a:ext>
            </a:extLst>
          </p:cNvPr>
          <p:cNvGrpSpPr/>
          <p:nvPr/>
        </p:nvGrpSpPr>
        <p:grpSpPr>
          <a:xfrm>
            <a:off x="6281136" y="1290511"/>
            <a:ext cx="4873874" cy="4452888"/>
            <a:chOff x="6695480" y="1290511"/>
            <a:chExt cx="4873874" cy="4452888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92E02EF5-5380-F1D9-F985-0C2624BF7032}"/>
                </a:ext>
              </a:extLst>
            </p:cNvPr>
            <p:cNvGraphicFramePr/>
            <p:nvPr/>
          </p:nvGraphicFramePr>
          <p:xfrm>
            <a:off x="6695480" y="1290511"/>
            <a:ext cx="4873874" cy="4452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7B49190-BC01-8564-0815-1569234F2296}"/>
                </a:ext>
              </a:extLst>
            </p:cNvPr>
            <p:cNvSpPr/>
            <p:nvPr/>
          </p:nvSpPr>
          <p:spPr>
            <a:xfrm>
              <a:off x="7117811" y="2544014"/>
              <a:ext cx="9841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65,7% 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E843D91-7795-E3DC-FC72-89E80DA1B861}"/>
                </a:ext>
              </a:extLst>
            </p:cNvPr>
            <p:cNvSpPr/>
            <p:nvPr/>
          </p:nvSpPr>
          <p:spPr>
            <a:xfrm>
              <a:off x="7117811" y="3011445"/>
              <a:ext cx="967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33,3% 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4F0B9AF-DB69-5015-4FF6-229677D5BA60}"/>
                </a:ext>
              </a:extLst>
            </p:cNvPr>
            <p:cNvSpPr/>
            <p:nvPr/>
          </p:nvSpPr>
          <p:spPr>
            <a:xfrm>
              <a:off x="7117810" y="3515646"/>
              <a:ext cx="7775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50%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1DEF4E-6E1E-AF5D-2F82-AD5027A0CF6C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7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7121-1D4B-4E7C-D802-7C07E4E9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41BF902-0B3D-8269-8B2D-352298B4990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93886F-6D70-50AB-8CC8-A16CF0584C89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01B99A-3197-1955-7907-3D8DDDF77EA2}"/>
              </a:ext>
            </a:extLst>
          </p:cNvPr>
          <p:cNvSpPr/>
          <p:nvPr/>
        </p:nvSpPr>
        <p:spPr>
          <a:xfrm>
            <a:off x="1466945" y="7206999"/>
            <a:ext cx="10725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Пользователи, применявшие </a:t>
            </a:r>
            <a:r>
              <a:rPr lang="ru-RU" dirty="0">
                <a:latin typeface="Montserrat" pitchFamily="2" charset="0"/>
              </a:rPr>
              <a:t> антибактериальные средства и комбинации </a:t>
            </a:r>
            <a:r>
              <a:rPr lang="ru-RU" dirty="0" err="1">
                <a:latin typeface="Montserrat" pitchFamily="2" charset="0"/>
              </a:rPr>
              <a:t>бензоилпероксида</a:t>
            </a:r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 дважды в день, сообщили, что побочные эффекты привели к прекращению лечения, тогда как те, кто применял препарат реже (только ночью или через ночь), прекратили лечение из-за отсутствия эффекта</a:t>
            </a:r>
            <a:endParaRPr lang="ru-RU" dirty="0"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368E8A-9300-1733-5F3F-A3EB90BB4049}"/>
              </a:ext>
            </a:extLst>
          </p:cNvPr>
          <p:cNvSpPr/>
          <p:nvPr/>
        </p:nvSpPr>
        <p:spPr>
          <a:xfrm>
            <a:off x="0" y="495289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Побочные эффекты и отсутствие эффекта от лечения</a:t>
            </a:r>
            <a:endParaRPr lang="en-US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i="0" dirty="0">
                <a:solidFill>
                  <a:srgbClr val="004F74"/>
                </a:solidFill>
                <a:effectLst/>
                <a:latin typeface="Montserrat" pitchFamily="2" charset="0"/>
              </a:rPr>
              <a:t>являются основными причинами прекращения местного лечения у пациентов с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FC91F-9427-DD4B-DE92-EE480B82C2A7}"/>
              </a:ext>
            </a:extLst>
          </p:cNvPr>
          <p:cNvSpPr txBox="1"/>
          <p:nvPr/>
        </p:nvSpPr>
        <p:spPr>
          <a:xfrm>
            <a:off x="1569570" y="378383"/>
            <a:ext cx="9052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Антибактериальные средства и комбинации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бензоилпероксида</a:t>
            </a:r>
            <a:r>
              <a:rPr lang="ru-RU" sz="24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endParaRPr lang="ru-RU" sz="2400" b="1" dirty="0">
              <a:solidFill>
                <a:srgbClr val="0074AD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38DB987-2182-3FB9-91A9-F1DF3A318EAA}"/>
              </a:ext>
            </a:extLst>
          </p:cNvPr>
          <p:cNvGrpSpPr/>
          <p:nvPr/>
        </p:nvGrpSpPr>
        <p:grpSpPr>
          <a:xfrm>
            <a:off x="2406138" y="1630508"/>
            <a:ext cx="7393768" cy="2901256"/>
            <a:chOff x="2406138" y="1630508"/>
            <a:chExt cx="7393768" cy="2901256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750E02CB-56A5-39F6-D6BA-DDDE6A2B7723}"/>
                </a:ext>
              </a:extLst>
            </p:cNvPr>
            <p:cNvSpPr/>
            <p:nvPr/>
          </p:nvSpPr>
          <p:spPr>
            <a:xfrm>
              <a:off x="6271111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7AE90121-6B79-BB86-7C52-0AD9D4612AFA}"/>
                </a:ext>
              </a:extLst>
            </p:cNvPr>
            <p:cNvSpPr/>
            <p:nvPr/>
          </p:nvSpPr>
          <p:spPr>
            <a:xfrm>
              <a:off x="2406139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397ED14-9E44-39FA-7043-55EB423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69306" y="1630508"/>
              <a:ext cx="3530600" cy="1689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D501472-17C3-0080-5345-599214496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06138" y="1630508"/>
              <a:ext cx="3530600" cy="1689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5E5588-3DC8-81AC-C0B0-6C5284DCA26F}"/>
                </a:ext>
              </a:extLst>
            </p:cNvPr>
            <p:cNvSpPr txBox="1"/>
            <p:nvPr/>
          </p:nvSpPr>
          <p:spPr>
            <a:xfrm>
              <a:off x="2785336" y="2867638"/>
              <a:ext cx="2770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Побочные явления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E351E7-B5B3-99DC-FAAC-C0F6F9AC5689}"/>
                </a:ext>
              </a:extLst>
            </p:cNvPr>
            <p:cNvSpPr txBox="1"/>
            <p:nvPr/>
          </p:nvSpPr>
          <p:spPr>
            <a:xfrm>
              <a:off x="2536627" y="1820774"/>
              <a:ext cx="3267821" cy="689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2 раза в день</a:t>
              </a:r>
              <a:endParaRPr lang="ru-RU" sz="2400" b="1" dirty="0">
                <a:solidFill>
                  <a:srgbClr val="0074AD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8A9EB5-B17C-F4A2-5A08-E0C28F56A51C}"/>
                </a:ext>
              </a:extLst>
            </p:cNvPr>
            <p:cNvSpPr txBox="1"/>
            <p:nvPr/>
          </p:nvSpPr>
          <p:spPr>
            <a:xfrm>
              <a:off x="2536627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0799AF0-27D1-B19B-1DB3-0B0F14D6A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749447" y="3199277"/>
              <a:ext cx="842181" cy="8176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2DBE84-FF39-DEFD-48EB-AA29CADB329A}"/>
                </a:ext>
              </a:extLst>
            </p:cNvPr>
            <p:cNvSpPr txBox="1"/>
            <p:nvPr/>
          </p:nvSpPr>
          <p:spPr>
            <a:xfrm>
              <a:off x="6485207" y="2879830"/>
              <a:ext cx="3098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Отсутствие эффекта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0E8C30-5ABE-9D1E-8B2C-596F694C7AA5}"/>
                </a:ext>
              </a:extLst>
            </p:cNvPr>
            <p:cNvSpPr txBox="1"/>
            <p:nvPr/>
          </p:nvSpPr>
          <p:spPr>
            <a:xfrm>
              <a:off x="6400696" y="1825224"/>
              <a:ext cx="3267821" cy="6853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1 раз</a:t>
              </a:r>
              <a:r>
                <a:rPr lang="en-US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и реже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9E2B2-8FDA-015F-878D-38F511DE3F2E}"/>
                </a:ext>
              </a:extLst>
            </p:cNvPr>
            <p:cNvSpPr txBox="1"/>
            <p:nvPr/>
          </p:nvSpPr>
          <p:spPr>
            <a:xfrm>
              <a:off x="6400696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2AECCE3-BB03-272E-0774-38898D7C7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13516" y="3238017"/>
              <a:ext cx="842181" cy="817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51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CFCD-8875-F38A-0358-C8D3A434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5D64477-9649-C966-5FDD-428B782593D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D858B5-FE02-E262-EB12-8B012CE4502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Fabbrocini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G, Rossi AB,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Thouvenin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Peraud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C,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Mengeaud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V,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Bacquey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A, Saint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Aroman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Fragility of epidermis: acne and post-procedure lesional skin.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2017 Sep;31 Suppl 6:3-18.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10.1111/jdv.14410. PMID: 28805934.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F5D-B31D-68B8-F714-BC51C3EB7F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Рандомизированное контролируемое исследование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40ED6A-6F15-4DE1-4CD7-CBB4BAAB5B00}"/>
              </a:ext>
            </a:extLst>
          </p:cNvPr>
          <p:cNvSpPr/>
          <p:nvPr/>
        </p:nvSpPr>
        <p:spPr>
          <a:xfrm>
            <a:off x="1541196" y="4745571"/>
            <a:ext cx="4554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4F74"/>
                </a:solidFill>
                <a:latin typeface="Montserrat" pitchFamily="2" charset="0"/>
              </a:rPr>
              <a:t>Изменение индекса гидратации от исходных измерений было значительно выше </a:t>
            </a:r>
            <a:endParaRPr lang="en-US" sz="1200" b="1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на протяжении всего исследования для тестируемой стороны по сравнению с контрольной стороной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08BBE5C-F64C-920D-88FF-75431247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1990" y="1792313"/>
            <a:ext cx="4387316" cy="305633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F24082D-5697-AEF9-3074-3D088496D854}"/>
              </a:ext>
            </a:extLst>
          </p:cNvPr>
          <p:cNvGrpSpPr/>
          <p:nvPr/>
        </p:nvGrpSpPr>
        <p:grpSpPr>
          <a:xfrm>
            <a:off x="6158157" y="1792313"/>
            <a:ext cx="5013830" cy="3599589"/>
            <a:chOff x="6290889" y="1833877"/>
            <a:chExt cx="5013830" cy="359958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20DCC2E-2673-2993-C0DB-B9E94A350247}"/>
                </a:ext>
              </a:extLst>
            </p:cNvPr>
            <p:cNvSpPr/>
            <p:nvPr/>
          </p:nvSpPr>
          <p:spPr>
            <a:xfrm>
              <a:off x="7212021" y="4787135"/>
              <a:ext cx="40926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err="1">
                  <a:solidFill>
                    <a:srgbClr val="004F74"/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 потеря воды 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(TEWL) достоверно 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снижалась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на стороне</a:t>
              </a:r>
              <a:r>
                <a:rPr lang="en-US" sz="1200" dirty="0">
                  <a:solidFill>
                    <a:srgbClr val="004F74"/>
                  </a:solidFill>
                  <a:latin typeface="Montserrat" pitchFamily="2" charset="0"/>
                </a:rPr>
                <a:t>,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где было добавлено увлажняющее средство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BE4515C-DB44-7C51-67FA-519341E1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53840" y="1833877"/>
              <a:ext cx="4387316" cy="30563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0C442F-BACE-332A-063D-7A8647D13883}"/>
                </a:ext>
              </a:extLst>
            </p:cNvPr>
            <p:cNvSpPr txBox="1"/>
            <p:nvPr/>
          </p:nvSpPr>
          <p:spPr>
            <a:xfrm rot="16200000">
              <a:off x="5297592" y="2827174"/>
              <a:ext cx="24174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 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endParaRPr>
            </a:p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потеря воды (TEWL) 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E895547-C1E8-8639-FD6C-A4DC20B1EC49}"/>
              </a:ext>
            </a:extLst>
          </p:cNvPr>
          <p:cNvSpPr txBox="1"/>
          <p:nvPr/>
        </p:nvSpPr>
        <p:spPr>
          <a:xfrm rot="16200000">
            <a:off x="-122003" y="2870248"/>
            <a:ext cx="24174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Индекс гидратации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DA965D1-744A-903D-E8E4-17D4922416B4}"/>
              </a:ext>
            </a:extLst>
          </p:cNvPr>
          <p:cNvGrpSpPr/>
          <p:nvPr/>
        </p:nvGrpSpPr>
        <p:grpSpPr>
          <a:xfrm>
            <a:off x="3740250" y="1130555"/>
            <a:ext cx="4651540" cy="285183"/>
            <a:chOff x="2867493" y="7412963"/>
            <a:chExt cx="4651540" cy="285183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FAE2B992-7447-A4F9-BDAE-22B4CFD460E1}"/>
                </a:ext>
              </a:extLst>
            </p:cNvPr>
            <p:cNvGrpSpPr/>
            <p:nvPr/>
          </p:nvGrpSpPr>
          <p:grpSpPr>
            <a:xfrm>
              <a:off x="2867493" y="7421147"/>
              <a:ext cx="4544210" cy="276999"/>
              <a:chOff x="8282763" y="1196087"/>
              <a:chExt cx="4544210" cy="2769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822B78-EF15-0C20-F213-F750CA72F286}"/>
                  </a:ext>
                </a:extLst>
              </p:cNvPr>
              <p:cNvSpPr txBox="1"/>
              <p:nvPr/>
            </p:nvSpPr>
            <p:spPr>
              <a:xfrm>
                <a:off x="8517731" y="1196087"/>
                <a:ext cx="43092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r>
                  <a:rPr lang="ru-RU" sz="1200" dirty="0">
                    <a:latin typeface="Montserrat" pitchFamily="2" charset="0"/>
                  </a:rPr>
                  <a:t> + увлажняющее средство</a:t>
                </a: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E23E8F95-E888-2C77-7A8C-5D185F335CD5}"/>
                  </a:ext>
                </a:extLst>
              </p:cNvPr>
              <p:cNvSpPr/>
              <p:nvPr/>
            </p:nvSpPr>
            <p:spPr>
              <a:xfrm>
                <a:off x="8282763" y="1268656"/>
                <a:ext cx="145476" cy="145476"/>
              </a:xfrm>
              <a:prstGeom prst="ellipse">
                <a:avLst/>
              </a:prstGeom>
              <a:solidFill>
                <a:srgbClr val="70AE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6B806124-79C2-126B-189E-28A8D9F157B4}"/>
                </a:ext>
              </a:extLst>
            </p:cNvPr>
            <p:cNvGrpSpPr/>
            <p:nvPr/>
          </p:nvGrpSpPr>
          <p:grpSpPr>
            <a:xfrm>
              <a:off x="6311773" y="7412963"/>
              <a:ext cx="1207260" cy="276999"/>
              <a:chOff x="8288624" y="1561647"/>
              <a:chExt cx="1207260" cy="276999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64F35D79-5857-CFBA-40CD-8458CA1375DB}"/>
                  </a:ext>
                </a:extLst>
              </p:cNvPr>
              <p:cNvSpPr/>
              <p:nvPr/>
            </p:nvSpPr>
            <p:spPr>
              <a:xfrm>
                <a:off x="8517731" y="1561647"/>
                <a:ext cx="9781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endParaRPr lang="ru-RU" sz="1200" dirty="0">
                  <a:latin typeface="Montserrat" pitchFamily="2" charset="0"/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DA081FB9-27C2-35E8-B484-A44785D24116}"/>
                  </a:ext>
                </a:extLst>
              </p:cNvPr>
              <p:cNvSpPr/>
              <p:nvPr/>
            </p:nvSpPr>
            <p:spPr>
              <a:xfrm>
                <a:off x="8288624" y="1645564"/>
                <a:ext cx="145477" cy="145477"/>
              </a:xfrm>
              <a:prstGeom prst="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095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07710-986F-A80F-B858-08B451797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Человеческое лицо, девочка, Фотосессия, шея&#10;&#10;Автоматически созданное описание">
            <a:extLst>
              <a:ext uri="{FF2B5EF4-FFF2-40B4-BE49-F238E27FC236}">
                <a16:creationId xmlns:a16="http://schemas.microsoft.com/office/drawing/2014/main" id="{D5E7BF35-E66C-3AB9-7893-83479301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24313" r="24335" b="155"/>
          <a:stretch/>
        </p:blipFill>
        <p:spPr>
          <a:xfrm>
            <a:off x="0" y="0"/>
            <a:ext cx="12192000" cy="65009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черный,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4E02664-8E23-6700-98FF-D789A70FA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0"/>
            <a:ext cx="9601200" cy="650097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661902-3D40-CFF4-C4B6-B83F8E43FF65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00C936-2765-FC38-4EFB-FF422CB3DD91}"/>
              </a:ext>
            </a:extLst>
          </p:cNvPr>
          <p:cNvSpPr txBox="1"/>
          <p:nvPr/>
        </p:nvSpPr>
        <p:spPr>
          <a:xfrm>
            <a:off x="622647" y="5826914"/>
            <a:ext cx="110982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 Lucas R, Moreno-Arias G, Perez-López M, Vera-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Casaño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Á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Aladren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S, Milani M; ACTUO Investigators study group. Adherence to drug treatments and adjuvant barrier repair therapies are key factors for clinical improvement in mild to moderate acne: the ACTUO observational prospective multicenter cohort trial in 643 patients. BMC Dermatol. 2015 Sep 11;15:17.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10.1186/s12895-015-0036-8. PMID: 26361978; PMCID: PMC4567797.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6ADA-5DAA-9729-F676-AD68406D1C73}"/>
              </a:ext>
            </a:extLst>
          </p:cNvPr>
          <p:cNvSpPr txBox="1"/>
          <p:nvPr/>
        </p:nvSpPr>
        <p:spPr>
          <a:xfrm>
            <a:off x="5594766" y="495173"/>
            <a:ext cx="6902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Выводы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BABD90-CEEC-C650-9862-583D0CB1ABFF}"/>
              </a:ext>
            </a:extLst>
          </p:cNvPr>
          <p:cNvSpPr/>
          <p:nvPr/>
        </p:nvSpPr>
        <p:spPr>
          <a:xfrm>
            <a:off x="5594766" y="4031907"/>
            <a:ext cx="614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А</a:t>
            </a:r>
            <a:r>
              <a:rPr lang="ru-RU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дъювантная</a:t>
            </a:r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терапия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– второй по важности фактор (сразу после соблюдения медикаментозного лечения), влияющий </a:t>
            </a:r>
            <a:endParaRPr lang="en-US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на результаты лечения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8B06E7C-F21D-7949-6049-A06FB49EAD3C}"/>
              </a:ext>
            </a:extLst>
          </p:cNvPr>
          <p:cNvGrpSpPr/>
          <p:nvPr/>
        </p:nvGrpSpPr>
        <p:grpSpPr>
          <a:xfrm>
            <a:off x="5594766" y="1936905"/>
            <a:ext cx="5987634" cy="1674832"/>
            <a:chOff x="1648694" y="1651518"/>
            <a:chExt cx="5987634" cy="16748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777C30-6C69-C1A2-2829-15DF388B49C9}"/>
                </a:ext>
              </a:extLst>
            </p:cNvPr>
            <p:cNvSpPr txBox="1"/>
            <p:nvPr/>
          </p:nvSpPr>
          <p:spPr>
            <a:xfrm>
              <a:off x="1648694" y="1651518"/>
              <a:ext cx="3777834" cy="544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на 50%</a:t>
              </a:r>
              <a:r>
                <a:rPr lang="en-US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выше</a:t>
              </a: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endParaRPr lang="ru-RU" sz="3600" dirty="0">
                <a:solidFill>
                  <a:srgbClr val="0074AD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5FA1D4-93F1-0D69-3E28-31E1468F4639}"/>
                </a:ext>
              </a:extLst>
            </p:cNvPr>
            <p:cNvSpPr txBox="1"/>
            <p:nvPr/>
          </p:nvSpPr>
          <p:spPr>
            <a:xfrm>
              <a:off x="1648694" y="2126021"/>
              <a:ext cx="59876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эффективность лечения акне у пациентов с хорошей приверженностью к лекарственным препаратам и тех, кто придерживался </a:t>
              </a:r>
              <a:r>
                <a:rPr lang="ru-RU" sz="1800" b="0" i="0" dirty="0" err="1">
                  <a:solidFill>
                    <a:srgbClr val="004F74"/>
                  </a:solidFill>
                  <a:effectLst/>
                  <a:latin typeface="Montserrat" pitchFamily="2" charset="0"/>
                </a:rPr>
                <a:t>адъювантного</a:t>
              </a:r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 лечения</a:t>
              </a:r>
              <a:endParaRPr lang="ru-RU" dirty="0">
                <a:solidFill>
                  <a:srgbClr val="004F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6475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12950</TotalTime>
  <Words>2191</Words>
  <Application>Microsoft Office PowerPoint</Application>
  <PresentationFormat>Широкоэкранный</PresentationFormat>
  <Paragraphs>413</Paragraphs>
  <Slides>26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Montserrat</vt:lpstr>
      <vt:lpstr>Calibri Light</vt:lpstr>
      <vt:lpstr>BlinkMacSystemFont</vt:lpstr>
      <vt:lpstr>Calibri</vt:lpstr>
      <vt:lpstr>Wingdings</vt:lpstr>
      <vt:lpstr>Arial</vt:lpstr>
      <vt:lpstr>Montserrat SemiBold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314</cp:revision>
  <dcterms:created xsi:type="dcterms:W3CDTF">2022-09-01T17:39:13Z</dcterms:created>
  <dcterms:modified xsi:type="dcterms:W3CDTF">2025-08-22T10:10:49Z</dcterms:modified>
</cp:coreProperties>
</file>