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91" r:id="rId2"/>
  </p:sldMasterIdLst>
  <p:notesMasterIdLst>
    <p:notesMasterId r:id="rId29"/>
  </p:notesMasterIdLst>
  <p:sldIdLst>
    <p:sldId id="1875" r:id="rId3"/>
    <p:sldId id="1963" r:id="rId4"/>
    <p:sldId id="1964" r:id="rId5"/>
    <p:sldId id="1965" r:id="rId6"/>
    <p:sldId id="1928" r:id="rId7"/>
    <p:sldId id="1936" r:id="rId8"/>
    <p:sldId id="1943" r:id="rId9"/>
    <p:sldId id="1966" r:id="rId10"/>
    <p:sldId id="1967" r:id="rId11"/>
    <p:sldId id="1969" r:id="rId12"/>
    <p:sldId id="1975" r:id="rId13"/>
    <p:sldId id="1932" r:id="rId14"/>
    <p:sldId id="1935" r:id="rId15"/>
    <p:sldId id="1937" r:id="rId16"/>
    <p:sldId id="1938" r:id="rId17"/>
    <p:sldId id="1971" r:id="rId18"/>
    <p:sldId id="1976" r:id="rId19"/>
    <p:sldId id="1973" r:id="rId20"/>
    <p:sldId id="1974" r:id="rId21"/>
    <p:sldId id="1931" r:id="rId22"/>
    <p:sldId id="1957" r:id="rId23"/>
    <p:sldId id="1940" r:id="rId24"/>
    <p:sldId id="1941" r:id="rId25"/>
    <p:sldId id="1942" r:id="rId26"/>
    <p:sldId id="1958" r:id="rId27"/>
    <p:sldId id="196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Montserrat" panose="00000500000000000000" pitchFamily="2" charset="-52"/>
      <p:regular r:id="rId36"/>
      <p:bold r:id="rId37"/>
      <p:italic r:id="rId38"/>
      <p:boldItalic r:id="rId39"/>
    </p:embeddedFont>
    <p:embeddedFont>
      <p:font typeface="Montserrat SemiBold" panose="00000700000000000000" pitchFamily="2" charset="-52"/>
      <p:regular r:id="rId40"/>
      <p:bold r:id="rId41"/>
      <p:italic r:id="rId42"/>
      <p:boldItalic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орунженко Евгения Евгеньевна" initials="ХЕЕ" lastIdx="1" clrIdx="0">
    <p:extLst>
      <p:ext uri="{19B8F6BF-5375-455C-9EA6-DF929625EA0E}">
        <p15:presenceInfo xmlns:p15="http://schemas.microsoft.com/office/powerpoint/2012/main" userId="S-1-5-21-3288999546-1934903612-1304290907-26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74"/>
    <a:srgbClr val="2E8DBA"/>
    <a:srgbClr val="EEEFF1"/>
    <a:srgbClr val="D26B31"/>
    <a:srgbClr val="FFFFFF"/>
    <a:srgbClr val="0074AD"/>
    <a:srgbClr val="379CD0"/>
    <a:srgbClr val="9D9A19"/>
    <a:srgbClr val="CFCC41"/>
    <a:srgbClr val="C5C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76" autoAdjust="0"/>
    <p:restoredTop sz="90832"/>
  </p:normalViewPr>
  <p:slideViewPr>
    <p:cSldViewPr snapToGrid="0">
      <p:cViewPr varScale="1">
        <p:scale>
          <a:sx n="78" d="100"/>
          <a:sy n="78" d="100"/>
        </p:scale>
        <p:origin x="365" y="62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4F74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Причины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4F74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Причины</c:v>
                </c:pt>
              </c:strCache>
            </c:strRef>
          </c:tx>
          <c:spPr>
            <a:solidFill>
              <a:srgbClr val="0074AD"/>
            </a:solidFill>
          </c:spPr>
          <c:dPt>
            <c:idx val="0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A0-3E4E-BF85-87042C8C8500}"/>
              </c:ext>
            </c:extLst>
          </c:dPt>
          <c:dPt>
            <c:idx val="1"/>
            <c:bubble3D val="0"/>
            <c:explosion val="6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A0-3E4E-BF85-87042C8C8500}"/>
              </c:ext>
            </c:extLst>
          </c:dPt>
          <c:dPt>
            <c:idx val="2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A0-3E4E-BF85-87042C8C8500}"/>
              </c:ext>
            </c:extLst>
          </c:dPt>
          <c:dPt>
            <c:idx val="3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A0-3E4E-BF85-87042C8C8500}"/>
              </c:ext>
            </c:extLst>
          </c:dPt>
          <c:cat>
            <c:strRef>
              <c:f>Лист1!$A$2:$A$5</c:f>
              <c:strCache>
                <c:ptCount val="2"/>
                <c:pt idx="0">
                  <c:v>Отсутствие эффекта</c:v>
                </c:pt>
                <c:pt idx="1">
                  <c:v>Побочные эффекты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62.3</c:v>
                </c:pt>
                <c:pt idx="1">
                  <c:v>37.700000000000003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A0-3E4E-BF85-87042C8C8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4F74"/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Прекращение лечения </a:t>
            </a:r>
            <a:endParaRPr lang="en-US" sz="1600" b="1" dirty="0">
              <a:solidFill>
                <a:srgbClr val="0074AD"/>
              </a:solidFill>
              <a:latin typeface="Montserrat" pitchFamily="2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из</a:t>
            </a:r>
            <a:r>
              <a:rPr lang="en-US" sz="1600" b="1" dirty="0">
                <a:solidFill>
                  <a:srgbClr val="0074AD"/>
                </a:solidFill>
                <a:latin typeface="Montserrat" pitchFamily="2" charset="0"/>
              </a:rPr>
              <a:t>-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 побочных явлений</a:t>
            </a:r>
          </a:p>
        </c:rich>
      </c:tx>
      <c:layout>
        <c:manualLayout>
          <c:xMode val="edge"/>
          <c:yMode val="edge"/>
          <c:x val="0.24545546314902683"/>
          <c:y val="1.06494930930218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ретиноиды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7-1D4F-B0A5-39BBAE8106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комбинаций бензоилпероксида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27-1D4F-B0A5-39BBAE8106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комбинаций ретиноидов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65.7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27-1D4F-B0A5-39BBAE810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4926608"/>
        <c:axId val="624924640"/>
      </c:barChart>
      <c:catAx>
        <c:axId val="624926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24924640"/>
        <c:crosses val="autoZero"/>
        <c:auto val="1"/>
        <c:lblAlgn val="ctr"/>
        <c:lblOffset val="100"/>
        <c:noMultiLvlLbl val="0"/>
      </c:catAx>
      <c:valAx>
        <c:axId val="62492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492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4F74"/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AD9D5-9F36-4385-8EEA-72636A97B60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8BCCC-C62A-4DAD-B126-18862FAD4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3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06002-0AD0-E02B-3F54-F947A0447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8847A49-6C8E-F05C-14A2-AE463C9E2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9E85D2C-5155-99C4-ABE3-BEE6D5A09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D10F9-5BFA-B811-0502-4268A63ED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677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001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F0658-ABE0-DF81-95BA-B9E8C4720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2ADBB0-6833-9BDA-5A03-B990F43A6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C85C65-4E55-F086-E89D-399770E5A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0A6C10-3457-D2E7-D6D9-B1FE82D51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54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375FE-18CC-0D75-C8B1-2B1080CDD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D18CD54-6A21-76EC-108A-ADEB7D8792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353A3A9-D28A-D5C3-81D2-87511A609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5B81B3-8E96-4F9A-9EC0-DC5DA10F1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962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74443-5762-42C9-7BE4-56D538988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6C99E25-A839-F283-D3F1-D8552EC9C4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496CC1E-7236-6396-61A8-3E7875047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04E04D-D728-EFC3-48E3-1125724FF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584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26948-AB24-276D-3ADC-9EE4C24E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6CF2E8-3ACE-5615-901D-FC4FD6C18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BF985FB-33C2-DC24-D511-E36D68053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789880-EDA0-CFE1-D4BF-9FDCFD584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79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EC468-5431-0BF6-A8CF-28FB375DA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E45BE41-B27E-B6EB-477D-88D6954F4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AA98459-CB0D-389D-E18C-0EF85A494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1B94D6-A403-4181-95B1-9B7ADE095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00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FC51C-8352-1D44-49DD-725DFE6A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D84D55E-88EE-A37C-DFE9-1CB1BF1FE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3F00949-2F1B-30EA-6E1D-BD5B4BC5D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66D7DC-0AA7-6B04-8512-787077F80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444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04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F0658-ABE0-DF81-95BA-B9E8C4720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2ADBB0-6833-9BDA-5A03-B990F43A6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C85C65-4E55-F086-E89D-399770E5A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0A6C10-3457-D2E7-D6D9-B1FE82D51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20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A1065-0604-2AFE-9C67-84892E5F3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7234238-085D-948F-C1C2-15C299460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0D2FB17-0C92-5CBA-0223-754371FD7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11E008-9BEB-E333-CF34-71B024AEA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639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49B0E-6116-0DD5-A269-1451E6042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7AD0D8-12F7-657F-826A-35350BA94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D7371AD-2FEA-73BF-CC8C-0C1614B3C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D75CCD-03A6-16D5-42E5-44AFCF236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87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52090-F405-43C8-38C7-F1F7D29F0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D641E95-DB9B-25A0-180D-D4A80AA7C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438D57-7EA0-7E84-E4C4-21181E4D7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ADDF4F-6A24-6EA5-8B9C-D3A726D45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695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C9935-3037-2D2B-7A1B-5C45D7CE9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A94D77D-B2F4-BFAF-B70A-6A01B8993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5DB4227-0C8C-0208-8541-904041DD4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DB43E4-5A70-671F-C87B-125B120E9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5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535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870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26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9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6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910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156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1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68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99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66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5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6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02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6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6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95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7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1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2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9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20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8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3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972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2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11.jp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40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hyperlink" Target="https://patents.google.com/patent/WO2014053621A2/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53.png"/><Relationship Id="rId3" Type="http://schemas.openxmlformats.org/officeDocument/2006/relationships/image" Target="../media/image11.jp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9.png"/><Relationship Id="rId5" Type="http://schemas.openxmlformats.org/officeDocument/2006/relationships/image" Target="../media/image47.png"/><Relationship Id="rId15" Type="http://schemas.openxmlformats.org/officeDocument/2006/relationships/image" Target="../media/image50.png"/><Relationship Id="rId10" Type="http://schemas.openxmlformats.org/officeDocument/2006/relationships/image" Target="../media/image28.png"/><Relationship Id="rId4" Type="http://schemas.openxmlformats.org/officeDocument/2006/relationships/image" Target="../media/image49.png"/><Relationship Id="rId9" Type="http://schemas.openxmlformats.org/officeDocument/2006/relationships/image" Target="../media/image27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AD6F4-0C37-D942-B5D3-36A854AA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012"/>
            <a:ext cx="12203905" cy="6853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EF053-7ECD-BE2B-2806-A261128D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1488">
            <a:off x="1520973" y="-414"/>
            <a:ext cx="5043826" cy="3063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1A285F-081B-6E40-66BB-9F9597BDAB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5594" flipH="1">
            <a:off x="6317068" y="955254"/>
            <a:ext cx="5043826" cy="3063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FF709-2412-FC11-F05C-E8B94EB1F9A2}"/>
              </a:ext>
            </a:extLst>
          </p:cNvPr>
          <p:cNvSpPr txBox="1"/>
          <p:nvPr/>
        </p:nvSpPr>
        <p:spPr>
          <a:xfrm>
            <a:off x="323754" y="3219309"/>
            <a:ext cx="70547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Увлажнение и </a:t>
            </a:r>
            <a:r>
              <a:rPr lang="ru-RU" sz="2800" b="1" dirty="0" err="1">
                <a:solidFill>
                  <a:srgbClr val="0074AD"/>
                </a:solidFill>
                <a:latin typeface="Montserrat" pitchFamily="2" charset="0"/>
              </a:rPr>
              <a:t>фотозащита</a:t>
            </a:r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 кожи для улучшения переносимости терапии акне</a:t>
            </a: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65A899-350A-AE17-AFF6-6EFFBF2E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27143" y="600075"/>
            <a:ext cx="4985571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9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8781A9-4829-4C48-9C4C-F66CB65F95BD}"/>
              </a:ext>
            </a:extLst>
          </p:cNvPr>
          <p:cNvSpPr txBox="1"/>
          <p:nvPr/>
        </p:nvSpPr>
        <p:spPr>
          <a:xfrm>
            <a:off x="1420427" y="1561409"/>
            <a:ext cx="8611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Фотосенсибилизирующий эффект могут вызывать: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Изотретиноин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Тетрациклины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C3141-A470-48CA-847F-516DD000ADF6}"/>
              </a:ext>
            </a:extLst>
          </p:cNvPr>
          <p:cNvSpPr txBox="1"/>
          <p:nvPr/>
        </p:nvSpPr>
        <p:spPr>
          <a:xfrm>
            <a:off x="471948" y="6337937"/>
            <a:ext cx="11619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Piquero-Casals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Morgado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-Carrasco D,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Rozas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-Muñoz E, Mir-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Bonafé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JF,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Trullàs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C, Jourdan E, Piquero-Martin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Zouboulis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CC,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Krutmann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J. Sun exposure, a relevant exposome factor in acne patients and how photoprotection can improve outcomes. J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Cosmet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Dermatol. 2023 Jun;22(6):1919-1928.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10.1111/jocd.15726.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Epub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2023 Mar 22. PMID: 36946555.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1F324-1E22-43A6-9480-B0654167340D}"/>
              </a:ext>
            </a:extLst>
          </p:cNvPr>
          <p:cNvSpPr txBox="1"/>
          <p:nvPr/>
        </p:nvSpPr>
        <p:spPr>
          <a:xfrm>
            <a:off x="1393795" y="284086"/>
            <a:ext cx="866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Фототоксические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реакции при приеме лекарственной терапии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F0F685F-B604-4ECE-B579-8ABE9B911197}"/>
              </a:ext>
            </a:extLst>
          </p:cNvPr>
          <p:cNvSpPr/>
          <p:nvPr/>
        </p:nvSpPr>
        <p:spPr>
          <a:xfrm>
            <a:off x="1199537" y="3269901"/>
            <a:ext cx="9665108" cy="20844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проспективном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исследовании принимали участие 106 пациентов с акне, получавших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8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фототоксическая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реакция наблюдалась: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у </a:t>
            </a:r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20%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пациентов, принимавших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дозе 150 мг/день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у </a:t>
            </a:r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40%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пациентов, принимавших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дозе 200 мг/день</a:t>
            </a:r>
          </a:p>
        </p:txBody>
      </p:sp>
    </p:spTree>
    <p:extLst>
      <p:ext uri="{BB962C8B-B14F-4D97-AF65-F5344CB8AC3E}">
        <p14:creationId xmlns:p14="http://schemas.microsoft.com/office/powerpoint/2010/main" val="2249703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7A81C-6B4B-E703-7DD8-729128161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3B9EC514-8B67-CFDE-970C-56711AC550EE}"/>
              </a:ext>
            </a:extLst>
          </p:cNvPr>
          <p:cNvSpPr/>
          <p:nvPr/>
        </p:nvSpPr>
        <p:spPr>
          <a:xfrm>
            <a:off x="7207086" y="1200034"/>
            <a:ext cx="4326612" cy="4759273"/>
          </a:xfrm>
          <a:prstGeom prst="ellipse">
            <a:avLst/>
          </a:prstGeom>
          <a:gradFill flip="none" rotWithShape="1">
            <a:gsLst>
              <a:gs pos="65000">
                <a:srgbClr val="CEEECE">
                  <a:alpha val="0"/>
                </a:srgbClr>
              </a:gs>
              <a:gs pos="0">
                <a:srgbClr val="CEEE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021185B-2A03-1F40-0EB0-432A1C32B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63" y="2344692"/>
            <a:ext cx="2222702" cy="595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284DF5-D214-1F43-E964-08BB942B54EF}"/>
              </a:ext>
            </a:extLst>
          </p:cNvPr>
          <p:cNvSpPr txBox="1"/>
          <p:nvPr/>
        </p:nvSpPr>
        <p:spPr>
          <a:xfrm>
            <a:off x="1" y="591292"/>
            <a:ext cx="1097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Новинка №1 серии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от акне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E235F-9B00-DA34-1A82-0FD94EF63AEC}"/>
              </a:ext>
            </a:extLst>
          </p:cNvPr>
          <p:cNvSpPr txBox="1"/>
          <p:nvPr/>
        </p:nvSpPr>
        <p:spPr>
          <a:xfrm>
            <a:off x="3719592" y="2112219"/>
            <a:ext cx="420004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Крем дневной увлажняющий </a:t>
            </a:r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для комбинированной, жирной, проблемной кожи, 50 мл 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9D9A19"/>
                </a:solidFill>
                <a:latin typeface="Montserrat" pitchFamily="2" charset="0"/>
              </a:rPr>
              <a:t>SPF 20</a:t>
            </a:r>
            <a:br>
              <a:rPr lang="ru-RU" sz="1800" dirty="0">
                <a:solidFill>
                  <a:srgbClr val="0074AD"/>
                </a:solidFill>
                <a:latin typeface="Montserrat" pitchFamily="2" charset="0"/>
              </a:rPr>
            </a:br>
            <a:endParaRPr lang="en-US" sz="12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2B3A77-C82C-109C-884C-F1E4FE98CDCC}"/>
              </a:ext>
            </a:extLst>
          </p:cNvPr>
          <p:cNvGrpSpPr/>
          <p:nvPr/>
        </p:nvGrpSpPr>
        <p:grpSpPr>
          <a:xfrm>
            <a:off x="1145645" y="3579671"/>
            <a:ext cx="7827874" cy="1384995"/>
            <a:chOff x="1161143" y="3393691"/>
            <a:chExt cx="7827874" cy="138499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20A0A69-D10C-85DA-A029-F67A8601A90D}"/>
                </a:ext>
              </a:extLst>
            </p:cNvPr>
            <p:cNvSpPr/>
            <p:nvPr/>
          </p:nvSpPr>
          <p:spPr>
            <a:xfrm>
              <a:off x="1161143" y="3393691"/>
              <a:ext cx="7827874" cy="1384995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F8E945-9394-846B-9F07-BE59B50C00E9}"/>
                </a:ext>
              </a:extLst>
            </p:cNvPr>
            <p:cNvSpPr txBox="1"/>
            <p:nvPr/>
          </p:nvSpPr>
          <p:spPr>
            <a:xfrm>
              <a:off x="1422174" y="3552931"/>
              <a:ext cx="6259823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Экспертный контроль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над высыпаниями,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увлажнение и ежедневная защита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от сухости и негативного влияния УФ</a:t>
              </a: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A9FE06A-CC0B-84EB-23DD-9DB3A23068CA}"/>
              </a:ext>
            </a:extLst>
          </p:cNvPr>
          <p:cNvGrpSpPr/>
          <p:nvPr/>
        </p:nvGrpSpPr>
        <p:grpSpPr>
          <a:xfrm>
            <a:off x="7207086" y="837144"/>
            <a:ext cx="4110489" cy="5429197"/>
            <a:chOff x="7172042" y="442941"/>
            <a:chExt cx="4521538" cy="597211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F02F76D0-26B8-8929-EB0F-9E94CA094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608"/>
            <a:stretch/>
          </p:blipFill>
          <p:spPr>
            <a:xfrm>
              <a:off x="9345478" y="442941"/>
              <a:ext cx="2348102" cy="5972117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26E077D-5E02-B01F-4A50-810348985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4837" r="49392" b="6986"/>
            <a:stretch/>
          </p:blipFill>
          <p:spPr>
            <a:xfrm>
              <a:off x="7172042" y="1926239"/>
              <a:ext cx="2405907" cy="4071605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696F88-39BC-47C2-91A1-8103EC558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0260" y="1052957"/>
            <a:ext cx="1231499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9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ABFC1-F364-7433-F0F8-DDC077866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0FA86AA-F6CD-A113-59CC-5185CC661215}"/>
              </a:ext>
            </a:extLst>
          </p:cNvPr>
          <p:cNvGrpSpPr/>
          <p:nvPr/>
        </p:nvGrpSpPr>
        <p:grpSpPr>
          <a:xfrm>
            <a:off x="1057696" y="546593"/>
            <a:ext cx="9465653" cy="646331"/>
            <a:chOff x="1429650" y="672096"/>
            <a:chExt cx="9465653" cy="64633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2A9FBEC-DA40-E685-A12C-CAC6EBDE8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CF3DCD-7158-6144-530B-B6F8F35A0D45}"/>
                </a:ext>
              </a:extLst>
            </p:cNvPr>
            <p:cNvSpPr txBox="1"/>
            <p:nvPr/>
          </p:nvSpPr>
          <p:spPr>
            <a:xfrm>
              <a:off x="3712470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крем дневной увлажняющий для комбинированной, жирной, проблемной кожи, 50 мл </a:t>
              </a:r>
              <a:r>
                <a:rPr lang="ru-RU" b="1" dirty="0">
                  <a:solidFill>
                    <a:srgbClr val="9D9A19"/>
                  </a:solidFill>
                  <a:latin typeface="Montserrat" pitchFamily="2" charset="0"/>
                </a:rPr>
                <a:t>SPF 20</a:t>
              </a:r>
              <a:endParaRPr lang="ru-RU" sz="1600" b="1" dirty="0">
                <a:solidFill>
                  <a:srgbClr val="9D9A19"/>
                </a:solidFill>
                <a:latin typeface="Montserrat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8EE8D9-DC2D-16A6-A987-1858928FAD95}"/>
              </a:ext>
            </a:extLst>
          </p:cNvPr>
          <p:cNvSpPr txBox="1"/>
          <p:nvPr/>
        </p:nvSpPr>
        <p:spPr>
          <a:xfrm>
            <a:off x="849171" y="2142824"/>
            <a:ext cx="321712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Увлажняет сухую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Уменьшает воспаление и высыпания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Снимает покраснение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и раздражение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Регулирует работу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сальных желез</a:t>
            </a:r>
          </a:p>
          <a:p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Восстанавливает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естественный </a:t>
            </a:r>
            <a:r>
              <a:rPr lang="ru-RU" sz="1300" dirty="0" err="1">
                <a:solidFill>
                  <a:srgbClr val="004F74"/>
                </a:solidFill>
                <a:latin typeface="Montserrat" pitchFamily="2" charset="0"/>
              </a:rPr>
              <a:t>микробиом</a:t>
            </a: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66B027-9C2C-9374-5E12-97473034A569}"/>
              </a:ext>
            </a:extLst>
          </p:cNvPr>
          <p:cNvSpPr txBox="1"/>
          <p:nvPr/>
        </p:nvSpPr>
        <p:spPr>
          <a:xfrm>
            <a:off x="622647" y="587404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16C78AB-D527-F3BD-8E54-2CCD76F80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298" y="374900"/>
            <a:ext cx="1233003" cy="12330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48FC2E6-A615-5539-6000-33807BB902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694" y="1652852"/>
            <a:ext cx="3262445" cy="38711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7C7FB5-4603-F424-7C41-8A2ABEF5116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837" r="49392" b="6986"/>
          <a:stretch/>
        </p:blipFill>
        <p:spPr>
          <a:xfrm>
            <a:off x="4208889" y="1759632"/>
            <a:ext cx="2530063" cy="428171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CC94993-E846-A677-7158-9CBDFF0C5F45}"/>
              </a:ext>
            </a:extLst>
          </p:cNvPr>
          <p:cNvSpPr txBox="1"/>
          <p:nvPr/>
        </p:nvSpPr>
        <p:spPr>
          <a:xfrm>
            <a:off x="8051548" y="2051127"/>
            <a:ext cx="4609499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Поддерживает гидро-липидный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барьер кожи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Защищает кожу от повреждающего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действия солнечных лучей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Предупреждает фотостарение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Уменьшает риск солнечных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ожогов и гиперпигментации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Смягчает и разглаживает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Стимулирует естественное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обновление клеток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Улучшает внешний вид кожи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1B8DD76-2863-67E8-C360-0FE0073F80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65" y="2511153"/>
            <a:ext cx="513946" cy="5139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2DF6BC-47B1-E640-B1D9-134CF8390A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28" y="3115855"/>
            <a:ext cx="513946" cy="51394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AB56C60-F118-E43C-AF97-166770ACD5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50" y="4236758"/>
            <a:ext cx="513946" cy="51394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386810E-9DA3-155A-F08C-A42310951C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3" y="4741507"/>
            <a:ext cx="513946" cy="51394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1E33804-004E-E449-DEF5-0DEE8E01D9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34" y="3696187"/>
            <a:ext cx="513946" cy="51394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B0319E6-1A21-92C0-A8DC-DB9C4DDB84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73" y="2080662"/>
            <a:ext cx="513946" cy="5139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A56E96A-CF7A-DDCC-F705-A562E71BFD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13" y="2044423"/>
            <a:ext cx="513946" cy="51394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A98D463-B4B8-158B-23C2-9432B4CD7D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63" y="2594608"/>
            <a:ext cx="513946" cy="51394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84E31D1-8387-7C21-076D-E1A00B8ABA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36" y="3104477"/>
            <a:ext cx="513946" cy="51394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18F33C4-01EA-7EB8-A94C-74B0E275C88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46" y="3616487"/>
            <a:ext cx="513946" cy="513946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4D4DC37-46D9-1C9A-004F-68649D98AF2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97" y="4596272"/>
            <a:ext cx="513946" cy="51394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402D79F-C957-24EC-7D99-85005CFAE3A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32" y="4089511"/>
            <a:ext cx="513946" cy="51394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479C430-8753-A495-1090-2B9E9AB2065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54" y="4930026"/>
            <a:ext cx="513946" cy="5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84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333D5-2B2B-4647-A467-615A843D7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0C4710E-A91D-B72C-A2E2-5348747A078F}"/>
              </a:ext>
            </a:extLst>
          </p:cNvPr>
          <p:cNvGrpSpPr/>
          <p:nvPr/>
        </p:nvGrpSpPr>
        <p:grpSpPr>
          <a:xfrm>
            <a:off x="1057696" y="546593"/>
            <a:ext cx="9465653" cy="646331"/>
            <a:chOff x="1429650" y="672096"/>
            <a:chExt cx="9465653" cy="64633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3B686A7-F630-E150-094F-2C9282E94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D39A25-27AF-6C70-7AF6-AC27E85B5E47}"/>
                </a:ext>
              </a:extLst>
            </p:cNvPr>
            <p:cNvSpPr txBox="1"/>
            <p:nvPr/>
          </p:nvSpPr>
          <p:spPr>
            <a:xfrm>
              <a:off x="3712470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крем дневной увлажняющий для комбинированной, жирной, проблемной кожи, 50 мл </a:t>
              </a:r>
              <a:r>
                <a:rPr lang="ru-RU" b="1" dirty="0">
                  <a:solidFill>
                    <a:srgbClr val="9D9A19"/>
                  </a:solidFill>
                  <a:latin typeface="Montserrat" pitchFamily="2" charset="0"/>
                </a:rPr>
                <a:t>SPF 20</a:t>
              </a:r>
              <a:endParaRPr lang="ru-RU" sz="1600" b="1" dirty="0">
                <a:solidFill>
                  <a:srgbClr val="9D9A19"/>
                </a:solidFill>
                <a:latin typeface="Montserrat" pitchFamily="2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E33B086-777A-AAED-DFBF-36CA61C36AF5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D1AC7C1-BB1E-5032-B300-0FD8455AA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298" y="374900"/>
            <a:ext cx="1233003" cy="1233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4B74C-7928-98B2-D7E4-8BAAAD9C5669}"/>
              </a:ext>
            </a:extLst>
          </p:cNvPr>
          <p:cNvSpPr txBox="1"/>
          <p:nvPr/>
        </p:nvSpPr>
        <p:spPr>
          <a:xfrm>
            <a:off x="1668651" y="2153176"/>
            <a:ext cx="6179597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Применять утром и днем в период </a:t>
            </a:r>
          </a:p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активной инсоляции </a:t>
            </a:r>
          </a:p>
          <a:p>
            <a:endParaRPr lang="ru-RU" sz="2000" b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качестве самостоятельного средства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  для увлажнения и защиты проблемной кожи</a:t>
            </a:r>
          </a:p>
          <a:p>
            <a:endParaRPr lang="ru-RU" sz="1100" i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комбинации с системными </a:t>
            </a:r>
          </a:p>
          <a:p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  и топическими </a:t>
            </a:r>
            <a:r>
              <a:rPr lang="ru-RU" sz="1600" b="1" i="1" dirty="0" err="1">
                <a:solidFill>
                  <a:srgbClr val="004F74"/>
                </a:solidFill>
                <a:latin typeface="Montserrat" pitchFamily="2" charset="0"/>
              </a:rPr>
              <a:t>ретиноидами</a:t>
            </a: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</a:t>
            </a:r>
          </a:p>
          <a:p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  </a:t>
            </a:r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во время лечения акне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для увлажнения кожи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профилактики </a:t>
            </a:r>
            <a:r>
              <a:rPr lang="ru-RU" sz="1600" i="1" dirty="0" err="1">
                <a:solidFill>
                  <a:srgbClr val="004F74"/>
                </a:solidFill>
                <a:latin typeface="Montserrat" pitchFamily="2" charset="0"/>
              </a:rPr>
              <a:t>пересушенности</a:t>
            </a:r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улучшения переносимости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  лекарственной терапии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8A760B9-8809-F278-742C-65DEDA9A96CC}"/>
              </a:ext>
            </a:extLst>
          </p:cNvPr>
          <p:cNvSpPr/>
          <p:nvPr/>
        </p:nvSpPr>
        <p:spPr>
          <a:xfrm>
            <a:off x="6085337" y="1401934"/>
            <a:ext cx="4759273" cy="4759273"/>
          </a:xfrm>
          <a:prstGeom prst="ellipse">
            <a:avLst/>
          </a:prstGeom>
          <a:gradFill flip="none" rotWithShape="1">
            <a:gsLst>
              <a:gs pos="65000">
                <a:srgbClr val="CEEECE">
                  <a:alpha val="0"/>
                </a:srgbClr>
              </a:gs>
              <a:gs pos="0">
                <a:srgbClr val="CEEE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F40B99E-F9F8-D220-9D07-11D43ABA41E2}"/>
              </a:ext>
            </a:extLst>
          </p:cNvPr>
          <p:cNvGrpSpPr/>
          <p:nvPr/>
        </p:nvGrpSpPr>
        <p:grpSpPr>
          <a:xfrm>
            <a:off x="6245809" y="762461"/>
            <a:ext cx="4110489" cy="5429197"/>
            <a:chOff x="7172042" y="442941"/>
            <a:chExt cx="4521538" cy="597211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9CBB8D8-7F27-E177-7FF2-D30C3764C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0608"/>
            <a:stretch/>
          </p:blipFill>
          <p:spPr>
            <a:xfrm>
              <a:off x="9345478" y="442941"/>
              <a:ext cx="2348102" cy="597211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90D6BE9-FB0C-370B-AD17-B27491D22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4837" r="49392" b="6986"/>
            <a:stretch/>
          </p:blipFill>
          <p:spPr>
            <a:xfrm>
              <a:off x="7172042" y="1926239"/>
              <a:ext cx="2405907" cy="4071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537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747EF-F5DD-8157-0A28-DCCEC518D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329A130-1257-37D3-BEFA-C967F04B4C60}"/>
              </a:ext>
            </a:extLst>
          </p:cNvPr>
          <p:cNvSpPr/>
          <p:nvPr/>
        </p:nvSpPr>
        <p:spPr>
          <a:xfrm>
            <a:off x="6478323" y="3484618"/>
            <a:ext cx="4712098" cy="2463305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79EE081-A3B9-28E3-9327-1BAC57DB0AF3}"/>
              </a:ext>
            </a:extLst>
          </p:cNvPr>
          <p:cNvGrpSpPr/>
          <p:nvPr/>
        </p:nvGrpSpPr>
        <p:grpSpPr>
          <a:xfrm>
            <a:off x="1772589" y="546593"/>
            <a:ext cx="9986792" cy="1200329"/>
            <a:chOff x="1429650" y="672096"/>
            <a:chExt cx="9548779" cy="120032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280382C-F069-627D-18FA-6C437148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8B24B5-3317-A427-1867-43E356D29793}"/>
                </a:ext>
              </a:extLst>
            </p:cNvPr>
            <p:cNvSpPr txBox="1"/>
            <p:nvPr/>
          </p:nvSpPr>
          <p:spPr>
            <a:xfrm>
              <a:off x="3795596" y="672096"/>
              <a:ext cx="718283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Современная комбинация активных компонентов, эффективность доказана клинически</a:t>
              </a:r>
              <a:r>
                <a:rPr lang="ru-RU" sz="2400" b="1" baseline="30000" dirty="0">
                  <a:solidFill>
                    <a:srgbClr val="0074AD"/>
                  </a:solidFill>
                  <a:latin typeface="Montserrat" pitchFamily="2" charset="0"/>
                </a:rPr>
                <a:t>1</a:t>
              </a:r>
              <a:endParaRPr lang="ru-RU" sz="24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8354A58-2E33-F2A8-4DDA-E54502E70E44}"/>
              </a:ext>
            </a:extLst>
          </p:cNvPr>
          <p:cNvSpPr txBox="1"/>
          <p:nvPr/>
        </p:nvSpPr>
        <p:spPr>
          <a:xfrm>
            <a:off x="0" y="198075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Комбинация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Биоактивный цинк </a:t>
            </a:r>
            <a:r>
              <a:rPr lang="en-US" b="1" dirty="0">
                <a:solidFill>
                  <a:srgbClr val="0074AD"/>
                </a:solidFill>
                <a:latin typeface="Montserrat" pitchFamily="2" charset="0"/>
              </a:rPr>
              <a:t>(Zn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РСА) </a:t>
            </a:r>
            <a:r>
              <a:rPr lang="en-US" b="1" dirty="0">
                <a:solidFill>
                  <a:srgbClr val="0074AD"/>
                </a:solidFill>
                <a:latin typeface="Montserrat" pitchFamily="2" charset="0"/>
              </a:rPr>
              <a:t>+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Дикалий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глицирризинат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входит в состав всех средств </a:t>
            </a:r>
            <a:r>
              <a:rPr lang="ru-RU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 от акне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C2B8CD1-7C69-C581-A5C7-EEF94446F152}"/>
              </a:ext>
            </a:extLst>
          </p:cNvPr>
          <p:cNvSpPr/>
          <p:nvPr/>
        </p:nvSpPr>
        <p:spPr>
          <a:xfrm>
            <a:off x="1023179" y="3489034"/>
            <a:ext cx="5298491" cy="2463305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52F3B2-72E2-588C-BA0F-7791794D6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614" y="2881871"/>
            <a:ext cx="2307968" cy="1211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B3365-EAA6-D945-C7E7-346D948687A7}"/>
              </a:ext>
            </a:extLst>
          </p:cNvPr>
          <p:cNvSpPr txBox="1"/>
          <p:nvPr/>
        </p:nvSpPr>
        <p:spPr>
          <a:xfrm>
            <a:off x="1309023" y="4081224"/>
            <a:ext cx="491297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присутствует во всем организме, в том числе </a:t>
            </a:r>
          </a:p>
          <a:p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в роговом слое эпидермиса в качестве компонента натурального увлажняющего фактора кожи (NMF)</a:t>
            </a:r>
          </a:p>
          <a:p>
            <a:endParaRPr lang="ru-RU" sz="1300" b="1" i="1" dirty="0">
              <a:solidFill>
                <a:srgbClr val="004F74"/>
              </a:solidFill>
              <a:latin typeface="Montserrat SemiBold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снижает продукцию кожного сала и улучшает отток </a:t>
            </a:r>
            <a:r>
              <a:rPr lang="ru-RU" sz="1300" dirty="0" err="1">
                <a:solidFill>
                  <a:srgbClr val="004F74"/>
                </a:solidFill>
                <a:latin typeface="Montserrat" pitchFamily="2" charset="0"/>
              </a:rPr>
              <a:t>себума</a:t>
            </a: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из железы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бактерий, которые участвуют в появлении угрей и прыщей</a:t>
            </a:r>
            <a:endParaRPr lang="en-US" sz="1300" b="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79D8D-52C8-39BE-285B-254C79F972E0}"/>
              </a:ext>
            </a:extLst>
          </p:cNvPr>
          <p:cNvSpPr txBox="1"/>
          <p:nvPr/>
        </p:nvSpPr>
        <p:spPr>
          <a:xfrm>
            <a:off x="1355781" y="3231048"/>
            <a:ext cx="2005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4AD"/>
                </a:solidFill>
                <a:latin typeface="Montserrat" pitchFamily="2" charset="0"/>
              </a:rPr>
              <a:t>Zn PCA </a:t>
            </a:r>
            <a:endParaRPr lang="ru-RU" sz="2800" dirty="0">
              <a:solidFill>
                <a:srgbClr val="0074AD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D3B83-9303-E776-E4D8-7145BFF59941}"/>
              </a:ext>
            </a:extLst>
          </p:cNvPr>
          <p:cNvSpPr txBox="1"/>
          <p:nvPr/>
        </p:nvSpPr>
        <p:spPr>
          <a:xfrm>
            <a:off x="6791876" y="3136241"/>
            <a:ext cx="397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Дикалий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глицирризинат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endParaRPr lang="ru-RU" sz="2000" dirty="0">
              <a:solidFill>
                <a:srgbClr val="0074A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97D27-E1A0-0D2F-F042-0896CE5D75EB}"/>
              </a:ext>
            </a:extLst>
          </p:cNvPr>
          <p:cNvSpPr txBox="1"/>
          <p:nvPr/>
        </p:nvSpPr>
        <p:spPr>
          <a:xfrm>
            <a:off x="6803191" y="4081224"/>
            <a:ext cx="4245469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компонент из корня солодки. Противовоспалительный эффект сравним по силе с эффективностью кортизола (ГКС)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эффективно уменьшает воспаление</a:t>
            </a: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быстро снимает покраснение и раздражение кожи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1446DB-4AA7-8D22-A2E9-DB81193CA321}"/>
              </a:ext>
            </a:extLst>
          </p:cNvPr>
          <p:cNvSpPr txBox="1"/>
          <p:nvPr/>
        </p:nvSpPr>
        <p:spPr>
          <a:xfrm>
            <a:off x="622647" y="615979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1. Самцов А.В., Эффективная фармакотерапия, 2014г. №48; ГКС - </a:t>
            </a:r>
            <a:r>
              <a:rPr lang="ru-RU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глюкокортикостероиды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 </a:t>
            </a:r>
            <a:endParaRPr lang="ru-RU" sz="8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2B107B-7AE0-5848-FD16-C5FD6E395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03" y="2735463"/>
            <a:ext cx="2222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14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12346-34EB-0D26-C132-A7A4C5A0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564C133E-9F1E-E44F-0686-41824F6B5896}"/>
              </a:ext>
            </a:extLst>
          </p:cNvPr>
          <p:cNvSpPr/>
          <p:nvPr/>
        </p:nvSpPr>
        <p:spPr>
          <a:xfrm>
            <a:off x="1202198" y="2989932"/>
            <a:ext cx="8447990" cy="2419040"/>
          </a:xfrm>
          <a:prstGeom prst="roundRect">
            <a:avLst>
              <a:gd name="adj" fmla="val 697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8355EE1-141B-37BE-00FF-29A99B1A31B4}"/>
              </a:ext>
            </a:extLst>
          </p:cNvPr>
          <p:cNvGrpSpPr/>
          <p:nvPr/>
        </p:nvGrpSpPr>
        <p:grpSpPr>
          <a:xfrm>
            <a:off x="2429080" y="546593"/>
            <a:ext cx="9689455" cy="830997"/>
            <a:chOff x="1429650" y="672096"/>
            <a:chExt cx="9689455" cy="83099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19C75-9335-8040-949C-DDC0C645E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91E55-0580-689A-B8C6-249E20251869}"/>
                </a:ext>
              </a:extLst>
            </p:cNvPr>
            <p:cNvSpPr txBox="1"/>
            <p:nvPr/>
          </p:nvSpPr>
          <p:spPr>
            <a:xfrm>
              <a:off x="3936272" y="672096"/>
              <a:ext cx="718283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с </a:t>
              </a:r>
              <a:r>
                <a:rPr lang="ru-RU" sz="2400" b="1" dirty="0" err="1">
                  <a:solidFill>
                    <a:srgbClr val="0074AD"/>
                  </a:solidFill>
                  <a:latin typeface="Montserrat" pitchFamily="2" charset="0"/>
                </a:rPr>
                <a:t>метабиотиками</a:t>
              </a: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 - новый стандарт </a:t>
              </a:r>
            </a:p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ухода за проблемной кожей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D21CAB-162D-6626-6838-761B45EBF67E}"/>
              </a:ext>
            </a:extLst>
          </p:cNvPr>
          <p:cNvSpPr txBox="1"/>
          <p:nvPr/>
        </p:nvSpPr>
        <p:spPr>
          <a:xfrm>
            <a:off x="1" y="1730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В состав новинок </a:t>
            </a:r>
            <a:r>
              <a:rPr lang="ru-RU" sz="1800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 входят </a:t>
            </a:r>
          </a:p>
          <a:p>
            <a:pPr algn="ctr"/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метабиотики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– </a:t>
            </a:r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654DC6-84DE-3319-5D03-BCF4719CCE0B}"/>
              </a:ext>
            </a:extLst>
          </p:cNvPr>
          <p:cNvSpPr txBox="1"/>
          <p:nvPr/>
        </p:nvSpPr>
        <p:spPr>
          <a:xfrm>
            <a:off x="1663085" y="3210250"/>
            <a:ext cx="7526215" cy="64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Инновационный компонент – </a:t>
            </a:r>
            <a:r>
              <a:rPr lang="ru-RU" sz="1700" b="1" dirty="0" err="1">
                <a:solidFill>
                  <a:srgbClr val="0074AD"/>
                </a:solidFill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м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етабиотики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</a:p>
          <a:p>
            <a:pPr fontAlgn="base">
              <a:spcAft>
                <a:spcPts val="200"/>
              </a:spcAft>
            </a:pP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(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лизаты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пропионовокислых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бактерий)</a:t>
            </a:r>
            <a:r>
              <a:rPr lang="ru-RU" sz="1700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  <a:endParaRPr lang="ru-RU" sz="1700" dirty="0">
              <a:solidFill>
                <a:srgbClr val="004F74"/>
              </a:solidFill>
              <a:effectLst/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92B2DA-C919-900E-88B0-AE89199F4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0932" y="2360587"/>
            <a:ext cx="4258277" cy="33763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4F6F95-57F2-B8D2-349A-5003A3CAA42F}"/>
              </a:ext>
            </a:extLst>
          </p:cNvPr>
          <p:cNvSpPr txBox="1"/>
          <p:nvPr/>
        </p:nvSpPr>
        <p:spPr>
          <a:xfrm>
            <a:off x="1696352" y="4011153"/>
            <a:ext cx="609872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восстанавливают здоровый </a:t>
            </a:r>
            <a:r>
              <a:rPr lang="ru-RU" sz="1600" dirty="0" err="1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микробиом</a:t>
            </a:r>
            <a:endParaRPr lang="ru-RU" sz="1600" dirty="0">
              <a:solidFill>
                <a:srgbClr val="004F74"/>
              </a:solidFill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нормализуют работу сальных желез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насыщают кожу витаминами группы В</a:t>
            </a:r>
            <a:endParaRPr lang="ru-RU" sz="1600" dirty="0">
              <a:solidFill>
                <a:srgbClr val="004F74"/>
              </a:solidFill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стимулируют выработку коллагена</a:t>
            </a:r>
            <a:endParaRPr lang="ru-RU" sz="1600" dirty="0">
              <a:solidFill>
                <a:srgbClr val="004F74"/>
              </a:solidFill>
              <a:effectLst/>
              <a:latin typeface="Montserrat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7B93ED-0D80-4C14-A75B-F0436EDA50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837" r="49392" b="6986"/>
          <a:stretch/>
        </p:blipFill>
        <p:spPr>
          <a:xfrm>
            <a:off x="7306477" y="3851451"/>
            <a:ext cx="1757649" cy="29745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1101EB-E146-4CB4-B7B4-21B17EC0D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781" y="2781401"/>
            <a:ext cx="1752291" cy="43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25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3425167" y="382004"/>
            <a:ext cx="8680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пробиотических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05A989-BC1D-41C9-BFF0-489A6463DA65}"/>
              </a:ext>
            </a:extLst>
          </p:cNvPr>
          <p:cNvSpPr txBox="1"/>
          <p:nvPr/>
        </p:nvSpPr>
        <p:spPr>
          <a:xfrm>
            <a:off x="7017873" y="1067375"/>
            <a:ext cx="491744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Лизат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</a:t>
            </a:r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пробиотических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бактерий 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продукт гидролиза - расщепления белка микроорганизмов до пептидов и аминокислот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Содержит смесь фрагментов клеточных стенок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пробиотических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бактерий, их внутриклеточного содержимого и бактериальных метаболитов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Представляет собой комплекс полезных веществ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пробиотического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происхождения без живых микроорганизмов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56BF6-2F41-464A-8989-41C0558825B1}"/>
              </a:ext>
            </a:extLst>
          </p:cNvPr>
          <p:cNvSpPr txBox="1"/>
          <p:nvPr/>
        </p:nvSpPr>
        <p:spPr>
          <a:xfrm>
            <a:off x="1216449" y="3534069"/>
            <a:ext cx="588755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Пробиотические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бактерии</a:t>
            </a:r>
            <a:endParaRPr lang="ru-RU" dirty="0"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Полезные для человека живые микроорганизмы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В норме  заселяют тело человека снаружи и внутри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Являются частью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микробиома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Продуцируют ценные соединения для процессов обмена веществ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Способны губительно воздействовать на патогенные и условно-патогенные бактерии, предотвращая развитие воспаления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CD79A4-6047-4B8A-8DE4-1A1C07582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89"/>
          <a:stretch/>
        </p:blipFill>
        <p:spPr>
          <a:xfrm>
            <a:off x="1387551" y="1182391"/>
            <a:ext cx="4269951" cy="21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26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3170734" y="406706"/>
            <a:ext cx="8680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Технология получения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лизатов</a:t>
            </a:r>
            <a:endParaRPr lang="ru-RU" sz="20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41E2F2-DF69-4D04-8F0D-B4E197ED65F1}"/>
              </a:ext>
            </a:extLst>
          </p:cNvPr>
          <p:cNvSpPr txBox="1"/>
          <p:nvPr/>
        </p:nvSpPr>
        <p:spPr>
          <a:xfrm>
            <a:off x="5202446" y="1274615"/>
            <a:ext cx="60063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Преимущества ферментативного гидролиза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Не происходит разрушения аминокислот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Сохраняются биологические и химические свойства и активность ценных веществ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Не требуется дополнительная очистка гидролизатов от солей и примесей, влияющих на активность формулы готового продукта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Высокая безопасность гидролизата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Снижен аллергический потенциал белков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84E9D-3B26-4C9D-98AD-A37C956EDF4A}"/>
              </a:ext>
            </a:extLst>
          </p:cNvPr>
          <p:cNvSpPr txBox="1"/>
          <p:nvPr/>
        </p:nvSpPr>
        <p:spPr>
          <a:xfrm>
            <a:off x="612065" y="2368848"/>
            <a:ext cx="4264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Этап 1.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Получение биомассы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Этап 2.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Ферментативный гидролиз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Этап 3.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Фильтрация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157FCB-E1EC-400B-9389-4DF87D7AB321}"/>
              </a:ext>
            </a:extLst>
          </p:cNvPr>
          <p:cNvSpPr txBox="1"/>
          <p:nvPr/>
        </p:nvSpPr>
        <p:spPr>
          <a:xfrm>
            <a:off x="1300480" y="5070160"/>
            <a:ext cx="1730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Биомасса бактерий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1D473C-B75A-4A05-915E-285213E56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45" b="8013"/>
          <a:stretch/>
        </p:blipFill>
        <p:spPr>
          <a:xfrm>
            <a:off x="3016312" y="4364649"/>
            <a:ext cx="5456250" cy="20881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7B126B-620D-41CE-90FD-14D47C817BE6}"/>
              </a:ext>
            </a:extLst>
          </p:cNvPr>
          <p:cNvSpPr txBox="1"/>
          <p:nvPr/>
        </p:nvSpPr>
        <p:spPr>
          <a:xfrm>
            <a:off x="4474761" y="4387396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Ферменты</a:t>
            </a:r>
          </a:p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Вода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5DCD01-A5F8-4FC3-89DF-12E8FBFF4060}"/>
              </a:ext>
            </a:extLst>
          </p:cNvPr>
          <p:cNvSpPr txBox="1"/>
          <p:nvPr/>
        </p:nvSpPr>
        <p:spPr>
          <a:xfrm>
            <a:off x="5348576" y="6136975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Пептиды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8458BD-4515-435A-BE3D-1CE25F5BDD62}"/>
              </a:ext>
            </a:extLst>
          </p:cNvPr>
          <p:cNvSpPr txBox="1"/>
          <p:nvPr/>
        </p:nvSpPr>
        <p:spPr>
          <a:xfrm>
            <a:off x="7109407" y="6136975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Аминокислоты</a:t>
            </a:r>
          </a:p>
        </p:txBody>
      </p:sp>
    </p:spTree>
    <p:extLst>
      <p:ext uri="{BB962C8B-B14F-4D97-AF65-F5344CB8AC3E}">
        <p14:creationId xmlns:p14="http://schemas.microsoft.com/office/powerpoint/2010/main" val="1212563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1117102" y="274291"/>
            <a:ext cx="97947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Активные вещества в составе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лизатов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пробиотических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00513-A185-0064-C12A-E6884ECC6149}"/>
              </a:ext>
            </a:extLst>
          </p:cNvPr>
          <p:cNvSpPr txBox="1"/>
          <p:nvPr/>
        </p:nvSpPr>
        <p:spPr>
          <a:xfrm>
            <a:off x="1064041" y="1132479"/>
            <a:ext cx="64035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Клеточные стенки и внутриклеточное содержимое бактерий </a:t>
            </a:r>
          </a:p>
          <a:p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мурамилдипептиды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пептидогликаны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свободные аминокислоты,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липотейхоевые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кислоты,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экзополисахариды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32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3FC4A-F5D0-4E69-A9AB-0E081EDAF31D}"/>
              </a:ext>
            </a:extLst>
          </p:cNvPr>
          <p:cNvSpPr txBox="1"/>
          <p:nvPr/>
        </p:nvSpPr>
        <p:spPr>
          <a:xfrm>
            <a:off x="1064041" y="3584838"/>
            <a:ext cx="58179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Бактериальные метаболиты</a:t>
            </a:r>
          </a:p>
          <a:p>
            <a:endParaRPr lang="ru-RU" b="1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Короткоцепочечные жирные кислоты (ацетат, бутират, пропионат)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Бактериоцины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Молочная,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пропионовая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глюкуроновая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кислоты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Водорастворимые витамины (группы В, РР, фолиевая кислота)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Ферменты</a:t>
            </a:r>
          </a:p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DE154D-00D2-43A1-AC39-45F14DA62646}"/>
              </a:ext>
            </a:extLst>
          </p:cNvPr>
          <p:cNvSpPr/>
          <p:nvPr/>
        </p:nvSpPr>
        <p:spPr>
          <a:xfrm>
            <a:off x="6949441" y="2875203"/>
            <a:ext cx="4880238" cy="3571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pPr algn="ctr"/>
            <a:r>
              <a:rPr lang="ru-RU" b="1" dirty="0">
                <a:solidFill>
                  <a:srgbClr val="004F74"/>
                </a:solidFill>
                <a:latin typeface="Montserrat" pitchFamily="2" charset="0"/>
              </a:rPr>
              <a:t>Свойства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Иммуностимулирующие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Противомикробные </a:t>
            </a:r>
          </a:p>
          <a:p>
            <a:pPr algn="ctr"/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Пребиотические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Антиоксидантные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Противовоспалительные 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Регенеративные 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Увлажняющие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8A78E08-D189-465C-A4F3-950D4DCCC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640" y="994038"/>
            <a:ext cx="4277360" cy="285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61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1175375" y="526865"/>
            <a:ext cx="8680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бактерий против жирности кожи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00513-A185-0064-C12A-E6884ECC6149}"/>
              </a:ext>
            </a:extLst>
          </p:cNvPr>
          <p:cNvSpPr txBox="1"/>
          <p:nvPr/>
        </p:nvSpPr>
        <p:spPr>
          <a:xfrm>
            <a:off x="1267288" y="1133758"/>
            <a:ext cx="729657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Компоненты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лизата</a:t>
            </a:r>
            <a:endParaRPr lang="ru-RU" b="1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en-US" i="1" dirty="0">
                <a:solidFill>
                  <a:srgbClr val="004F74"/>
                </a:solidFill>
                <a:latin typeface="Montserrat" pitchFamily="2" charset="0"/>
              </a:rPr>
              <a:t>Propionibacterium </a:t>
            </a:r>
            <a:r>
              <a:rPr lang="en-US" i="1" dirty="0" err="1">
                <a:solidFill>
                  <a:srgbClr val="004F74"/>
                </a:solidFill>
                <a:latin typeface="Montserrat" pitchFamily="2" charset="0"/>
              </a:rPr>
              <a:t>freudenreichii</a:t>
            </a:r>
            <a:r>
              <a:rPr lang="en-US" i="1" dirty="0">
                <a:solidFill>
                  <a:srgbClr val="004F74"/>
                </a:solidFill>
                <a:latin typeface="Montserrat" pitchFamily="2" charset="0"/>
              </a:rPr>
              <a:t> ssp. </a:t>
            </a:r>
            <a:r>
              <a:rPr lang="en-US" i="1" dirty="0" err="1">
                <a:solidFill>
                  <a:srgbClr val="004F74"/>
                </a:solidFill>
                <a:latin typeface="Montserrat" pitchFamily="2" charset="0"/>
              </a:rPr>
              <a:t>Shernanii</a:t>
            </a:r>
            <a:endParaRPr lang="ru-RU" i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4F74"/>
                </a:solidFill>
                <a:latin typeface="Montserrat" pitchFamily="2" charset="0"/>
              </a:rPr>
              <a:t>уменьшают признаки жирной кожи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воздействуя непосредственно на сальные железы и уменьшая синтез липидов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b="1" dirty="0">
                <a:solidFill>
                  <a:srgbClr val="004F74"/>
                </a:solidFill>
                <a:latin typeface="Montserrat" pitchFamily="2" charset="0"/>
              </a:rPr>
              <a:t>угнетают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en-US" i="1" dirty="0" err="1">
                <a:solidFill>
                  <a:srgbClr val="004F74"/>
                </a:solidFill>
                <a:latin typeface="Montserrat" pitchFamily="2" charset="0"/>
              </a:rPr>
              <a:t>P.acnes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что также помогает уменьшить стимуляцию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себоцитов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и поддержать популяцию</a:t>
            </a:r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en-US" i="1" dirty="0">
                <a:solidFill>
                  <a:srgbClr val="004F74"/>
                </a:solidFill>
                <a:latin typeface="Montserrat" pitchFamily="2" charset="0"/>
              </a:rPr>
              <a:t>Staphylococcus epidermidis</a:t>
            </a:r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который является важным агентом кожного равновесия</a:t>
            </a:r>
          </a:p>
          <a:p>
            <a:endParaRPr lang="ru-RU" sz="32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EE992-F246-2585-0919-1C8B6504E0F0}"/>
              </a:ext>
            </a:extLst>
          </p:cNvPr>
          <p:cNvSpPr txBox="1"/>
          <p:nvPr/>
        </p:nvSpPr>
        <p:spPr>
          <a:xfrm>
            <a:off x="1267288" y="4466991"/>
            <a:ext cx="745778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Применение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лизата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бактерий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Контролирует жирность кожи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Снижает проявления, которые воспринимаются как эстетические недостатки (жирный блеск,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Предупреждает кожные воспаления, в т.ч. акне</a:t>
            </a:r>
          </a:p>
          <a:p>
            <a:pPr marL="0" indent="0">
              <a:buNone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E6B09-8ABA-416E-A2E1-EEC69034B10C}"/>
              </a:ext>
            </a:extLst>
          </p:cNvPr>
          <p:cNvSpPr txBox="1"/>
          <p:nvPr/>
        </p:nvSpPr>
        <p:spPr>
          <a:xfrm>
            <a:off x="1175375" y="6530808"/>
            <a:ext cx="7296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  <a:hlinkClick r:id="rId4"/>
              </a:rPr>
              <a:t>Источник: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hlinkClick r:id="rId4"/>
              </a:rPr>
              <a:t>https://patents.google.com/patent/WO2014053621A2/en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F33F93-F9DD-4FAC-87B8-F4E4C2D51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756" y="2499564"/>
            <a:ext cx="4031244" cy="403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42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9497B-3E34-C6C6-446A-7749EF311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B4D3C64C-2251-0725-8490-5824ACFF525D}"/>
              </a:ext>
            </a:extLst>
          </p:cNvPr>
          <p:cNvSpPr/>
          <p:nvPr/>
        </p:nvSpPr>
        <p:spPr>
          <a:xfrm>
            <a:off x="842075" y="3904904"/>
            <a:ext cx="10507850" cy="1732903"/>
          </a:xfrm>
          <a:prstGeom prst="roundRect">
            <a:avLst>
              <a:gd name="adj" fmla="val 12195"/>
            </a:avLst>
          </a:prstGeom>
          <a:solidFill>
            <a:srgbClr val="E2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DEB6619-AB4B-77DF-86AA-6E7AFF68E21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83F3FE-618D-A4E4-CA73-6071258E2993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Процесс лечения акне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FAC23-8820-3967-0FA9-CD2578B45A7E}"/>
              </a:ext>
            </a:extLst>
          </p:cNvPr>
          <p:cNvSpPr txBox="1"/>
          <p:nvPr/>
        </p:nvSpPr>
        <p:spPr>
          <a:xfrm>
            <a:off x="0" y="4125961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острой фазе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дермокосметика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может быть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полезна в качестве МОНОТЕРАПИИ </a:t>
            </a:r>
          </a:p>
          <a:p>
            <a:pPr algn="ctr"/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при более легких формах акне и/или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в качестве ДОПОЛНЕНИЯ к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основному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лечению </a:t>
            </a:r>
          </a:p>
          <a:p>
            <a:pPr algn="ctr"/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максимизации переносимости и приверженности. </a:t>
            </a:r>
          </a:p>
          <a:p>
            <a:pPr algn="ctr"/>
            <a:endParaRPr lang="ru-RU" sz="16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     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Фотозащита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рекомендуется на протяжении всего курса</a:t>
            </a:r>
            <a:endParaRPr lang="ru-RU" sz="16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A5B2C-6273-7994-E96E-30A6D9053EC2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Kurokawa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I, Kobayashi M, Nomura Y, Abe M,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Kerob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D,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Dreno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and Benefits of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Management in Japan. Dermatol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Ther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(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Heidelb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). 2023 Jul;13(7):1423-1433.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10.1007/s13555-023-00943-x.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2023 Jun 20. PMID: 37338719; PMCID: PMC10307753.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5C33A0F-D6CC-8596-E2DC-6936C908E71B}"/>
              </a:ext>
            </a:extLst>
          </p:cNvPr>
          <p:cNvGrpSpPr/>
          <p:nvPr/>
        </p:nvGrpSpPr>
        <p:grpSpPr>
          <a:xfrm>
            <a:off x="323850" y="1334781"/>
            <a:ext cx="11003652" cy="2140285"/>
            <a:chOff x="323850" y="1372881"/>
            <a:chExt cx="11003652" cy="2140285"/>
          </a:xfrm>
        </p:grpSpPr>
        <p:pic>
          <p:nvPicPr>
            <p:cNvPr id="4" name="Рисунок 3" descr="Изображение выглядит как человек, кожа, Человеческое лицо, шея&#10;&#10;Автоматически созданное описание">
              <a:extLst>
                <a:ext uri="{FF2B5EF4-FFF2-40B4-BE49-F238E27FC236}">
                  <a16:creationId xmlns:a16="http://schemas.microsoft.com/office/drawing/2014/main" id="{9B045D79-CAB3-FBB9-CE9E-1FB58CA7A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6" t="10077" r="12442" b="29411"/>
            <a:stretch/>
          </p:blipFill>
          <p:spPr>
            <a:xfrm>
              <a:off x="8722316" y="1384942"/>
              <a:ext cx="2605186" cy="1946883"/>
            </a:xfrm>
            <a:prstGeom prst="roundRect">
              <a:avLst>
                <a:gd name="adj" fmla="val 8055"/>
              </a:avLst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0FEE7C8-614E-10EB-6D23-79196726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924050" y="1372881"/>
              <a:ext cx="6722066" cy="202278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8C91E3-748E-645C-9A7E-C18656E8553E}"/>
                </a:ext>
              </a:extLst>
            </p:cNvPr>
            <p:cNvSpPr txBox="1"/>
            <p:nvPr/>
          </p:nvSpPr>
          <p:spPr>
            <a:xfrm>
              <a:off x="4545847" y="1720260"/>
              <a:ext cx="13794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Рецидив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88FB0B-2961-001D-DFDF-7C0C3C822D39}"/>
                </a:ext>
              </a:extLst>
            </p:cNvPr>
            <p:cNvSpPr txBox="1"/>
            <p:nvPr/>
          </p:nvSpPr>
          <p:spPr>
            <a:xfrm>
              <a:off x="6411241" y="1720260"/>
              <a:ext cx="1420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Рецидив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F12EE9-5688-9C6F-86C3-FCEC4AE97C99}"/>
                </a:ext>
              </a:extLst>
            </p:cNvPr>
            <p:cNvSpPr txBox="1"/>
            <p:nvPr/>
          </p:nvSpPr>
          <p:spPr>
            <a:xfrm>
              <a:off x="842075" y="1889537"/>
              <a:ext cx="20227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Тяжесть </a:t>
              </a:r>
            </a:p>
            <a:p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угревой</a:t>
              </a:r>
            </a:p>
            <a:p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сыпи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384FBB4-3469-E461-0F83-8C1B732585A4}"/>
                </a:ext>
              </a:extLst>
            </p:cNvPr>
            <p:cNvSpPr txBox="1"/>
            <p:nvPr/>
          </p:nvSpPr>
          <p:spPr>
            <a:xfrm>
              <a:off x="323850" y="3174612"/>
              <a:ext cx="1017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</a:rPr>
                <a:t>Дерматокосметика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 (Уход)</a:t>
              </a:r>
            </a:p>
          </p:txBody>
        </p:sp>
      </p:grpSp>
      <p:pic>
        <p:nvPicPr>
          <p:cNvPr id="35" name="Рисунок 34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2FE00F2E-636A-CED8-1A46-154655E7F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451" y="4937321"/>
            <a:ext cx="632743" cy="6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27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7A81C-6B4B-E703-7DD8-729128161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7284DF5-D214-1F43-E964-08BB942B54EF}"/>
              </a:ext>
            </a:extLst>
          </p:cNvPr>
          <p:cNvSpPr txBox="1"/>
          <p:nvPr/>
        </p:nvSpPr>
        <p:spPr>
          <a:xfrm>
            <a:off x="-515308" y="631733"/>
            <a:ext cx="1097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Лизат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бактерий против акне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E235F-9B00-DA34-1A82-0FD94EF63AEC}"/>
              </a:ext>
            </a:extLst>
          </p:cNvPr>
          <p:cNvSpPr txBox="1"/>
          <p:nvPr/>
        </p:nvSpPr>
        <p:spPr>
          <a:xfrm>
            <a:off x="749761" y="3280777"/>
            <a:ext cx="78278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Ферменты </a:t>
            </a: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супероксиддисмутаза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, каталаза, </a:t>
            </a: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пероксидаза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нейтрализуют супероксиды и подавляют воспаление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Пропионовая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 кислота оказывает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бактерицидный 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и противогрибковый эффекты,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угнетает </a:t>
            </a:r>
            <a:r>
              <a:rPr lang="en-US" sz="1600" i="1" dirty="0" err="1">
                <a:solidFill>
                  <a:srgbClr val="0074AD"/>
                </a:solidFill>
                <a:latin typeface="Montserrat" pitchFamily="2" charset="0"/>
              </a:rPr>
              <a:t>P.acnes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, регулирует работу сальных желез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Витамин В12 помогает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устранить отечность и воспаление, ускоряет регенерацию кожи</a:t>
            </a:r>
            <a:br>
              <a:rPr lang="ru-RU" sz="1600" dirty="0">
                <a:solidFill>
                  <a:srgbClr val="0074AD"/>
                </a:solidFill>
                <a:latin typeface="Montserrat" pitchFamily="2" charset="0"/>
              </a:rPr>
            </a:br>
            <a:endParaRPr lang="en-US" sz="16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2B3A77-C82C-109C-884C-F1E4FE98CDCC}"/>
              </a:ext>
            </a:extLst>
          </p:cNvPr>
          <p:cNvGrpSpPr/>
          <p:nvPr/>
        </p:nvGrpSpPr>
        <p:grpSpPr>
          <a:xfrm>
            <a:off x="1055489" y="1437044"/>
            <a:ext cx="7654226" cy="1544235"/>
            <a:chOff x="1161143" y="3393691"/>
            <a:chExt cx="7827874" cy="154423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20A0A69-D10C-85DA-A029-F67A8601A90D}"/>
                </a:ext>
              </a:extLst>
            </p:cNvPr>
            <p:cNvSpPr/>
            <p:nvPr/>
          </p:nvSpPr>
          <p:spPr>
            <a:xfrm>
              <a:off x="1161143" y="3393691"/>
              <a:ext cx="7827874" cy="1384995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F8E945-9394-846B-9F07-BE59B50C00E9}"/>
                </a:ext>
              </a:extLst>
            </p:cNvPr>
            <p:cNvSpPr txBox="1"/>
            <p:nvPr/>
          </p:nvSpPr>
          <p:spPr>
            <a:xfrm>
              <a:off x="1422174" y="3552931"/>
              <a:ext cx="625982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Лизат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</a:t>
              </a:r>
              <a:r>
                <a:rPr lang="ru-RU" sz="1600" b="1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пропионовокислых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бактерий содержит ряд метаболитов 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с мощным потенциалом для терапии кожных заболеваний, индуцированных </a:t>
              </a:r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оксидативным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стрессом, включая акне </a:t>
              </a:r>
              <a:endPara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10BF54-6390-4C17-BBA2-968A09CB3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49" r="17806"/>
          <a:stretch/>
        </p:blipFill>
        <p:spPr>
          <a:xfrm>
            <a:off x="8388510" y="2777039"/>
            <a:ext cx="3803490" cy="3517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79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579733-3575-449D-4FB8-CF4D10EA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24B4E13A-9DC4-3DFD-2B44-40B6978B51F5}"/>
              </a:ext>
            </a:extLst>
          </p:cNvPr>
          <p:cNvSpPr/>
          <p:nvPr/>
        </p:nvSpPr>
        <p:spPr>
          <a:xfrm>
            <a:off x="5257800" y="0"/>
            <a:ext cx="6934200" cy="6858000"/>
          </a:xfrm>
          <a:custGeom>
            <a:avLst/>
            <a:gdLst>
              <a:gd name="connsiteX0" fmla="*/ 990638 w 6934200"/>
              <a:gd name="connsiteY0" fmla="*/ 0 h 6858000"/>
              <a:gd name="connsiteX1" fmla="*/ 6934200 w 6934200"/>
              <a:gd name="connsiteY1" fmla="*/ 0 h 6858000"/>
              <a:gd name="connsiteX2" fmla="*/ 6934200 w 6934200"/>
              <a:gd name="connsiteY2" fmla="*/ 6858000 h 6858000"/>
              <a:gd name="connsiteX3" fmla="*/ 990638 w 6934200"/>
              <a:gd name="connsiteY3" fmla="*/ 6858000 h 6858000"/>
              <a:gd name="connsiteX4" fmla="*/ 0 w 6934200"/>
              <a:gd name="connsiteY4" fmla="*/ 5867362 h 6858000"/>
              <a:gd name="connsiteX5" fmla="*/ 0 w 6934200"/>
              <a:gd name="connsiteY5" fmla="*/ 990638 h 6858000"/>
              <a:gd name="connsiteX6" fmla="*/ 990638 w 6934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200" h="6858000">
                <a:moveTo>
                  <a:pt x="990638" y="0"/>
                </a:moveTo>
                <a:lnTo>
                  <a:pt x="6934200" y="0"/>
                </a:lnTo>
                <a:lnTo>
                  <a:pt x="6934200" y="6858000"/>
                </a:lnTo>
                <a:lnTo>
                  <a:pt x="990638" y="6858000"/>
                </a:lnTo>
                <a:cubicBezTo>
                  <a:pt x="443524" y="6858000"/>
                  <a:pt x="0" y="6414476"/>
                  <a:pt x="0" y="5867362"/>
                </a:cubicBezTo>
                <a:lnTo>
                  <a:pt x="0" y="990638"/>
                </a:lnTo>
                <a:cubicBezTo>
                  <a:pt x="0" y="443524"/>
                  <a:pt x="443524" y="0"/>
                  <a:pt x="990638" y="0"/>
                </a:cubicBezTo>
                <a:close/>
              </a:path>
            </a:pathLst>
          </a:custGeom>
          <a:gradFill flip="none" rotWithShape="1">
            <a:gsLst>
              <a:gs pos="11000">
                <a:srgbClr val="0074AD">
                  <a:lumMod val="99729"/>
                </a:srgbClr>
              </a:gs>
              <a:gs pos="100000">
                <a:srgbClr val="379CD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DA8AC3-243D-A22D-C9BC-4BEFAF569B1E}"/>
              </a:ext>
            </a:extLst>
          </p:cNvPr>
          <p:cNvGrpSpPr/>
          <p:nvPr/>
        </p:nvGrpSpPr>
        <p:grpSpPr>
          <a:xfrm>
            <a:off x="685514" y="672097"/>
            <a:ext cx="4287187" cy="1627488"/>
            <a:chOff x="1317332" y="672097"/>
            <a:chExt cx="4287187" cy="162748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78DD03B-93CE-2957-F874-52B93004B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00D325-654F-A57A-89A7-12D13D45AC01}"/>
                </a:ext>
              </a:extLst>
            </p:cNvPr>
            <p:cNvSpPr txBox="1"/>
            <p:nvPr/>
          </p:nvSpPr>
          <p:spPr>
            <a:xfrm>
              <a:off x="1317332" y="1345478"/>
              <a:ext cx="428718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дневной увлажняющий для комбинированной, жирной, проблемной кожи </a:t>
              </a:r>
              <a:r>
                <a:rPr lang="en-US" sz="2000" b="1" dirty="0">
                  <a:solidFill>
                    <a:srgbClr val="9D9A19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SPF</a:t>
              </a:r>
              <a:r>
                <a:rPr lang="ru-RU" sz="2000" b="1" dirty="0">
                  <a:solidFill>
                    <a:srgbClr val="9D9A19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 20</a:t>
              </a:r>
              <a:endParaRPr lang="ru-RU" sz="2000" dirty="0">
                <a:solidFill>
                  <a:srgbClr val="9D9A19"/>
                </a:solidFill>
                <a:latin typeface="Montserrat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54030F-35F6-EFF1-1E85-49238A8C5379}"/>
              </a:ext>
            </a:extLst>
          </p:cNvPr>
          <p:cNvSpPr txBox="1"/>
          <p:nvPr/>
        </p:nvSpPr>
        <p:spPr>
          <a:xfrm>
            <a:off x="778702" y="3333503"/>
            <a:ext cx="4287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Уникальный состав – </a:t>
            </a:r>
          </a:p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новый уровень ухода: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лечение акне,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увлажнение,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защита от УФ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3367F3E-9EC6-9B2A-EEB9-9E7BBA1F3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93124"/>
              </p:ext>
            </p:extLst>
          </p:nvPr>
        </p:nvGraphicFramePr>
        <p:xfrm>
          <a:off x="6021050" y="518232"/>
          <a:ext cx="5716250" cy="5941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9559">
                  <a:extLst>
                    <a:ext uri="{9D8B030D-6E8A-4147-A177-3AD203B41FA5}">
                      <a16:colId xmlns:a16="http://schemas.microsoft.com/office/drawing/2014/main" val="515862057"/>
                    </a:ext>
                  </a:extLst>
                </a:gridCol>
                <a:gridCol w="3746691">
                  <a:extLst>
                    <a:ext uri="{9D8B030D-6E8A-4147-A177-3AD203B41FA5}">
                      <a16:colId xmlns:a16="http://schemas.microsoft.com/office/drawing/2014/main" val="1594118268"/>
                    </a:ext>
                  </a:extLst>
                </a:gridCol>
              </a:tblGrid>
              <a:tr h="99248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Биоактивный цинк 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(Zn PCA)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натуральный компонент, снижает продукцию кожного сала и улучшает отток </a:t>
                      </a:r>
                      <a:r>
                        <a:rPr lang="ru-RU" sz="1100" b="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себума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из железы, подавляет рост бактерий, которые участвуют в появлении угрей и прыщей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064534"/>
                  </a:ext>
                </a:extLst>
              </a:tr>
              <a:tr h="103276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Дикалий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глицирризинат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Противовоспалительный компонент из корня солодки, предупреждает воспаление, быстро снимает покраснение и раздражение кожи 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59671"/>
                  </a:ext>
                </a:extLst>
              </a:tr>
              <a:tr h="73734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Бетаин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Увлажняет кожу, уменьшает раздражение кожи, смягчает и разглаживает ее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559539"/>
                  </a:ext>
                </a:extLst>
              </a:tr>
              <a:tr h="737341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Витамин Е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Оказывает антиоксидантное действие, стимулирует естественное </a:t>
                      </a:r>
                    </a:p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обновление клеток кожи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707249"/>
                  </a:ext>
                </a:extLst>
              </a:tr>
              <a:tr h="1113336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Метабиотики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-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лизаты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пропионовокислых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бактерий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Восстанавливают здоровый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микробиом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кожи, нормализуют работу сальных желез, насыщают кожу витаминами группы В, стимулируют выработку коллагена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919473"/>
                  </a:ext>
                </a:extLst>
              </a:tr>
              <a:tr h="132819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Солнцезащитный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фильтр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Защищает кожу от повреждающего действия солнечных лучей (от лучей UVA и UVB)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Уменьшает риск солнечных ожогов и гиперпигментации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Предотвращает фотостарение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783782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20C691-217E-5FF7-FF11-8B60D22AB1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837" r="49392" b="6986"/>
          <a:stretch/>
        </p:blipFill>
        <p:spPr>
          <a:xfrm>
            <a:off x="3398035" y="1955460"/>
            <a:ext cx="2459146" cy="4161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341068-2DEC-1572-8399-9106ADBAE3DF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SPF 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(</a:t>
            </a:r>
            <a:r>
              <a:rPr lang="en-US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sun protection factor</a:t>
            </a:r>
            <a:r>
              <a:rPr lang="ru-RU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 - солнцезащитный фактор </a:t>
            </a:r>
            <a:endParaRPr lang="ru-RU" sz="8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91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D4026E-F4D4-0B56-89D4-D67818999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>
            <a:extLst>
              <a:ext uri="{FF2B5EF4-FFF2-40B4-BE49-F238E27FC236}">
                <a16:creationId xmlns:a16="http://schemas.microsoft.com/office/drawing/2014/main" id="{4685688E-D6E8-2AE9-FAC6-47DAB3382B69}"/>
              </a:ext>
            </a:extLst>
          </p:cNvPr>
          <p:cNvSpPr/>
          <p:nvPr/>
        </p:nvSpPr>
        <p:spPr>
          <a:xfrm>
            <a:off x="6855676" y="1337947"/>
            <a:ext cx="4759273" cy="4759273"/>
          </a:xfrm>
          <a:prstGeom prst="ellipse">
            <a:avLst/>
          </a:prstGeom>
          <a:gradFill flip="none" rotWithShape="1">
            <a:gsLst>
              <a:gs pos="65000">
                <a:srgbClr val="CEEECE">
                  <a:alpha val="0"/>
                </a:srgbClr>
              </a:gs>
              <a:gs pos="0">
                <a:srgbClr val="CEEE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74D8C-B841-D8B3-6F99-8DFC49DA0B6E}"/>
              </a:ext>
            </a:extLst>
          </p:cNvPr>
          <p:cNvSpPr txBox="1"/>
          <p:nvPr/>
        </p:nvSpPr>
        <p:spPr>
          <a:xfrm>
            <a:off x="0" y="13761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не останавливается: </a:t>
            </a:r>
          </a:p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вторая новинка – новое решение проблемы сухости кожи с акне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889474-AED1-1CC6-F737-D0171ADAC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18" y="2083752"/>
            <a:ext cx="2222702" cy="5956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A1CA6C-9918-8C6E-14BB-41D5982DA980}"/>
              </a:ext>
            </a:extLst>
          </p:cNvPr>
          <p:cNvSpPr txBox="1"/>
          <p:nvPr/>
        </p:nvSpPr>
        <p:spPr>
          <a:xfrm>
            <a:off x="4488009" y="2800490"/>
            <a:ext cx="42000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Крем увлажняющий </a:t>
            </a:r>
          </a:p>
          <a:p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для комбинированной </a:t>
            </a:r>
          </a:p>
          <a:p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жирной и проблемной кожи, </a:t>
            </a:r>
          </a:p>
          <a:p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50 мл</a:t>
            </a:r>
            <a:endParaRPr lang="ru-RU" sz="14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3AF189C-C7B9-DB04-59EF-067146E73501}"/>
              </a:ext>
            </a:extLst>
          </p:cNvPr>
          <p:cNvGrpSpPr/>
          <p:nvPr/>
        </p:nvGrpSpPr>
        <p:grpSpPr>
          <a:xfrm>
            <a:off x="1156788" y="4517923"/>
            <a:ext cx="7827874" cy="1314342"/>
            <a:chOff x="1161143" y="3393691"/>
            <a:chExt cx="7827874" cy="1314342"/>
          </a:xfrm>
        </p:grpSpPr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0E779CEA-3BE0-5102-5B93-D61FEB4C5EDF}"/>
                </a:ext>
              </a:extLst>
            </p:cNvPr>
            <p:cNvSpPr/>
            <p:nvPr/>
          </p:nvSpPr>
          <p:spPr>
            <a:xfrm>
              <a:off x="1161143" y="3393691"/>
              <a:ext cx="7827874" cy="1171943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B787B4-DF97-564F-90F8-79397D2D6605}"/>
                </a:ext>
              </a:extLst>
            </p:cNvPr>
            <p:cNvSpPr txBox="1"/>
            <p:nvPr/>
          </p:nvSpPr>
          <p:spPr>
            <a:xfrm>
              <a:off x="1422174" y="3569260"/>
              <a:ext cx="6615136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Экспертный контроль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над высыпаниями,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Активное увлажнение и ежедневная защита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от сухости  </a:t>
              </a:r>
            </a:p>
            <a:p>
              <a:pPr marL="0" indent="0">
                <a:buNone/>
              </a:pPr>
              <a:endPara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E1B3630-2283-CAAF-FA4B-BB7B1A0AF7F5}"/>
              </a:ext>
            </a:extLst>
          </p:cNvPr>
          <p:cNvGrpSpPr/>
          <p:nvPr/>
        </p:nvGrpSpPr>
        <p:grpSpPr>
          <a:xfrm>
            <a:off x="7121276" y="995261"/>
            <a:ext cx="4146086" cy="5540408"/>
            <a:chOff x="7660123" y="995261"/>
            <a:chExt cx="4146086" cy="554040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186A6D6-D010-7A55-F52D-B1D99C65B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906"/>
            <a:stretch/>
          </p:blipFill>
          <p:spPr>
            <a:xfrm>
              <a:off x="9666514" y="995261"/>
              <a:ext cx="2139695" cy="5475092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17F4285-674A-94C7-E307-E279D4BB5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49094"/>
            <a:stretch/>
          </p:blipFill>
          <p:spPr>
            <a:xfrm>
              <a:off x="7660123" y="1060577"/>
              <a:ext cx="2218664" cy="5475092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вода,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4433945-0157-9723-E920-5B43195DB4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3" y="1238435"/>
            <a:ext cx="3619633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7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32FC5-0C56-A467-6DE7-32C823BF9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413A75-9A81-F355-1AC7-1895FA28A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694" y="1652852"/>
            <a:ext cx="3262444" cy="38711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907DE30-96AA-E62A-C02D-B366D7380A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094"/>
          <a:stretch/>
        </p:blipFill>
        <p:spPr>
          <a:xfrm>
            <a:off x="4241163" y="158900"/>
            <a:ext cx="2554988" cy="630505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A1E02E-2926-CDC8-3A98-DB842103C491}"/>
              </a:ext>
            </a:extLst>
          </p:cNvPr>
          <p:cNvGrpSpPr/>
          <p:nvPr/>
        </p:nvGrpSpPr>
        <p:grpSpPr>
          <a:xfrm>
            <a:off x="1861043" y="546593"/>
            <a:ext cx="9689455" cy="646331"/>
            <a:chOff x="1429650" y="672096"/>
            <a:chExt cx="9689455" cy="64633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3AFFD63-3721-4C86-F1FE-5EDA16049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D15E5A-E703-8A56-AA5D-EEC9734CD8B1}"/>
                </a:ext>
              </a:extLst>
            </p:cNvPr>
            <p:cNvSpPr txBox="1"/>
            <p:nvPr/>
          </p:nvSpPr>
          <p:spPr>
            <a:xfrm>
              <a:off x="3936272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 для комбинированной, </a:t>
              </a:r>
            </a:p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жирной, проблемной кожи</a:t>
              </a:r>
              <a:r>
                <a:rPr lang="ru-RU" sz="18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B12D9C-D47C-9028-2EBE-593B7A3E790B}"/>
              </a:ext>
            </a:extLst>
          </p:cNvPr>
          <p:cNvSpPr txBox="1"/>
          <p:nvPr/>
        </p:nvSpPr>
        <p:spPr>
          <a:xfrm>
            <a:off x="926670" y="1978739"/>
            <a:ext cx="288511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Увлажняет сухую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Уменьшает воспаление и высыпания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Снимает покраснение и раздражение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Восстанавливает естественный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</a:rPr>
              <a:t>микробиом</a:t>
            </a: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Регулирует работу сальных желез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FD08A-B5D9-B040-4C89-EFFAC33DEBAB}"/>
              </a:ext>
            </a:extLst>
          </p:cNvPr>
          <p:cNvSpPr txBox="1"/>
          <p:nvPr/>
        </p:nvSpPr>
        <p:spPr>
          <a:xfrm>
            <a:off x="622647" y="587404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CB41B-817B-2F8C-B194-B967EB328F8F}"/>
              </a:ext>
            </a:extLst>
          </p:cNvPr>
          <p:cNvSpPr txBox="1"/>
          <p:nvPr/>
        </p:nvSpPr>
        <p:spPr>
          <a:xfrm>
            <a:off x="7973348" y="1871017"/>
            <a:ext cx="35097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Уменьшает потерю влаги и развитие сухости и шелушения, в т.ч. в период лечения ЛС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Устраняет чувство сухости и стянутости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Стимулирует выработку коллагена, повышает упругость кожи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Разглаживает мелкие морщины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Поддерживает барьерную функцию кожи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Смягчает кожу и улучшает ее внешний вид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714416-F3C1-2001-772C-97EF3FD05D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4947626"/>
            <a:ext cx="513946" cy="51394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11BC23-CF79-C41A-91FF-DFA1B4EB2F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16" y="2597378"/>
            <a:ext cx="513946" cy="5139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028F53-B501-3B70-32FD-AC8E8C9C30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77" y="3181825"/>
            <a:ext cx="513946" cy="51394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EE4074-5AED-02AC-0CEE-5C49EA9E12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14" y="3808483"/>
            <a:ext cx="565341" cy="5653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4EB22AE-C130-9765-AEC0-A5AF1FE144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82" y="4436625"/>
            <a:ext cx="513946" cy="5139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9B20A9-2162-AAC6-6D53-B659ACAA7E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1969902"/>
            <a:ext cx="513946" cy="5139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A083BA1-3729-369F-3F2C-2044FBABA4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29" y="4454613"/>
            <a:ext cx="513946" cy="5139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88E564B-B33E-AA8B-90F1-3A0BF005B2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17" y="3313143"/>
            <a:ext cx="513946" cy="51394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2B8117-95A8-0C49-907E-82C54E3AAD5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6" y="4947626"/>
            <a:ext cx="565341" cy="56534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ка, Шрифт, символ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985DCE-D30C-458C-F6DF-D3778B1B4B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34" y="2641493"/>
            <a:ext cx="565341" cy="565341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Шрифт, Графика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3D2A8311-8C1C-1C37-4ACF-35A6B34904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29" y="1976140"/>
            <a:ext cx="565341" cy="56534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A6177E3-980C-837F-6954-9F9F8B9671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38" y="3876020"/>
            <a:ext cx="565341" cy="56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20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92852-2E00-F16D-7977-F0DB46C2A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C8664E0-6B1E-5E42-243B-A8C543A37076}"/>
              </a:ext>
            </a:extLst>
          </p:cNvPr>
          <p:cNvGrpSpPr/>
          <p:nvPr/>
        </p:nvGrpSpPr>
        <p:grpSpPr>
          <a:xfrm>
            <a:off x="1861043" y="546593"/>
            <a:ext cx="9689455" cy="646331"/>
            <a:chOff x="1429650" y="672096"/>
            <a:chExt cx="9689455" cy="64633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ACB4234-C73A-4A3B-0367-AA1108E8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F21AB1-ACD6-96E3-B342-196C8D99EF23}"/>
                </a:ext>
              </a:extLst>
            </p:cNvPr>
            <p:cNvSpPr txBox="1"/>
            <p:nvPr/>
          </p:nvSpPr>
          <p:spPr>
            <a:xfrm>
              <a:off x="3936272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 для комбинированной, </a:t>
              </a:r>
            </a:p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жирной, проблемной кожи</a:t>
              </a:r>
              <a:r>
                <a:rPr lang="ru-RU" sz="18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49FB0E-0670-BAA8-5583-7A4A4757AB52}"/>
              </a:ext>
            </a:extLst>
          </p:cNvPr>
          <p:cNvSpPr txBox="1"/>
          <p:nvPr/>
        </p:nvSpPr>
        <p:spPr>
          <a:xfrm>
            <a:off x="1666962" y="2065715"/>
            <a:ext cx="6179597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Применять на ночь, утром и днем</a:t>
            </a:r>
          </a:p>
          <a:p>
            <a:endParaRPr lang="ru-RU" sz="2000" b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качестве самостоятельного средства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 для увлажнения комбинированной,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жирной и  проблемной кожи</a:t>
            </a:r>
          </a:p>
          <a:p>
            <a:endParaRPr lang="ru-RU" sz="1100" i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комбинации с системными </a:t>
            </a:r>
          </a:p>
          <a:p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  и топическими </a:t>
            </a:r>
            <a:r>
              <a:rPr lang="ru-RU" sz="1600" b="1" i="1" dirty="0" err="1">
                <a:solidFill>
                  <a:srgbClr val="004F74"/>
                </a:solidFill>
                <a:latin typeface="Montserrat" pitchFamily="2" charset="0"/>
              </a:rPr>
              <a:t>ретиноидами</a:t>
            </a: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, другими ЛС </a:t>
            </a:r>
          </a:p>
          <a:p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  </a:t>
            </a:r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во время лечения акне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для увлажнения кожи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профилактики сухости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улучшения переносимости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  лекарственной терапии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F2E2D4C-DD89-5259-012D-090CE3509A44}"/>
              </a:ext>
            </a:extLst>
          </p:cNvPr>
          <p:cNvSpPr/>
          <p:nvPr/>
        </p:nvSpPr>
        <p:spPr>
          <a:xfrm>
            <a:off x="6085337" y="1401934"/>
            <a:ext cx="4759273" cy="4759273"/>
          </a:xfrm>
          <a:prstGeom prst="ellipse">
            <a:avLst/>
          </a:prstGeom>
          <a:gradFill flip="none" rotWithShape="1">
            <a:gsLst>
              <a:gs pos="65000">
                <a:srgbClr val="CEEECE">
                  <a:alpha val="0"/>
                </a:srgbClr>
              </a:gs>
              <a:gs pos="0">
                <a:srgbClr val="CEEE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31087A4-AA70-CD54-B1FB-B2655E5AC86A}"/>
              </a:ext>
            </a:extLst>
          </p:cNvPr>
          <p:cNvGrpSpPr/>
          <p:nvPr/>
        </p:nvGrpSpPr>
        <p:grpSpPr>
          <a:xfrm>
            <a:off x="6176130" y="743598"/>
            <a:ext cx="4146086" cy="5540408"/>
            <a:chOff x="7660123" y="995261"/>
            <a:chExt cx="4146086" cy="554040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CCBC35E-5FFD-BA76-C428-D6EBC276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906"/>
            <a:stretch/>
          </p:blipFill>
          <p:spPr>
            <a:xfrm>
              <a:off x="9666514" y="995261"/>
              <a:ext cx="2139695" cy="547509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2A69DCB-6164-60DE-3B56-83BBE5D34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49094"/>
            <a:stretch/>
          </p:blipFill>
          <p:spPr>
            <a:xfrm>
              <a:off x="7660123" y="1060577"/>
              <a:ext cx="2218664" cy="547509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C45863-7BAF-98E9-C925-9748F7676C1F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</p:spTree>
    <p:extLst>
      <p:ext uri="{BB962C8B-B14F-4D97-AF65-F5344CB8AC3E}">
        <p14:creationId xmlns:p14="http://schemas.microsoft.com/office/powerpoint/2010/main" val="1762399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A17A9B-AC03-E694-7BB3-A67576C6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22043153-E0D6-F4E1-5B35-5BB7C4B9FE7C}"/>
              </a:ext>
            </a:extLst>
          </p:cNvPr>
          <p:cNvSpPr/>
          <p:nvPr/>
        </p:nvSpPr>
        <p:spPr>
          <a:xfrm>
            <a:off x="5257235" y="0"/>
            <a:ext cx="6934200" cy="6858000"/>
          </a:xfrm>
          <a:custGeom>
            <a:avLst/>
            <a:gdLst>
              <a:gd name="connsiteX0" fmla="*/ 990638 w 6934200"/>
              <a:gd name="connsiteY0" fmla="*/ 0 h 6858000"/>
              <a:gd name="connsiteX1" fmla="*/ 6934200 w 6934200"/>
              <a:gd name="connsiteY1" fmla="*/ 0 h 6858000"/>
              <a:gd name="connsiteX2" fmla="*/ 6934200 w 6934200"/>
              <a:gd name="connsiteY2" fmla="*/ 6858000 h 6858000"/>
              <a:gd name="connsiteX3" fmla="*/ 990638 w 6934200"/>
              <a:gd name="connsiteY3" fmla="*/ 6858000 h 6858000"/>
              <a:gd name="connsiteX4" fmla="*/ 0 w 6934200"/>
              <a:gd name="connsiteY4" fmla="*/ 5867362 h 6858000"/>
              <a:gd name="connsiteX5" fmla="*/ 0 w 6934200"/>
              <a:gd name="connsiteY5" fmla="*/ 990638 h 6858000"/>
              <a:gd name="connsiteX6" fmla="*/ 990638 w 6934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200" h="6858000">
                <a:moveTo>
                  <a:pt x="990638" y="0"/>
                </a:moveTo>
                <a:lnTo>
                  <a:pt x="6934200" y="0"/>
                </a:lnTo>
                <a:lnTo>
                  <a:pt x="6934200" y="6858000"/>
                </a:lnTo>
                <a:lnTo>
                  <a:pt x="990638" y="6858000"/>
                </a:lnTo>
                <a:cubicBezTo>
                  <a:pt x="443524" y="6858000"/>
                  <a:pt x="0" y="6414476"/>
                  <a:pt x="0" y="5867362"/>
                </a:cubicBezTo>
                <a:lnTo>
                  <a:pt x="0" y="990638"/>
                </a:lnTo>
                <a:cubicBezTo>
                  <a:pt x="0" y="443524"/>
                  <a:pt x="443524" y="0"/>
                  <a:pt x="990638" y="0"/>
                </a:cubicBezTo>
                <a:close/>
              </a:path>
            </a:pathLst>
          </a:custGeom>
          <a:gradFill flip="none" rotWithShape="1">
            <a:gsLst>
              <a:gs pos="11000">
                <a:srgbClr val="0074AD">
                  <a:lumMod val="99729"/>
                </a:srgbClr>
              </a:gs>
              <a:gs pos="100000">
                <a:srgbClr val="379CD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F35F49F-7E84-1648-BADA-9026B5CD0E26}"/>
              </a:ext>
            </a:extLst>
          </p:cNvPr>
          <p:cNvGrpSpPr/>
          <p:nvPr/>
        </p:nvGrpSpPr>
        <p:grpSpPr>
          <a:xfrm>
            <a:off x="685514" y="672097"/>
            <a:ext cx="4287187" cy="1596711"/>
            <a:chOff x="1317332" y="672097"/>
            <a:chExt cx="4287187" cy="159671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4B7C848-5C81-2BC7-5040-10DE06A41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B8632E-738A-FCAB-6CCE-6CCA859BCE79}"/>
                </a:ext>
              </a:extLst>
            </p:cNvPr>
            <p:cNvSpPr txBox="1"/>
            <p:nvPr/>
          </p:nvSpPr>
          <p:spPr>
            <a:xfrm>
              <a:off x="1317332" y="1345478"/>
              <a:ext cx="428718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 для комбинированной, жирной, проблемной кожи</a:t>
              </a:r>
              <a:r>
                <a:rPr lang="ru-RU" sz="18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99434D-523D-39B0-5053-E070A2BE7386}"/>
              </a:ext>
            </a:extLst>
          </p:cNvPr>
          <p:cNvSpPr txBox="1"/>
          <p:nvPr/>
        </p:nvSpPr>
        <p:spPr>
          <a:xfrm>
            <a:off x="778702" y="3333503"/>
            <a:ext cx="4287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Уникальный состав – интеллектуальный уход: </a:t>
            </a:r>
          </a:p>
          <a:p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влага, барьер, комфорт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3579C2F8-3736-C960-CCE7-D48417DCF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931956"/>
              </p:ext>
            </p:extLst>
          </p:nvPr>
        </p:nvGraphicFramePr>
        <p:xfrm>
          <a:off x="5792965" y="331445"/>
          <a:ext cx="5862741" cy="6161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885">
                  <a:extLst>
                    <a:ext uri="{9D8B030D-6E8A-4147-A177-3AD203B41FA5}">
                      <a16:colId xmlns:a16="http://schemas.microsoft.com/office/drawing/2014/main" val="515862057"/>
                    </a:ext>
                  </a:extLst>
                </a:gridCol>
                <a:gridCol w="3833856">
                  <a:extLst>
                    <a:ext uri="{9D8B030D-6E8A-4147-A177-3AD203B41FA5}">
                      <a16:colId xmlns:a16="http://schemas.microsoft.com/office/drawing/2014/main" val="1594118268"/>
                    </a:ext>
                  </a:extLst>
                </a:gridCol>
              </a:tblGrid>
              <a:tr h="74250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Биоактивный цинк 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(Zn PCA)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натуральный компонент, снижает продукцию кожного сала и улучшает отток </a:t>
                      </a:r>
                      <a:r>
                        <a:rPr lang="ru-RU" sz="1050" b="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себума</a:t>
                      </a:r>
                      <a:r>
                        <a:rPr lang="ru-RU" sz="105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из железы, подавляет рост бактерий, которые участвуют в появлении угрей и прыщей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064534"/>
                  </a:ext>
                </a:extLst>
              </a:tr>
              <a:tr h="613375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Дикалий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глицирризинат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Противовоспалительный компонент из корня солодки, предупреждает воспаление, быстро снимает покраснение и раздражение кожи 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59671"/>
                  </a:ext>
                </a:extLst>
              </a:tr>
              <a:tr h="891607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Метабиотики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-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лизаты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пропионовокислых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бактерий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Восстанавливают здоровый </a:t>
                      </a:r>
                      <a:r>
                        <a:rPr lang="ru-RU" sz="105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микробиом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, нормализуют работу сальных желез, насыщают кожу витаминами группы В, стимулируют выработку коллагена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559539"/>
                  </a:ext>
                </a:extLst>
              </a:tr>
              <a:tr h="6365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Аминокислотный комплекс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Увлажняет кожу и поддерживает оптимальный уровень гидратации и </a:t>
                      </a:r>
                      <a:r>
                        <a:rPr lang="ru-RU" sz="105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pH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кожи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707249"/>
                  </a:ext>
                </a:extLst>
              </a:tr>
              <a:tr h="11002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Церамид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NP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Уменьшают потерю влаги, уменьшает явления обезвоженности кожи, улучшает внешний вид кожи, уменьшает ощущение сухости, укрепляет барьерную прочность кожи, способствует эластичности и упругости кожи, предупреждают раздражение, разглаживает мелкие морщины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919473"/>
                  </a:ext>
                </a:extLst>
              </a:tr>
              <a:tr h="9067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Витамин Е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Оказывает антиоксидантное действие, стимулирует естественное обновление клеток, увлажняет кожу, стимулирует восстановление клеток кожи,  защищает кожу от вредного воздействия ультрафиолета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783782"/>
                  </a:ext>
                </a:extLst>
              </a:tr>
              <a:tr h="8568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Д-пантенол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Способствует восстановлению тканей, повышает упругость кожи, предотвращает ее обезвоженность, устраняет ощущение стянутости и шелушение,  уменьшает раздражение кожи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8567659"/>
                  </a:ext>
                </a:extLst>
              </a:tr>
              <a:tr h="4139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Глицерин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Активно увлажняет кожу, снимает ощущение сухости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189359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99675D-9F8C-5953-0E71-69DFB1F430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094"/>
          <a:stretch/>
        </p:blipFill>
        <p:spPr>
          <a:xfrm>
            <a:off x="3340860" y="470707"/>
            <a:ext cx="2440530" cy="602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27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0D7CD-DB9D-23A3-1485-5169B792F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7D14A1-3E54-4A8A-D8CA-AA6146C3B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1" t="1851" r="4428" b="58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CBC046-1041-FD5A-094C-077F0CCE99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78" y="213224"/>
            <a:ext cx="3682766" cy="948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E5FF8-95F4-4C4D-824A-4EDCB6317C69}"/>
              </a:ext>
            </a:extLst>
          </p:cNvPr>
          <p:cNvSpPr txBox="1"/>
          <p:nvPr/>
        </p:nvSpPr>
        <p:spPr>
          <a:xfrm>
            <a:off x="5358581" y="448043"/>
            <a:ext cx="6174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последовательное лечение акне</a:t>
            </a:r>
            <a:b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</a:b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базовый уход и защита проблемной кожи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63897-CF1E-4073-8B68-FFD68B764D99}"/>
              </a:ext>
            </a:extLst>
          </p:cNvPr>
          <p:cNvSpPr txBox="1"/>
          <p:nvPr/>
        </p:nvSpPr>
        <p:spPr>
          <a:xfrm>
            <a:off x="7816038" y="1407326"/>
            <a:ext cx="4779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Эффективность доказана клинически*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Формула без спирта и кислот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CB512-EC3D-4900-B6DD-746FB753293B}"/>
              </a:ext>
            </a:extLst>
          </p:cNvPr>
          <p:cNvSpPr txBox="1"/>
          <p:nvPr/>
        </p:nvSpPr>
        <p:spPr>
          <a:xfrm>
            <a:off x="977451" y="6367777"/>
            <a:ext cx="4095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*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Самцов А.В., Эффективная фармакотерапия, 2014г. №48 </a:t>
            </a:r>
            <a:endParaRPr lang="ru-RU" sz="10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20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04F70-A719-B094-6EB3-383EC362E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29F3CA9-6E12-350C-E6E3-89DEC3AE07E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F29B3-8993-E007-A27B-4909ED79E82C}"/>
              </a:ext>
            </a:extLst>
          </p:cNvPr>
          <p:cNvSpPr txBox="1"/>
          <p:nvPr/>
        </p:nvSpPr>
        <p:spPr>
          <a:xfrm>
            <a:off x="622647" y="5969789"/>
            <a:ext cx="11098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Araviiskaia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E,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Dréno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of topical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vulgaris. J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Eur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Acad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Venereol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. 2016 Jun;30(6):926-35.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10.1111/jdv.13579.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2016 Feb 24. PMID: 26916232.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A0F0B19-2345-2EA6-A517-A8C5F4B1EA5E}"/>
              </a:ext>
            </a:extLst>
          </p:cNvPr>
          <p:cNvGrpSpPr/>
          <p:nvPr/>
        </p:nvGrpSpPr>
        <p:grpSpPr>
          <a:xfrm>
            <a:off x="1335138" y="1189162"/>
            <a:ext cx="9556637" cy="1601674"/>
            <a:chOff x="1335138" y="1120150"/>
            <a:chExt cx="9556637" cy="1601674"/>
          </a:xfrm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3443EFEC-F0FC-968A-5295-4FEE949FC8B7}"/>
                </a:ext>
              </a:extLst>
            </p:cNvPr>
            <p:cNvGrpSpPr/>
            <p:nvPr/>
          </p:nvGrpSpPr>
          <p:grpSpPr>
            <a:xfrm>
              <a:off x="3590308" y="1120150"/>
              <a:ext cx="2407857" cy="741748"/>
              <a:chOff x="2362103" y="764437"/>
              <a:chExt cx="2407857" cy="741748"/>
            </a:xfrm>
          </p:grpSpPr>
          <p:sp>
            <p:nvSpPr>
              <p:cNvPr id="52" name="Скругленный прямоугольник 51">
                <a:extLst>
                  <a:ext uri="{FF2B5EF4-FFF2-40B4-BE49-F238E27FC236}">
                    <a16:creationId xmlns:a16="http://schemas.microsoft.com/office/drawing/2014/main" id="{8532A234-B196-A0EC-7F03-A2654CC0C740}"/>
                  </a:ext>
                </a:extLst>
              </p:cNvPr>
              <p:cNvSpPr/>
              <p:nvPr/>
            </p:nvSpPr>
            <p:spPr>
              <a:xfrm>
                <a:off x="2362103" y="764437"/>
                <a:ext cx="2407857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A8E8D8A-896F-C1D7-88A1-66D371BE0947}"/>
                  </a:ext>
                </a:extLst>
              </p:cNvPr>
              <p:cNvSpPr txBox="1"/>
              <p:nvPr/>
            </p:nvSpPr>
            <p:spPr>
              <a:xfrm>
                <a:off x="2443227" y="851749"/>
                <a:ext cx="23267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Ороговение устьев сальной железы</a:t>
                </a:r>
              </a:p>
            </p:txBody>
          </p:sp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D381EFBA-E9A7-9B07-3CD6-05993A02D1AF}"/>
                </a:ext>
              </a:extLst>
            </p:cNvPr>
            <p:cNvGrpSpPr/>
            <p:nvPr/>
          </p:nvGrpSpPr>
          <p:grpSpPr>
            <a:xfrm>
              <a:off x="1335138" y="1120150"/>
              <a:ext cx="2358035" cy="741748"/>
              <a:chOff x="687305" y="2252995"/>
              <a:chExt cx="2358035" cy="741748"/>
            </a:xfrm>
          </p:grpSpPr>
          <p:sp>
            <p:nvSpPr>
              <p:cNvPr id="51" name="Скругленный прямоугольник 50">
                <a:extLst>
                  <a:ext uri="{FF2B5EF4-FFF2-40B4-BE49-F238E27FC236}">
                    <a16:creationId xmlns:a16="http://schemas.microsoft.com/office/drawing/2014/main" id="{DE776624-22FA-29D9-B853-8863A4F759D8}"/>
                  </a:ext>
                </a:extLst>
              </p:cNvPr>
              <p:cNvSpPr/>
              <p:nvPr/>
            </p:nvSpPr>
            <p:spPr>
              <a:xfrm>
                <a:off x="852280" y="2252995"/>
                <a:ext cx="202808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3C66862-9141-3E0E-2A90-69DA9FCDA54D}"/>
                  </a:ext>
                </a:extLst>
              </p:cNvPr>
              <p:cNvSpPr txBox="1"/>
              <p:nvPr/>
            </p:nvSpPr>
            <p:spPr>
              <a:xfrm>
                <a:off x="687305" y="2328362"/>
                <a:ext cx="235803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Выделение </a:t>
                </a:r>
              </a:p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кожного сала</a:t>
                </a:r>
              </a:p>
            </p:txBody>
          </p:sp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2BBC6618-5522-BA83-663B-3D25BA9BD960}"/>
                </a:ext>
              </a:extLst>
            </p:cNvPr>
            <p:cNvGrpSpPr/>
            <p:nvPr/>
          </p:nvGrpSpPr>
          <p:grpSpPr>
            <a:xfrm>
              <a:off x="5644400" y="1120150"/>
              <a:ext cx="3537602" cy="741748"/>
              <a:chOff x="7213187" y="870763"/>
              <a:chExt cx="3537602" cy="741748"/>
            </a:xfrm>
          </p:grpSpPr>
          <p:sp>
            <p:nvSpPr>
              <p:cNvPr id="53" name="Скругленный прямоугольник 52">
                <a:extLst>
                  <a:ext uri="{FF2B5EF4-FFF2-40B4-BE49-F238E27FC236}">
                    <a16:creationId xmlns:a16="http://schemas.microsoft.com/office/drawing/2014/main" id="{365ED961-2131-E5E4-46F2-4A8FAB2BE8FD}"/>
                  </a:ext>
                </a:extLst>
              </p:cNvPr>
              <p:cNvSpPr/>
              <p:nvPr/>
            </p:nvSpPr>
            <p:spPr>
              <a:xfrm>
                <a:off x="7635852" y="870763"/>
                <a:ext cx="268439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9CAE6A45-0323-C514-3D3A-030D504A63BA}"/>
                  </a:ext>
                </a:extLst>
              </p:cNvPr>
              <p:cNvSpPr/>
              <p:nvPr/>
            </p:nvSpPr>
            <p:spPr>
              <a:xfrm>
                <a:off x="7213187" y="913689"/>
                <a:ext cx="353760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Фолликулярная </a:t>
                </a:r>
              </a:p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колонизация </a:t>
                </a:r>
                <a:r>
                  <a:rPr lang="en-US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P. acnes</a:t>
                </a:r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0"/>
                </a:endParaRPr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D10489C5-922E-F232-83AF-66BD421C9BB7}"/>
                </a:ext>
              </a:extLst>
            </p:cNvPr>
            <p:cNvGrpSpPr/>
            <p:nvPr/>
          </p:nvGrpSpPr>
          <p:grpSpPr>
            <a:xfrm>
              <a:off x="8732323" y="1120150"/>
              <a:ext cx="2159452" cy="741748"/>
              <a:chOff x="8548348" y="2635767"/>
              <a:chExt cx="2159452" cy="741748"/>
            </a:xfrm>
          </p:grpSpPr>
          <p:sp>
            <p:nvSpPr>
              <p:cNvPr id="54" name="Скругленный прямоугольник 53">
                <a:extLst>
                  <a:ext uri="{FF2B5EF4-FFF2-40B4-BE49-F238E27FC236}">
                    <a16:creationId xmlns:a16="http://schemas.microsoft.com/office/drawing/2014/main" id="{C581DBE3-0C38-1C98-E8F3-F304B63864BA}"/>
                  </a:ext>
                </a:extLst>
              </p:cNvPr>
              <p:cNvSpPr/>
              <p:nvPr/>
            </p:nvSpPr>
            <p:spPr>
              <a:xfrm>
                <a:off x="8635313" y="2635767"/>
                <a:ext cx="202808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B55C4FE-7C24-FD44-9AC0-8F3D8586A23F}"/>
                  </a:ext>
                </a:extLst>
              </p:cNvPr>
              <p:cNvSpPr txBox="1"/>
              <p:nvPr/>
            </p:nvSpPr>
            <p:spPr>
              <a:xfrm>
                <a:off x="8548348" y="2837419"/>
                <a:ext cx="21594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Воспаление</a:t>
                </a:r>
              </a:p>
            </p:txBody>
          </p:sp>
        </p:grp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73A75DCF-CE4D-5862-00D0-981EEDC1052B}"/>
                </a:ext>
              </a:extLst>
            </p:cNvPr>
            <p:cNvCxnSpPr>
              <a:cxnSpLocks/>
            </p:cNvCxnSpPr>
            <p:nvPr/>
          </p:nvCxnSpPr>
          <p:spPr>
            <a:xfrm>
              <a:off x="2493818" y="2498476"/>
              <a:ext cx="234537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DE59796C-3C32-7D30-7A9C-41DBFF0B664C}"/>
                </a:ext>
              </a:extLst>
            </p:cNvPr>
            <p:cNvCxnSpPr>
              <a:cxnSpLocks/>
            </p:cNvCxnSpPr>
            <p:nvPr/>
          </p:nvCxnSpPr>
          <p:spPr>
            <a:xfrm>
              <a:off x="7324856" y="2498476"/>
              <a:ext cx="248392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1DBE9F3-9441-EDDE-464C-BA5A7C46B9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3817" y="2173776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78E74A14-D953-341E-9BFD-AF2D0769A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4177" y="2173776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AC36D7A-554C-1A6F-CAD3-9454D36BF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6981" y="2186243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3463F61A-F941-D52B-D715-8671A807C1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4929" y="2177681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3C89858-6C24-EDA2-4508-2EA096CAAC55}"/>
                </a:ext>
              </a:extLst>
            </p:cNvPr>
            <p:cNvGrpSpPr/>
            <p:nvPr/>
          </p:nvGrpSpPr>
          <p:grpSpPr>
            <a:xfrm>
              <a:off x="4683048" y="2272972"/>
              <a:ext cx="2649079" cy="448852"/>
              <a:chOff x="4661922" y="2272972"/>
              <a:chExt cx="2649079" cy="448852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AAE76F80-26D0-EA3D-88A5-6D21597045D2}"/>
                  </a:ext>
                </a:extLst>
              </p:cNvPr>
              <p:cNvSpPr/>
              <p:nvPr/>
            </p:nvSpPr>
            <p:spPr>
              <a:xfrm>
                <a:off x="4690057" y="2272972"/>
                <a:ext cx="2620944" cy="448852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F0102356-0734-7BFE-A128-018D544D10B7}"/>
                  </a:ext>
                </a:extLst>
              </p:cNvPr>
              <p:cNvSpPr/>
              <p:nvPr/>
            </p:nvSpPr>
            <p:spPr>
              <a:xfrm>
                <a:off x="4661922" y="2329651"/>
                <a:ext cx="2620944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latin typeface="Montserrat" pitchFamily="2" charset="0"/>
                  </a:rPr>
                  <a:t>Патогенный фактор</a:t>
                </a:r>
                <a:endParaRPr lang="ru-RU" sz="15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Montserrat" pitchFamily="2" charset="0"/>
                </a:endParaRPr>
              </a:p>
            </p:txBody>
          </p:sp>
        </p:grp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FA479FF-88CE-1B33-2AF1-C6F508DCA72C}"/>
              </a:ext>
            </a:extLst>
          </p:cNvPr>
          <p:cNvGrpSpPr/>
          <p:nvPr/>
        </p:nvGrpSpPr>
        <p:grpSpPr>
          <a:xfrm>
            <a:off x="1378031" y="3331612"/>
            <a:ext cx="9710498" cy="1688830"/>
            <a:chOff x="1378031" y="3400624"/>
            <a:chExt cx="9710498" cy="1688830"/>
          </a:xfrm>
        </p:grpSpPr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4870A42B-A248-8460-4F02-1F736215AC86}"/>
                </a:ext>
              </a:extLst>
            </p:cNvPr>
            <p:cNvGrpSpPr/>
            <p:nvPr/>
          </p:nvGrpSpPr>
          <p:grpSpPr>
            <a:xfrm>
              <a:off x="8003873" y="4014296"/>
              <a:ext cx="3084656" cy="1075158"/>
              <a:chOff x="8025138" y="3756309"/>
              <a:chExt cx="3084656" cy="1075158"/>
            </a:xfrm>
          </p:grpSpPr>
          <p:sp>
            <p:nvSpPr>
              <p:cNvPr id="81" name="Скругленный прямоугольник 80">
                <a:extLst>
                  <a:ext uri="{FF2B5EF4-FFF2-40B4-BE49-F238E27FC236}">
                    <a16:creationId xmlns:a16="http://schemas.microsoft.com/office/drawing/2014/main" id="{65939965-3614-AECC-692A-0CB728B82F6A}"/>
                  </a:ext>
                </a:extLst>
              </p:cNvPr>
              <p:cNvSpPr/>
              <p:nvPr/>
            </p:nvSpPr>
            <p:spPr>
              <a:xfrm>
                <a:off x="8025138" y="3756309"/>
                <a:ext cx="3084656" cy="10751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88" name="Прямоугольник 87">
                <a:extLst>
                  <a:ext uri="{FF2B5EF4-FFF2-40B4-BE49-F238E27FC236}">
                    <a16:creationId xmlns:a16="http://schemas.microsoft.com/office/drawing/2014/main" id="{8316E350-7289-1909-69E3-94A81C5A54F1}"/>
                  </a:ext>
                </a:extLst>
              </p:cNvPr>
              <p:cNvSpPr/>
              <p:nvPr/>
            </p:nvSpPr>
            <p:spPr>
              <a:xfrm>
                <a:off x="8025138" y="3887745"/>
                <a:ext cx="308465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Побочные эффекты </a:t>
                </a: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медикаментозной </a:t>
                </a: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терапии</a:t>
                </a:r>
              </a:p>
            </p:txBody>
          </p:sp>
        </p:grpSp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98587971-0BCE-DCE9-2D8E-D543DCD1AE3C}"/>
                </a:ext>
              </a:extLst>
            </p:cNvPr>
            <p:cNvGrpSpPr/>
            <p:nvPr/>
          </p:nvGrpSpPr>
          <p:grpSpPr>
            <a:xfrm>
              <a:off x="4916999" y="4145732"/>
              <a:ext cx="2407857" cy="943722"/>
              <a:chOff x="4916999" y="4121660"/>
              <a:chExt cx="2407857" cy="943722"/>
            </a:xfrm>
          </p:grpSpPr>
          <p:sp>
            <p:nvSpPr>
              <p:cNvPr id="85" name="Скругленный прямоугольник 84">
                <a:extLst>
                  <a:ext uri="{FF2B5EF4-FFF2-40B4-BE49-F238E27FC236}">
                    <a16:creationId xmlns:a16="http://schemas.microsoft.com/office/drawing/2014/main" id="{4695BA8D-BBB9-A7C4-6131-93EBB7D4B569}"/>
                  </a:ext>
                </a:extLst>
              </p:cNvPr>
              <p:cNvSpPr/>
              <p:nvPr/>
            </p:nvSpPr>
            <p:spPr>
              <a:xfrm>
                <a:off x="4916999" y="4121660"/>
                <a:ext cx="2407857" cy="943722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22C6559-3FB0-3C4A-D1E0-B0DA49F9A1DD}"/>
                  </a:ext>
                </a:extLst>
              </p:cNvPr>
              <p:cNvSpPr txBox="1"/>
              <p:nvPr/>
            </p:nvSpPr>
            <p:spPr>
              <a:xfrm>
                <a:off x="4998123" y="4313261"/>
                <a:ext cx="23267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 err="1">
                    <a:solidFill>
                      <a:srgbClr val="004F74"/>
                    </a:solidFill>
                    <a:latin typeface="Montserrat" pitchFamily="2" charset="0"/>
                  </a:rPr>
                  <a:t>Адъювантная</a:t>
                </a:r>
                <a:endParaRPr lang="ru-RU" sz="1500" b="1" dirty="0">
                  <a:solidFill>
                    <a:srgbClr val="004F74"/>
                  </a:solidFill>
                  <a:latin typeface="Montserrat" pitchFamily="2" charset="0"/>
                </a:endParaRP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терапия</a:t>
                </a:r>
              </a:p>
            </p:txBody>
          </p:sp>
        </p:grp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1DA21C1E-2FC5-2DE6-6C90-85C7B5FCAA9D}"/>
                </a:ext>
              </a:extLst>
            </p:cNvPr>
            <p:cNvGrpSpPr/>
            <p:nvPr/>
          </p:nvGrpSpPr>
          <p:grpSpPr>
            <a:xfrm>
              <a:off x="1378031" y="4145732"/>
              <a:ext cx="2815629" cy="943722"/>
              <a:chOff x="1250441" y="4398105"/>
              <a:chExt cx="2815629" cy="943722"/>
            </a:xfrm>
          </p:grpSpPr>
          <p:sp>
            <p:nvSpPr>
              <p:cNvPr id="83" name="Скругленный прямоугольник 82">
                <a:extLst>
                  <a:ext uri="{FF2B5EF4-FFF2-40B4-BE49-F238E27FC236}">
                    <a16:creationId xmlns:a16="http://schemas.microsoft.com/office/drawing/2014/main" id="{69A4EF12-E58C-2022-C987-C37F4574F79C}"/>
                  </a:ext>
                </a:extLst>
              </p:cNvPr>
              <p:cNvSpPr/>
              <p:nvPr/>
            </p:nvSpPr>
            <p:spPr>
              <a:xfrm>
                <a:off x="1250441" y="4398105"/>
                <a:ext cx="2815629" cy="943722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6048D7D-8EC0-F899-4D0A-13E78A53995B}"/>
                  </a:ext>
                </a:extLst>
              </p:cNvPr>
              <p:cNvSpPr txBox="1"/>
              <p:nvPr/>
            </p:nvSpPr>
            <p:spPr>
              <a:xfrm>
                <a:off x="1250442" y="4449809"/>
                <a:ext cx="281562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 err="1">
                    <a:solidFill>
                      <a:srgbClr val="004F74"/>
                    </a:solidFill>
                    <a:latin typeface="Montserrat" pitchFamily="2" charset="0"/>
                  </a:rPr>
                  <a:t>Монотерапия</a:t>
                </a:r>
                <a:endParaRPr lang="ru-RU" sz="1500" b="1" dirty="0">
                  <a:solidFill>
                    <a:srgbClr val="004F74"/>
                  </a:solidFill>
                  <a:latin typeface="Montserrat" pitchFamily="2" charset="0"/>
                </a:endParaRPr>
              </a:p>
              <a:p>
                <a:pPr algn="ctr"/>
                <a:r>
                  <a:rPr lang="ru-RU" sz="1500" dirty="0">
                    <a:solidFill>
                      <a:srgbClr val="004F74"/>
                    </a:solidFill>
                    <a:latin typeface="Montserrat" pitchFamily="2" charset="0"/>
                  </a:rPr>
                  <a:t>Анке легкой и средней</a:t>
                </a:r>
              </a:p>
              <a:p>
                <a:pPr algn="ctr"/>
                <a:r>
                  <a:rPr lang="ru-RU" sz="1500" dirty="0">
                    <a:solidFill>
                      <a:srgbClr val="004F74"/>
                    </a:solidFill>
                    <a:latin typeface="Montserrat" pitchFamily="2" charset="0"/>
                  </a:rPr>
                  <a:t>  тяжести</a:t>
                </a:r>
              </a:p>
            </p:txBody>
          </p:sp>
        </p:grp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E1C9469D-ED12-AAEE-D509-33A878C3B66D}"/>
                </a:ext>
              </a:extLst>
            </p:cNvPr>
            <p:cNvCxnSpPr>
              <a:cxnSpLocks/>
            </p:cNvCxnSpPr>
            <p:nvPr/>
          </p:nvCxnSpPr>
          <p:spPr>
            <a:xfrm>
              <a:off x="2469377" y="3655722"/>
              <a:ext cx="234537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6B7DC7A9-1AF4-E049-6684-C489E5A8DADF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7341685" y="3647724"/>
              <a:ext cx="2470497" cy="799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C10D0AD8-516B-A7E6-65F6-7E7845FB2F7B}"/>
                </a:ext>
              </a:extLst>
            </p:cNvPr>
            <p:cNvCxnSpPr>
              <a:cxnSpLocks/>
            </p:cNvCxnSpPr>
            <p:nvPr/>
          </p:nvCxnSpPr>
          <p:spPr>
            <a:xfrm>
              <a:off x="9787767" y="3657385"/>
              <a:ext cx="0" cy="35691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D7C22A86-1991-FDB7-F5C0-D377C880211B}"/>
                </a:ext>
              </a:extLst>
            </p:cNvPr>
            <p:cNvCxnSpPr>
              <a:cxnSpLocks/>
            </p:cNvCxnSpPr>
            <p:nvPr/>
          </p:nvCxnSpPr>
          <p:spPr>
            <a:xfrm>
              <a:off x="6117602" y="3877983"/>
              <a:ext cx="0" cy="25610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563D019E-52C9-0559-2FD1-51296770FF6A}"/>
                </a:ext>
              </a:extLst>
            </p:cNvPr>
            <p:cNvCxnSpPr>
              <a:cxnSpLocks/>
            </p:cNvCxnSpPr>
            <p:nvPr/>
          </p:nvCxnSpPr>
          <p:spPr>
            <a:xfrm>
              <a:off x="2469376" y="3657385"/>
              <a:ext cx="1" cy="30989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36FE914B-C8F8-E1C3-0634-F9FD5137406F}"/>
                </a:ext>
              </a:extLst>
            </p:cNvPr>
            <p:cNvGrpSpPr/>
            <p:nvPr/>
          </p:nvGrpSpPr>
          <p:grpSpPr>
            <a:xfrm>
              <a:off x="4651532" y="3400624"/>
              <a:ext cx="2815629" cy="494199"/>
              <a:chOff x="6822455" y="706739"/>
              <a:chExt cx="2815629" cy="494199"/>
            </a:xfrm>
          </p:grpSpPr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2B94EB71-6B2B-B3EA-1E9D-461F38E75D64}"/>
                  </a:ext>
                </a:extLst>
              </p:cNvPr>
              <p:cNvSpPr/>
              <p:nvPr/>
            </p:nvSpPr>
            <p:spPr>
              <a:xfrm>
                <a:off x="6909376" y="706739"/>
                <a:ext cx="2603232" cy="494199"/>
              </a:xfrm>
              <a:prstGeom prst="roundRect">
                <a:avLst/>
              </a:prstGeom>
              <a:solidFill>
                <a:srgbClr val="0074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35DE54F3-20C2-71D1-9A5C-C5CAA4248DB8}"/>
                  </a:ext>
                </a:extLst>
              </p:cNvPr>
              <p:cNvSpPr/>
              <p:nvPr/>
            </p:nvSpPr>
            <p:spPr>
              <a:xfrm>
                <a:off x="6822455" y="781576"/>
                <a:ext cx="2815629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bg1"/>
                    </a:solidFill>
                    <a:latin typeface="Montserrat" pitchFamily="2" charset="0"/>
                  </a:rPr>
                  <a:t>Роль в схеме лечения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608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81B79-A070-D724-03CA-94A6C9B13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D2AC0A0-1385-43B4-D8A6-FE67D9B95DA3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33D6E-4928-E184-4499-9B69973365BC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Механизм образования побочных эффектов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571BF3-9431-D3F3-838F-E73DE5ECE9A0}"/>
              </a:ext>
            </a:extLst>
          </p:cNvPr>
          <p:cNvSpPr/>
          <p:nvPr/>
        </p:nvSpPr>
        <p:spPr>
          <a:xfrm>
            <a:off x="1135446" y="1463015"/>
            <a:ext cx="10046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Пероральный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изотретиноин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и топические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ретиноиды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(например,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третиноин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,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адапален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) или их фиксированные комбинации с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бензоилпероксидом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могут вызывать значительное раздражение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из-за явления, известного как «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ретиноидный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дерматит»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2CD9A9-1B96-9AF7-7737-F33C0E7B8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7488" y="619515"/>
            <a:ext cx="2963010" cy="3136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C8E36C-2368-41F5-E382-7A822972B96E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Belmontesi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M. Integrating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Therapy for Acne: Addressing Severity Levels in Real-Life Experiences. J Drugs Dermatol. 2025 Jan 1;24(1):88-94.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10.36849/JDD.8877. PMID: 39761137.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A124E4-941F-72B5-C7D6-0FA82005B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1" t="7904" r="3913" b="7180"/>
          <a:stretch/>
        </p:blipFill>
        <p:spPr>
          <a:xfrm>
            <a:off x="8448560" y="2657134"/>
            <a:ext cx="2541050" cy="2480149"/>
          </a:xfrm>
          <a:prstGeom prst="roundRect">
            <a:avLst>
              <a:gd name="adj" fmla="val 7351"/>
            </a:avLst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A0F307-07A0-EFA0-4E5C-A47582C15B46}"/>
              </a:ext>
            </a:extLst>
          </p:cNvPr>
          <p:cNvSpPr txBox="1"/>
          <p:nvPr/>
        </p:nvSpPr>
        <p:spPr>
          <a:xfrm>
            <a:off x="3546327" y="2706164"/>
            <a:ext cx="48631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Эти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ретиноиды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ускоряют обновление эпидермальных клеток, что приводит </a:t>
            </a:r>
          </a:p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 утолщению базальных клеток </a:t>
            </a:r>
          </a:p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эпидермисе и истончению слоя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корнеоцитов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. Эти изменения </a:t>
            </a:r>
            <a:r>
              <a:rPr lang="ru-RU" sz="1600" i="0" dirty="0">
                <a:solidFill>
                  <a:srgbClr val="004F74"/>
                </a:solidFill>
                <a:effectLst/>
                <a:latin typeface="Montserrat" pitchFamily="2" charset="0"/>
              </a:rPr>
              <a:t>могут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увеличить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трансэпидермальную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</a:p>
          <a:p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потерю воды</a:t>
            </a:r>
            <a:r>
              <a:rPr lang="ru-RU" sz="1600" b="1" i="0" dirty="0">
                <a:solidFill>
                  <a:srgbClr val="004F74"/>
                </a:solidFill>
                <a:effectLst/>
                <a:latin typeface="Montserrat" pitchFamily="2" charset="0"/>
              </a:rPr>
              <a:t> 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(TEWL).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398F65-20AD-F76C-6630-F20FBAACD89C}"/>
              </a:ext>
            </a:extLst>
          </p:cNvPr>
          <p:cNvSpPr txBox="1"/>
          <p:nvPr/>
        </p:nvSpPr>
        <p:spPr>
          <a:xfrm>
            <a:off x="1165425" y="4833382"/>
            <a:ext cx="73880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результате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кожа может стать более чувствительной</a:t>
            </a:r>
            <a:endParaRPr lang="ru-RU" sz="16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38260F-F1DB-DF2D-BBD7-264617D525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21" r="8221"/>
          <a:stretch/>
        </p:blipFill>
        <p:spPr>
          <a:xfrm>
            <a:off x="1219043" y="2578263"/>
            <a:ext cx="1942089" cy="18594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13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03B8AD-558C-B9D2-3DC9-C15737037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0C84520-FCE8-B65A-BBE1-BCBBE8B42F12}"/>
              </a:ext>
            </a:extLst>
          </p:cNvPr>
          <p:cNvSpPr txBox="1"/>
          <p:nvPr/>
        </p:nvSpPr>
        <p:spPr>
          <a:xfrm>
            <a:off x="1" y="420813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Почему кожа с акне становится сухой? </a:t>
            </a:r>
          </a:p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Разбираем по шагам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1776C44-FEC8-D0FA-340C-F0F5348525EE}"/>
              </a:ext>
            </a:extLst>
          </p:cNvPr>
          <p:cNvGrpSpPr/>
          <p:nvPr/>
        </p:nvGrpSpPr>
        <p:grpSpPr>
          <a:xfrm>
            <a:off x="1707316" y="1030347"/>
            <a:ext cx="8666637" cy="4918364"/>
            <a:chOff x="1351474" y="753430"/>
            <a:chExt cx="9533301" cy="541020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C314C2E-8F7F-AFAA-0913-23D635669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0368" y="753430"/>
              <a:ext cx="5410200" cy="541020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E2CE8B9-1583-BACB-3B17-691D9F8EF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3813" y="903338"/>
              <a:ext cx="4450051" cy="4481171"/>
            </a:xfrm>
            <a:prstGeom prst="rect">
              <a:avLst/>
            </a:prstGeom>
          </p:spPr>
        </p:pic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7FC27FC-132C-9933-5D47-9D75C36F78A2}"/>
                </a:ext>
              </a:extLst>
            </p:cNvPr>
            <p:cNvGrpSpPr/>
            <p:nvPr/>
          </p:nvGrpSpPr>
          <p:grpSpPr>
            <a:xfrm>
              <a:off x="1351474" y="1557617"/>
              <a:ext cx="3544678" cy="1340056"/>
              <a:chOff x="894274" y="1367117"/>
              <a:chExt cx="3544678" cy="1340056"/>
            </a:xfrm>
          </p:grpSpPr>
          <p:sp>
            <p:nvSpPr>
              <p:cNvPr id="37" name="Скругленный прямоугольник 36">
                <a:extLst>
                  <a:ext uri="{FF2B5EF4-FFF2-40B4-BE49-F238E27FC236}">
                    <a16:creationId xmlns:a16="http://schemas.microsoft.com/office/drawing/2014/main" id="{822C46F5-A1B5-9E49-7AF8-DDEF13933F58}"/>
                  </a:ext>
                </a:extLst>
              </p:cNvPr>
              <p:cNvSpPr/>
              <p:nvPr/>
            </p:nvSpPr>
            <p:spPr>
              <a:xfrm>
                <a:off x="894274" y="1367117"/>
                <a:ext cx="3532142" cy="13400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A0D5EA"/>
                  </a:gs>
                  <a:gs pos="10000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A2C394-797C-2303-CCF2-DD996B828D38}"/>
                  </a:ext>
                </a:extLst>
              </p:cNvPr>
              <p:cNvSpPr txBox="1"/>
              <p:nvPr/>
            </p:nvSpPr>
            <p:spPr>
              <a:xfrm>
                <a:off x="1205756" y="1729260"/>
                <a:ext cx="32331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Дефицит увлажняющих компонентов</a:t>
                </a:r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A916758A-B4F1-E917-1B51-1D2699C8454A}"/>
                </a:ext>
              </a:extLst>
            </p:cNvPr>
            <p:cNvGrpSpPr/>
            <p:nvPr/>
          </p:nvGrpSpPr>
          <p:grpSpPr>
            <a:xfrm>
              <a:off x="7352633" y="1557617"/>
              <a:ext cx="3532142" cy="1340056"/>
              <a:chOff x="6786133" y="1386167"/>
              <a:chExt cx="3532142" cy="1340056"/>
            </a:xfrm>
          </p:grpSpPr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D1E0EDE5-0CAC-F256-ECD4-AC28210895FA}"/>
                  </a:ext>
                </a:extLst>
              </p:cNvPr>
              <p:cNvSpPr/>
              <p:nvPr/>
            </p:nvSpPr>
            <p:spPr>
              <a:xfrm>
                <a:off x="6786133" y="1386167"/>
                <a:ext cx="3532142" cy="1340056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A0D5EA"/>
                  </a:gs>
                  <a:gs pos="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4FD285-D3C1-D0C3-C10A-DBB1C0A896A5}"/>
                  </a:ext>
                </a:extLst>
              </p:cNvPr>
              <p:cNvSpPr txBox="1"/>
              <p:nvPr/>
            </p:nvSpPr>
            <p:spPr>
              <a:xfrm>
                <a:off x="7039296" y="1743312"/>
                <a:ext cx="32319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Ослабление барьерной функции кожи и дисбиоз</a:t>
                </a:r>
                <a:endParaRPr lang="ru-RU" sz="1600" dirty="0"/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2622CFBD-89CB-5511-2FA3-951B473549BF}"/>
                </a:ext>
              </a:extLst>
            </p:cNvPr>
            <p:cNvGrpSpPr/>
            <p:nvPr/>
          </p:nvGrpSpPr>
          <p:grpSpPr>
            <a:xfrm>
              <a:off x="7283079" y="4431458"/>
              <a:ext cx="3532142" cy="1073675"/>
              <a:chOff x="6716579" y="4621958"/>
              <a:chExt cx="3532142" cy="1073675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4441DD85-DE1A-0EC3-7BEA-3DC26A0112DF}"/>
                  </a:ext>
                </a:extLst>
              </p:cNvPr>
              <p:cNvSpPr/>
              <p:nvPr/>
            </p:nvSpPr>
            <p:spPr>
              <a:xfrm>
                <a:off x="6716579" y="4621958"/>
                <a:ext cx="3532142" cy="1073675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A0D5EA"/>
                  </a:gs>
                  <a:gs pos="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33F6A8-4B90-4C1B-E294-F36ACB64D896}"/>
                  </a:ext>
                </a:extLst>
              </p:cNvPr>
              <p:cNvSpPr txBox="1"/>
              <p:nvPr/>
            </p:nvSpPr>
            <p:spPr>
              <a:xfrm>
                <a:off x="7039296" y="4715913"/>
                <a:ext cx="29357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Увеличивается</a:t>
                </a:r>
              </a:p>
              <a:p>
                <a:r>
                  <a:rPr lang="ru-RU" sz="1600" dirty="0" err="1">
                    <a:solidFill>
                      <a:srgbClr val="004F74"/>
                    </a:solidFill>
                    <a:latin typeface="Montserrat" pitchFamily="2" charset="0"/>
                  </a:rPr>
                  <a:t>трансэпидермальная</a:t>
                </a:r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 потеря влаги</a:t>
                </a: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579774C5-C641-9980-0E97-8A8B0DBF6DC8}"/>
                </a:ext>
              </a:extLst>
            </p:cNvPr>
            <p:cNvGrpSpPr/>
            <p:nvPr/>
          </p:nvGrpSpPr>
          <p:grpSpPr>
            <a:xfrm>
              <a:off x="1351474" y="4421087"/>
              <a:ext cx="3532142" cy="1073675"/>
              <a:chOff x="894274" y="4611587"/>
              <a:chExt cx="3532142" cy="1073675"/>
            </a:xfrm>
          </p:grpSpPr>
          <p:sp>
            <p:nvSpPr>
              <p:cNvPr id="31" name="Скругленный прямоугольник 30">
                <a:extLst>
                  <a:ext uri="{FF2B5EF4-FFF2-40B4-BE49-F238E27FC236}">
                    <a16:creationId xmlns:a16="http://schemas.microsoft.com/office/drawing/2014/main" id="{F14046A4-B382-04F8-BA3E-B321A7072769}"/>
                  </a:ext>
                </a:extLst>
              </p:cNvPr>
              <p:cNvSpPr/>
              <p:nvPr/>
            </p:nvSpPr>
            <p:spPr>
              <a:xfrm>
                <a:off x="894274" y="4611587"/>
                <a:ext cx="3532142" cy="1073675"/>
              </a:xfrm>
              <a:prstGeom prst="roundRect">
                <a:avLst/>
              </a:prstGeom>
              <a:gradFill flip="none" rotWithShape="1">
                <a:gsLst>
                  <a:gs pos="0">
                    <a:srgbClr val="A0D5EA"/>
                  </a:gs>
                  <a:gs pos="10000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73E4FD4-8EBB-4A52-3C31-AC1DB47583FF}"/>
                  </a:ext>
                </a:extLst>
              </p:cNvPr>
              <p:cNvSpPr txBox="1"/>
              <p:nvPr/>
            </p:nvSpPr>
            <p:spPr>
              <a:xfrm>
                <a:off x="1193221" y="4846006"/>
                <a:ext cx="28327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Кожа становится обезвоженной 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D217B0-D6F5-0254-14C2-D42793888308}"/>
                </a:ext>
              </a:extLst>
            </p:cNvPr>
            <p:cNvSpPr txBox="1"/>
            <p:nvPr/>
          </p:nvSpPr>
          <p:spPr>
            <a:xfrm>
              <a:off x="6948002" y="3877355"/>
              <a:ext cx="242321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Montserrat" pitchFamily="2" charset="0"/>
                </a:rPr>
                <a:t>Видимые </a:t>
              </a:r>
            </a:p>
            <a:p>
              <a:r>
                <a:rPr lang="ru-RU" sz="1050" dirty="0">
                  <a:latin typeface="Montserrat" pitchFamily="2" charset="0"/>
                </a:rPr>
                <a:t>признаки </a:t>
              </a:r>
            </a:p>
            <a:p>
              <a:r>
                <a:rPr lang="ru-RU" sz="1050" dirty="0">
                  <a:latin typeface="Montserrat" pitchFamily="2" charset="0"/>
                </a:rPr>
                <a:t>сухости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A5F14AB-AAEB-BFB9-D1F5-3DDD67A0E953}"/>
              </a:ext>
            </a:extLst>
          </p:cNvPr>
          <p:cNvSpPr txBox="1"/>
          <p:nvPr/>
        </p:nvSpPr>
        <p:spPr>
          <a:xfrm>
            <a:off x="622647" y="5874043"/>
            <a:ext cx="10685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Schachner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LA, Alexis AF,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Andriessen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A,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Berson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D, Gold M, Goldberg DJ, Hu S, Keri J,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Kircik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L, Woolery-Lloyd H. Insights into acne and the skin barrier: Optimizing treatment regimens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with ceramide-containing skincare. J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Cosmet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Dermatol. 2023 Nov;22(11):2902-2909.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10.1111/jocd.15946.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2023 Aug 21. PMID: 37605504.</a:t>
            </a:r>
            <a:endParaRPr lang="ru-RU" sz="8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50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6577F-87A1-0317-A344-EF3915318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125EC24-6FAB-AC39-222F-E54E3FC38C8B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F3D7D-BD4D-F816-57F9-B4CCF259E4FA}"/>
              </a:ext>
            </a:extLst>
          </p:cNvPr>
          <p:cNvSpPr txBox="1"/>
          <p:nvPr/>
        </p:nvSpPr>
        <p:spPr>
          <a:xfrm>
            <a:off x="0" y="495173"/>
            <a:ext cx="12192000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</a:pP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Дермокосметика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как вспомогательная терапия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B4DD70-AA1D-CDFA-6FA7-79F59EE4BE66}"/>
              </a:ext>
            </a:extLst>
          </p:cNvPr>
          <p:cNvSpPr txBox="1"/>
          <p:nvPr/>
        </p:nvSpPr>
        <p:spPr>
          <a:xfrm>
            <a:off x="1190901" y="1292004"/>
            <a:ext cx="409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Причины отказа от топической медикаментозной терапии акне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F5CAC570-259F-C3CD-06D4-04F4EA8C6116}"/>
              </a:ext>
            </a:extLst>
          </p:cNvPr>
          <p:cNvGraphicFramePr/>
          <p:nvPr/>
        </p:nvGraphicFramePr>
        <p:xfrm>
          <a:off x="667810" y="1879521"/>
          <a:ext cx="5231442" cy="3697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77370B0-26C4-7626-C0D4-CC7E5D42F39A}"/>
              </a:ext>
            </a:extLst>
          </p:cNvPr>
          <p:cNvSpPr/>
          <p:nvPr/>
        </p:nvSpPr>
        <p:spPr>
          <a:xfrm>
            <a:off x="3256886" y="3861413"/>
            <a:ext cx="1180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62,3%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6183910-DFDC-3DDC-40A7-2EC167B85E25}"/>
              </a:ext>
            </a:extLst>
          </p:cNvPr>
          <p:cNvSpPr/>
          <p:nvPr/>
        </p:nvSpPr>
        <p:spPr>
          <a:xfrm>
            <a:off x="2071946" y="3230217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37,7% 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E457703-DE4F-4938-F83B-0727899D24AF}"/>
              </a:ext>
            </a:extLst>
          </p:cNvPr>
          <p:cNvGrpSpPr/>
          <p:nvPr/>
        </p:nvGrpSpPr>
        <p:grpSpPr>
          <a:xfrm>
            <a:off x="6281136" y="1290511"/>
            <a:ext cx="4873874" cy="4452888"/>
            <a:chOff x="6695480" y="1290511"/>
            <a:chExt cx="4873874" cy="4452888"/>
          </a:xfrm>
        </p:grpSpPr>
        <p:graphicFrame>
          <p:nvGraphicFramePr>
            <p:cNvPr id="30" name="Диаграмма 29">
              <a:extLst>
                <a:ext uri="{FF2B5EF4-FFF2-40B4-BE49-F238E27FC236}">
                  <a16:creationId xmlns:a16="http://schemas.microsoft.com/office/drawing/2014/main" id="{92E02EF5-5380-F1D9-F985-0C2624BF7032}"/>
                </a:ext>
              </a:extLst>
            </p:cNvPr>
            <p:cNvGraphicFramePr/>
            <p:nvPr/>
          </p:nvGraphicFramePr>
          <p:xfrm>
            <a:off x="6695480" y="1290511"/>
            <a:ext cx="4873874" cy="44528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B7B49190-BC01-8564-0815-1569234F2296}"/>
                </a:ext>
              </a:extLst>
            </p:cNvPr>
            <p:cNvSpPr/>
            <p:nvPr/>
          </p:nvSpPr>
          <p:spPr>
            <a:xfrm>
              <a:off x="7117811" y="2544014"/>
              <a:ext cx="9841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65,7% 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FE843D91-7795-E3DC-FC72-89E80DA1B861}"/>
                </a:ext>
              </a:extLst>
            </p:cNvPr>
            <p:cNvSpPr/>
            <p:nvPr/>
          </p:nvSpPr>
          <p:spPr>
            <a:xfrm>
              <a:off x="7117811" y="3011445"/>
              <a:ext cx="9671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33,3% 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64F0B9AF-DB69-5015-4FF6-229677D5BA60}"/>
                </a:ext>
              </a:extLst>
            </p:cNvPr>
            <p:cNvSpPr/>
            <p:nvPr/>
          </p:nvSpPr>
          <p:spPr>
            <a:xfrm>
              <a:off x="7117810" y="3515646"/>
              <a:ext cx="7775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50% 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81DEF4E-6E1E-AF5D-2F82-AD5027A0CF6C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Sevimli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Dikicier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Topical treatment of acne vulgaris: efficiency, side effects, and adherence rate. J Int Med Res. 2019 Jul;47(7):2987-2992.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10.1177/0300060519847367.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2019 May 24. PMID: 31122106; PMCID: PMC6683887.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72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77121-1D4B-4E7C-D802-7C07E4E97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41BF902-0B3D-8269-8B2D-352298B4990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93886F-6D70-50AB-8CC8-A16CF0584C89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Sevimli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Dikicier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Topical treatment of acne vulgaris: efficiency, side effects, and adherence rate. J Int Med Res. 2019 Jul;47(7):2987-2992.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10.1177/0300060519847367.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2019 May 24. PMID: 31122106; PMCID: PMC6683887.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01B99A-3197-1955-7907-3D8DDDF77EA2}"/>
              </a:ext>
            </a:extLst>
          </p:cNvPr>
          <p:cNvSpPr/>
          <p:nvPr/>
        </p:nvSpPr>
        <p:spPr>
          <a:xfrm>
            <a:off x="1466945" y="7206999"/>
            <a:ext cx="10725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B1B1B"/>
                </a:solidFill>
                <a:effectLst/>
                <a:latin typeface="Montserrat" pitchFamily="2" charset="0"/>
              </a:rPr>
              <a:t>Пользователи, применявшие </a:t>
            </a:r>
            <a:r>
              <a:rPr lang="ru-RU" dirty="0">
                <a:latin typeface="Montserrat" pitchFamily="2" charset="0"/>
              </a:rPr>
              <a:t> антибактериальные средства и комбинации </a:t>
            </a:r>
            <a:r>
              <a:rPr lang="ru-RU" dirty="0" err="1">
                <a:latin typeface="Montserrat" pitchFamily="2" charset="0"/>
              </a:rPr>
              <a:t>бензоилпероксида</a:t>
            </a:r>
            <a:r>
              <a:rPr lang="ru-RU" b="0" i="0" dirty="0">
                <a:solidFill>
                  <a:srgbClr val="1B1B1B"/>
                </a:solidFill>
                <a:effectLst/>
                <a:latin typeface="Montserrat" pitchFamily="2" charset="0"/>
              </a:rPr>
              <a:t> дважды в день, сообщили, что побочные эффекты привели к прекращению лечения, тогда как те, кто применял препарат реже (только ночью или через ночь), прекратили лечение из-за отсутствия эффекта</a:t>
            </a:r>
            <a:endParaRPr lang="ru-RU" dirty="0">
              <a:latin typeface="Montserrat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8368E8A-9300-1733-5F3F-A3EB90BB4049}"/>
              </a:ext>
            </a:extLst>
          </p:cNvPr>
          <p:cNvSpPr/>
          <p:nvPr/>
        </p:nvSpPr>
        <p:spPr>
          <a:xfrm>
            <a:off x="0" y="4952892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Побочные эффекты и отсутствие эффекта от лечения</a:t>
            </a:r>
            <a:endParaRPr lang="en-US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i="0" dirty="0">
                <a:solidFill>
                  <a:srgbClr val="004F74"/>
                </a:solidFill>
                <a:effectLst/>
                <a:latin typeface="Montserrat" pitchFamily="2" charset="0"/>
              </a:rPr>
              <a:t>являются основными причинами прекращения местного лечения у пациентов с акне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FC91F-9427-DD4B-DE92-EE480B82C2A7}"/>
              </a:ext>
            </a:extLst>
          </p:cNvPr>
          <p:cNvSpPr txBox="1"/>
          <p:nvPr/>
        </p:nvSpPr>
        <p:spPr>
          <a:xfrm>
            <a:off x="1569570" y="378383"/>
            <a:ext cx="90528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Антибактериальные средства и комбинации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бензоилпероксида</a:t>
            </a:r>
            <a:r>
              <a:rPr lang="ru-RU" sz="24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  <a:endParaRPr lang="ru-RU" sz="2400" b="1" dirty="0">
              <a:solidFill>
                <a:srgbClr val="0074AD"/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38DB987-2182-3FB9-91A9-F1DF3A318EAA}"/>
              </a:ext>
            </a:extLst>
          </p:cNvPr>
          <p:cNvGrpSpPr/>
          <p:nvPr/>
        </p:nvGrpSpPr>
        <p:grpSpPr>
          <a:xfrm>
            <a:off x="2406138" y="1630508"/>
            <a:ext cx="7393768" cy="2901256"/>
            <a:chOff x="2406138" y="1630508"/>
            <a:chExt cx="7393768" cy="2901256"/>
          </a:xfrm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750E02CB-56A5-39F6-D6BA-DDDE6A2B7723}"/>
                </a:ext>
              </a:extLst>
            </p:cNvPr>
            <p:cNvSpPr/>
            <p:nvPr/>
          </p:nvSpPr>
          <p:spPr>
            <a:xfrm>
              <a:off x="6271111" y="2624324"/>
              <a:ext cx="3528795" cy="1907440"/>
            </a:xfrm>
            <a:prstGeom prst="roundRect">
              <a:avLst>
                <a:gd name="adj" fmla="val 4870"/>
              </a:avLst>
            </a:prstGeom>
            <a:gradFill flip="none" rotWithShape="1">
              <a:gsLst>
                <a:gs pos="0">
                  <a:srgbClr val="E2F6F5"/>
                </a:gs>
                <a:gs pos="100000">
                  <a:srgbClr val="E2F6F5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/>
            </a:p>
          </p:txBody>
        </p:sp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7AE90121-6B79-BB86-7C52-0AD9D4612AFA}"/>
                </a:ext>
              </a:extLst>
            </p:cNvPr>
            <p:cNvSpPr/>
            <p:nvPr/>
          </p:nvSpPr>
          <p:spPr>
            <a:xfrm>
              <a:off x="2406139" y="2624324"/>
              <a:ext cx="3528795" cy="1907440"/>
            </a:xfrm>
            <a:prstGeom prst="roundRect">
              <a:avLst>
                <a:gd name="adj" fmla="val 4870"/>
              </a:avLst>
            </a:prstGeom>
            <a:gradFill flip="none" rotWithShape="1">
              <a:gsLst>
                <a:gs pos="0">
                  <a:srgbClr val="E2F6F5"/>
                </a:gs>
                <a:gs pos="100000">
                  <a:srgbClr val="E2F6F5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397ED14-9E44-39FA-7043-55EB4237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269306" y="1630508"/>
              <a:ext cx="3530600" cy="16891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D501472-17C3-0080-5345-599214496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406138" y="1630508"/>
              <a:ext cx="3530600" cy="1689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5E5588-3DC8-81AC-C0B0-6C5284DCA26F}"/>
                </a:ext>
              </a:extLst>
            </p:cNvPr>
            <p:cNvSpPr txBox="1"/>
            <p:nvPr/>
          </p:nvSpPr>
          <p:spPr>
            <a:xfrm>
              <a:off x="2785336" y="2867638"/>
              <a:ext cx="2770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Побочные явления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E351E7-B5B3-99DC-FAAC-C0F6F9AC5689}"/>
                </a:ext>
              </a:extLst>
            </p:cNvPr>
            <p:cNvSpPr txBox="1"/>
            <p:nvPr/>
          </p:nvSpPr>
          <p:spPr>
            <a:xfrm>
              <a:off x="2536627" y="1820774"/>
              <a:ext cx="3267821" cy="689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rgbClr val="0074AD"/>
                  </a:solidFill>
                  <a:latin typeface="Montserrat" pitchFamily="2" charset="0"/>
                </a:rPr>
                <a:t>Прием </a:t>
              </a:r>
            </a:p>
            <a:p>
              <a:pPr algn="ctr">
                <a:lnSpc>
                  <a:spcPct val="80000"/>
                </a:lnSpc>
              </a:pP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2 раза в день</a:t>
              </a:r>
              <a:endParaRPr lang="ru-RU" sz="2400" b="1" dirty="0">
                <a:solidFill>
                  <a:srgbClr val="0074AD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8A9EB5-B17C-F4A2-5A08-E0C28F56A51C}"/>
                </a:ext>
              </a:extLst>
            </p:cNvPr>
            <p:cNvSpPr txBox="1"/>
            <p:nvPr/>
          </p:nvSpPr>
          <p:spPr>
            <a:xfrm>
              <a:off x="2536627" y="4017441"/>
              <a:ext cx="32678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i="0" dirty="0">
                  <a:solidFill>
                    <a:srgbClr val="FF9D9C"/>
                  </a:solidFill>
                  <a:effectLst/>
                  <a:latin typeface="Montserrat" pitchFamily="2" charset="0"/>
                </a:rPr>
                <a:t>Прекращение лечения </a:t>
              </a:r>
              <a:endParaRPr lang="ru-RU" b="1" dirty="0">
                <a:solidFill>
                  <a:srgbClr val="FF9D9C"/>
                </a:solidFill>
              </a:endParaRPr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C0799AF0-27D1-B19B-1DB3-0B0F14D6A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749447" y="3199277"/>
              <a:ext cx="842181" cy="8176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2DBE84-FF39-DEFD-48EB-AA29CADB329A}"/>
                </a:ext>
              </a:extLst>
            </p:cNvPr>
            <p:cNvSpPr txBox="1"/>
            <p:nvPr/>
          </p:nvSpPr>
          <p:spPr>
            <a:xfrm>
              <a:off x="6485207" y="2879830"/>
              <a:ext cx="3098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Отсутствие эффекта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0E8C30-5ABE-9D1E-8B2C-596F694C7AA5}"/>
                </a:ext>
              </a:extLst>
            </p:cNvPr>
            <p:cNvSpPr txBox="1"/>
            <p:nvPr/>
          </p:nvSpPr>
          <p:spPr>
            <a:xfrm>
              <a:off x="6400696" y="1825224"/>
              <a:ext cx="3267821" cy="6853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rgbClr val="0074AD"/>
                  </a:solidFill>
                  <a:latin typeface="Montserrat" pitchFamily="2" charset="0"/>
                </a:rPr>
                <a:t>Прием</a:t>
              </a: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1 раз</a:t>
              </a:r>
              <a:r>
                <a:rPr lang="en-US" sz="2400" b="1" dirty="0">
                  <a:solidFill>
                    <a:srgbClr val="0074AD"/>
                  </a:solidFill>
                  <a:latin typeface="Montserrat" pitchFamily="2" charset="0"/>
                </a:rPr>
                <a:t> </a:t>
              </a: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и реже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9E2B2-8FDA-015F-878D-38F511DE3F2E}"/>
                </a:ext>
              </a:extLst>
            </p:cNvPr>
            <p:cNvSpPr txBox="1"/>
            <p:nvPr/>
          </p:nvSpPr>
          <p:spPr>
            <a:xfrm>
              <a:off x="6400696" y="4017441"/>
              <a:ext cx="32678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i="0" dirty="0">
                  <a:solidFill>
                    <a:srgbClr val="FF9D9C"/>
                  </a:solidFill>
                  <a:effectLst/>
                  <a:latin typeface="Montserrat" pitchFamily="2" charset="0"/>
                </a:rPr>
                <a:t>Прекращение лечения </a:t>
              </a:r>
              <a:endParaRPr lang="ru-RU" b="1" dirty="0">
                <a:solidFill>
                  <a:srgbClr val="FF9D9C"/>
                </a:solidFill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2AECCE3-BB03-272E-0774-38898D7C7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613516" y="3238017"/>
              <a:ext cx="842181" cy="817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511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FCFCD-8875-F38A-0358-C8D3A4346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5D64477-9649-C966-5FDD-428B782593DB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D858B5-FE02-E262-EB12-8B012CE4502A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Fabbrocini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G, Rossi AB,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Thouvenin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MD,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Peraud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C,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Mengeaud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V,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Bacquey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A, Saint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Aroman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M. Fragility of epidermis: acne and post-procedure lesional skin. J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Eur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Acad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Venereol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. 2017 Sep;31 Suppl 6:3-18.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10.1111/jdv.14410. PMID: 28805934.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8CF5D-B31D-68B8-F714-BC51C3EB7F03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Рандомизированное контролируемое исследование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840ED6A-6F15-4DE1-4CD7-CBB4BAAB5B00}"/>
              </a:ext>
            </a:extLst>
          </p:cNvPr>
          <p:cNvSpPr/>
          <p:nvPr/>
        </p:nvSpPr>
        <p:spPr>
          <a:xfrm>
            <a:off x="1541196" y="4745571"/>
            <a:ext cx="4554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4F74"/>
                </a:solidFill>
                <a:latin typeface="Montserrat" pitchFamily="2" charset="0"/>
              </a:rPr>
              <a:t>Изменение индекса гидратации от исходных измерений было значительно выше </a:t>
            </a:r>
            <a:endParaRPr lang="en-US" sz="1200" b="1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200" dirty="0">
                <a:solidFill>
                  <a:srgbClr val="004F74"/>
                </a:solidFill>
                <a:latin typeface="Montserrat" pitchFamily="2" charset="0"/>
              </a:rPr>
              <a:t>на протяжении всего исследования для тестируемой стороны по сравнению с контрольной стороной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08BBE5C-F64C-920D-88FF-75431247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1990" y="1792313"/>
            <a:ext cx="4387316" cy="305633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F24082D-5697-AEF9-3074-3D088496D854}"/>
              </a:ext>
            </a:extLst>
          </p:cNvPr>
          <p:cNvGrpSpPr/>
          <p:nvPr/>
        </p:nvGrpSpPr>
        <p:grpSpPr>
          <a:xfrm>
            <a:off x="6158157" y="1792313"/>
            <a:ext cx="5013830" cy="3599589"/>
            <a:chOff x="6290889" y="1833877"/>
            <a:chExt cx="5013830" cy="3599589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20DCC2E-2673-2993-C0DB-B9E94A350247}"/>
                </a:ext>
              </a:extLst>
            </p:cNvPr>
            <p:cNvSpPr/>
            <p:nvPr/>
          </p:nvSpPr>
          <p:spPr>
            <a:xfrm>
              <a:off x="7212021" y="4787135"/>
              <a:ext cx="40926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err="1">
                  <a:solidFill>
                    <a:srgbClr val="004F74"/>
                  </a:solidFill>
                  <a:latin typeface="Montserrat" pitchFamily="2" charset="0"/>
                </a:rPr>
                <a:t>Трансэпидермальная</a:t>
              </a:r>
              <a:r>
                <a:rPr lang="ru-RU" sz="1200" b="1" dirty="0">
                  <a:solidFill>
                    <a:srgbClr val="004F74"/>
                  </a:solidFill>
                  <a:latin typeface="Montserrat" pitchFamily="2" charset="0"/>
                </a:rPr>
                <a:t> потеря воды </a:t>
              </a:r>
              <a:r>
                <a:rPr lang="ru-RU" sz="1200" dirty="0">
                  <a:solidFill>
                    <a:srgbClr val="004F74"/>
                  </a:solidFill>
                  <a:latin typeface="Montserrat" pitchFamily="2" charset="0"/>
                </a:rPr>
                <a:t>(TEWL) достоверно </a:t>
              </a:r>
              <a:r>
                <a:rPr lang="ru-RU" sz="1200" b="1" dirty="0">
                  <a:solidFill>
                    <a:srgbClr val="004F74"/>
                  </a:solidFill>
                  <a:latin typeface="Montserrat" pitchFamily="2" charset="0"/>
                </a:rPr>
                <a:t>снижалась</a:t>
              </a:r>
              <a:r>
                <a:rPr lang="ru-RU" sz="1200" dirty="0">
                  <a:solidFill>
                    <a:srgbClr val="004F74"/>
                  </a:solidFill>
                  <a:latin typeface="Montserrat" pitchFamily="2" charset="0"/>
                </a:rPr>
                <a:t> на стороне</a:t>
              </a:r>
              <a:r>
                <a:rPr lang="en-US" sz="1200" dirty="0">
                  <a:solidFill>
                    <a:srgbClr val="004F74"/>
                  </a:solidFill>
                  <a:latin typeface="Montserrat" pitchFamily="2" charset="0"/>
                </a:rPr>
                <a:t>,</a:t>
              </a:r>
              <a:r>
                <a:rPr lang="ru-RU" sz="1200" dirty="0">
                  <a:solidFill>
                    <a:srgbClr val="004F74"/>
                  </a:solidFill>
                  <a:latin typeface="Montserrat" pitchFamily="2" charset="0"/>
                </a:rPr>
                <a:t> где было добавлено увлажняющее средство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BE4515C-DB44-7C51-67FA-519341E18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553840" y="1833877"/>
              <a:ext cx="4387316" cy="305633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0C442F-BACE-332A-063D-7A8647D13883}"/>
                </a:ext>
              </a:extLst>
            </p:cNvPr>
            <p:cNvSpPr txBox="1"/>
            <p:nvPr/>
          </p:nvSpPr>
          <p:spPr>
            <a:xfrm rot="16200000">
              <a:off x="5297592" y="2827174"/>
              <a:ext cx="241748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itchFamily="2" charset="0"/>
                </a:rPr>
                <a:t>Трансэпидермальная</a:t>
              </a:r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itchFamily="2" charset="0"/>
                </a:rPr>
                <a:t> 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endParaRPr>
            </a:p>
            <a:p>
              <a:pPr algn="ctr"/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itchFamily="2" charset="0"/>
                </a:rPr>
                <a:t>потеря воды (TEWL) 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E895547-C1E8-8639-FD6C-A4DC20B1EC49}"/>
              </a:ext>
            </a:extLst>
          </p:cNvPr>
          <p:cNvSpPr txBox="1"/>
          <p:nvPr/>
        </p:nvSpPr>
        <p:spPr>
          <a:xfrm rot="16200000">
            <a:off x="-122003" y="2870248"/>
            <a:ext cx="24174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Индекс гидратации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DA965D1-744A-903D-E8E4-17D4922416B4}"/>
              </a:ext>
            </a:extLst>
          </p:cNvPr>
          <p:cNvGrpSpPr/>
          <p:nvPr/>
        </p:nvGrpSpPr>
        <p:grpSpPr>
          <a:xfrm>
            <a:off x="3740250" y="1130555"/>
            <a:ext cx="4651540" cy="285183"/>
            <a:chOff x="2867493" y="7412963"/>
            <a:chExt cx="4651540" cy="285183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FAE2B992-7447-A4F9-BDAE-22B4CFD460E1}"/>
                </a:ext>
              </a:extLst>
            </p:cNvPr>
            <p:cNvGrpSpPr/>
            <p:nvPr/>
          </p:nvGrpSpPr>
          <p:grpSpPr>
            <a:xfrm>
              <a:off x="2867493" y="7421147"/>
              <a:ext cx="4544210" cy="276999"/>
              <a:chOff x="8282763" y="1196087"/>
              <a:chExt cx="4544210" cy="27699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2822B78-EF15-0C20-F213-F750CA72F286}"/>
                  </a:ext>
                </a:extLst>
              </p:cNvPr>
              <p:cNvSpPr txBox="1"/>
              <p:nvPr/>
            </p:nvSpPr>
            <p:spPr>
              <a:xfrm>
                <a:off x="8517731" y="1196087"/>
                <a:ext cx="43092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err="1">
                    <a:latin typeface="Montserrat" pitchFamily="2" charset="0"/>
                  </a:rPr>
                  <a:t>Адапален</a:t>
                </a:r>
                <a:r>
                  <a:rPr lang="ru-RU" sz="1200" dirty="0">
                    <a:latin typeface="Montserrat" pitchFamily="2" charset="0"/>
                  </a:rPr>
                  <a:t> + увлажняющее средство</a:t>
                </a:r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E23E8F95-E888-2C77-7A8C-5D185F335CD5}"/>
                  </a:ext>
                </a:extLst>
              </p:cNvPr>
              <p:cNvSpPr/>
              <p:nvPr/>
            </p:nvSpPr>
            <p:spPr>
              <a:xfrm>
                <a:off x="8282763" y="1268656"/>
                <a:ext cx="145476" cy="145476"/>
              </a:xfrm>
              <a:prstGeom prst="ellipse">
                <a:avLst/>
              </a:prstGeom>
              <a:solidFill>
                <a:srgbClr val="70AE4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6B806124-79C2-126B-189E-28A8D9F157B4}"/>
                </a:ext>
              </a:extLst>
            </p:cNvPr>
            <p:cNvGrpSpPr/>
            <p:nvPr/>
          </p:nvGrpSpPr>
          <p:grpSpPr>
            <a:xfrm>
              <a:off x="6311773" y="7412963"/>
              <a:ext cx="1207260" cy="276999"/>
              <a:chOff x="8288624" y="1561647"/>
              <a:chExt cx="1207260" cy="276999"/>
            </a:xfrm>
          </p:grpSpPr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64F35D79-5857-CFBA-40CD-8458CA1375DB}"/>
                  </a:ext>
                </a:extLst>
              </p:cNvPr>
              <p:cNvSpPr/>
              <p:nvPr/>
            </p:nvSpPr>
            <p:spPr>
              <a:xfrm>
                <a:off x="8517731" y="1561647"/>
                <a:ext cx="97815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dirty="0" err="1">
                    <a:latin typeface="Montserrat" pitchFamily="2" charset="0"/>
                  </a:rPr>
                  <a:t>Адапален</a:t>
                </a:r>
                <a:endParaRPr lang="ru-RU" sz="1200" dirty="0">
                  <a:latin typeface="Montserrat" pitchFamily="2" charset="0"/>
                </a:endParaRPr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DA081FB9-27C2-35E8-B484-A44785D24116}"/>
                  </a:ext>
                </a:extLst>
              </p:cNvPr>
              <p:cNvSpPr/>
              <p:nvPr/>
            </p:nvSpPr>
            <p:spPr>
              <a:xfrm>
                <a:off x="8288624" y="1645564"/>
                <a:ext cx="145477" cy="145477"/>
              </a:xfrm>
              <a:prstGeom prst="rect">
                <a:avLst/>
              </a:prstGeom>
              <a:solidFill>
                <a:srgbClr val="0074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0956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07710-986F-A80F-B858-08B451797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Человеческое лицо, девочка, Фотосессия, шея&#10;&#10;Автоматически созданное описание">
            <a:extLst>
              <a:ext uri="{FF2B5EF4-FFF2-40B4-BE49-F238E27FC236}">
                <a16:creationId xmlns:a16="http://schemas.microsoft.com/office/drawing/2014/main" id="{D5E7BF35-E66C-3AB9-7893-83479301E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24313" r="24335" b="155"/>
          <a:stretch/>
        </p:blipFill>
        <p:spPr>
          <a:xfrm>
            <a:off x="0" y="0"/>
            <a:ext cx="12192000" cy="650097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нимок экрана, черный, бел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4E02664-8E23-6700-98FF-D789A70FA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0"/>
            <a:ext cx="9601200" cy="650097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6661902-3D40-CFF4-C4B6-B83F8E43FF65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00C936-2765-FC38-4EFB-FF422CB3DD91}"/>
              </a:ext>
            </a:extLst>
          </p:cNvPr>
          <p:cNvSpPr txBox="1"/>
          <p:nvPr/>
        </p:nvSpPr>
        <p:spPr>
          <a:xfrm>
            <a:off x="622647" y="5826914"/>
            <a:ext cx="110982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 Lucas R, Moreno-Arias G, Perez-López M, Vera-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Casaño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Á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Aladren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S, Milani M; ACTUO Investigators study group. Adherence to drug treatments and adjuvant barrier repair therapies are key factors for clinical improvement in mild to moderate acne: the ACTUO observational prospective multicenter cohort trial in 643 patients. BMC Dermatol. 2015 Sep 11;15:17.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10.1186/s12895-015-0036-8. PMID: 26361978; PMCID: PMC4567797.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56ADA-5DAA-9729-F676-AD68406D1C73}"/>
              </a:ext>
            </a:extLst>
          </p:cNvPr>
          <p:cNvSpPr txBox="1"/>
          <p:nvPr/>
        </p:nvSpPr>
        <p:spPr>
          <a:xfrm>
            <a:off x="5594766" y="495173"/>
            <a:ext cx="6902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Выводы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BABD90-CEEC-C650-9862-583D0CB1ABFF}"/>
              </a:ext>
            </a:extLst>
          </p:cNvPr>
          <p:cNvSpPr/>
          <p:nvPr/>
        </p:nvSpPr>
        <p:spPr>
          <a:xfrm>
            <a:off x="5594766" y="4031907"/>
            <a:ext cx="6140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А</a:t>
            </a:r>
            <a:r>
              <a:rPr lang="ru-RU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дъювантная</a:t>
            </a:r>
            <a:r>
              <a:rPr lang="ru-RU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терапия </a:t>
            </a:r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– второй по важности фактор (сразу после соблюдения медикаментозного лечения), влияющий </a:t>
            </a:r>
            <a:endParaRPr lang="en-US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на результаты лечения акне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8B06E7C-F21D-7949-6049-A06FB49EAD3C}"/>
              </a:ext>
            </a:extLst>
          </p:cNvPr>
          <p:cNvGrpSpPr/>
          <p:nvPr/>
        </p:nvGrpSpPr>
        <p:grpSpPr>
          <a:xfrm>
            <a:off x="5594766" y="1936905"/>
            <a:ext cx="5987634" cy="1674832"/>
            <a:chOff x="1648694" y="1651518"/>
            <a:chExt cx="5987634" cy="16748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777C30-6C69-C1A2-2829-15DF388B49C9}"/>
                </a:ext>
              </a:extLst>
            </p:cNvPr>
            <p:cNvSpPr txBox="1"/>
            <p:nvPr/>
          </p:nvSpPr>
          <p:spPr>
            <a:xfrm>
              <a:off x="1648694" y="1651518"/>
              <a:ext cx="3777834" cy="5448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3600" b="1" i="0" dirty="0">
                  <a:solidFill>
                    <a:srgbClr val="0074AD"/>
                  </a:solidFill>
                  <a:effectLst/>
                  <a:latin typeface="Montserrat" pitchFamily="2" charset="0"/>
                </a:rPr>
                <a:t>на 50%</a:t>
              </a:r>
              <a:r>
                <a:rPr lang="en-US" sz="3600" b="1" i="0" dirty="0">
                  <a:solidFill>
                    <a:srgbClr val="0074AD"/>
                  </a:solidFill>
                  <a:effectLst/>
                  <a:latin typeface="Montserrat" pitchFamily="2" charset="0"/>
                </a:rPr>
                <a:t> </a:t>
              </a:r>
              <a:r>
                <a:rPr lang="ru-RU" sz="3600" b="1" dirty="0">
                  <a:solidFill>
                    <a:srgbClr val="0074AD"/>
                  </a:solidFill>
                  <a:latin typeface="Montserrat" pitchFamily="2" charset="0"/>
                </a:rPr>
                <a:t>выше</a:t>
              </a:r>
              <a:r>
                <a:rPr lang="ru-RU" sz="3600" b="1" i="0" dirty="0">
                  <a:solidFill>
                    <a:srgbClr val="0074AD"/>
                  </a:solidFill>
                  <a:effectLst/>
                  <a:latin typeface="Montserrat" pitchFamily="2" charset="0"/>
                </a:rPr>
                <a:t> </a:t>
              </a:r>
              <a:endParaRPr lang="ru-RU" sz="3600" dirty="0">
                <a:solidFill>
                  <a:srgbClr val="0074AD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5FA1D4-93F1-0D69-3E28-31E1468F4639}"/>
                </a:ext>
              </a:extLst>
            </p:cNvPr>
            <p:cNvSpPr txBox="1"/>
            <p:nvPr/>
          </p:nvSpPr>
          <p:spPr>
            <a:xfrm>
              <a:off x="1648694" y="2126021"/>
              <a:ext cx="59876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0" i="0" dirty="0">
                  <a:solidFill>
                    <a:srgbClr val="004F74"/>
                  </a:solidFill>
                  <a:effectLst/>
                  <a:latin typeface="Montserrat" pitchFamily="2" charset="0"/>
                </a:rPr>
                <a:t>эффективность лечения акне у пациентов с хорошей приверженностью к лекарственным препаратам и тех, кто придерживался </a:t>
              </a:r>
              <a:r>
                <a:rPr lang="ru-RU" sz="1800" b="0" i="0" dirty="0" err="1">
                  <a:solidFill>
                    <a:srgbClr val="004F74"/>
                  </a:solidFill>
                  <a:effectLst/>
                  <a:latin typeface="Montserrat" pitchFamily="2" charset="0"/>
                </a:rPr>
                <a:t>адъювантного</a:t>
              </a:r>
              <a:r>
                <a:rPr lang="ru-RU" sz="1800" b="0" i="0" dirty="0">
                  <a:solidFill>
                    <a:srgbClr val="004F74"/>
                  </a:solidFill>
                  <a:effectLst/>
                  <a:latin typeface="Montserrat" pitchFamily="2" charset="0"/>
                </a:rPr>
                <a:t> лечения</a:t>
              </a:r>
              <a:endParaRPr lang="ru-RU" dirty="0">
                <a:solidFill>
                  <a:srgbClr val="004F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6475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12939</TotalTime>
  <Words>2316</Words>
  <Application>Microsoft Office PowerPoint</Application>
  <PresentationFormat>Широкоэкранный</PresentationFormat>
  <Paragraphs>416</Paragraphs>
  <Slides>26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Montserrat</vt:lpstr>
      <vt:lpstr>Calibri Light</vt:lpstr>
      <vt:lpstr>BlinkMacSystemFont</vt:lpstr>
      <vt:lpstr>Calibri</vt:lpstr>
      <vt:lpstr>Wingdings</vt:lpstr>
      <vt:lpstr>Arial</vt:lpstr>
      <vt:lpstr>Montserrat SemiBold</vt:lpstr>
      <vt:lpstr>Тема1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Хорунженко Евгения Евгеньевна</cp:lastModifiedBy>
  <cp:revision>311</cp:revision>
  <dcterms:created xsi:type="dcterms:W3CDTF">2022-09-01T17:39:13Z</dcterms:created>
  <dcterms:modified xsi:type="dcterms:W3CDTF">2025-08-22T09:54:19Z</dcterms:modified>
</cp:coreProperties>
</file>