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91" r:id="rId2"/>
  </p:sldMasterIdLst>
  <p:notesMasterIdLst>
    <p:notesMasterId r:id="rId20"/>
  </p:notesMasterIdLst>
  <p:sldIdLst>
    <p:sldId id="1875" r:id="rId3"/>
    <p:sldId id="274" r:id="rId4"/>
    <p:sldId id="1945" r:id="rId5"/>
    <p:sldId id="1936" r:id="rId6"/>
    <p:sldId id="1969" r:id="rId7"/>
    <p:sldId id="1912" r:id="rId8"/>
    <p:sldId id="1937" r:id="rId9"/>
    <p:sldId id="1932" r:id="rId10"/>
    <p:sldId id="1941" r:id="rId11"/>
    <p:sldId id="1938" r:id="rId12"/>
    <p:sldId id="1931" r:id="rId13"/>
    <p:sldId id="2147470316" r:id="rId14"/>
    <p:sldId id="2147470312" r:id="rId15"/>
    <p:sldId id="2147470311" r:id="rId16"/>
    <p:sldId id="2147470313" r:id="rId17"/>
    <p:sldId id="2147470315" r:id="rId18"/>
    <p:sldId id="2147470318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Montserrat" panose="00000500000000000000" pitchFamily="2" charset="-52"/>
      <p:regular r:id="rId31"/>
      <p:bold r:id="rId32"/>
      <p:italic r:id="rId33"/>
      <p:boldItalic r:id="rId34"/>
    </p:embeddedFont>
    <p:embeddedFont>
      <p:font typeface="Montserrat SemiBold" panose="00000700000000000000" pitchFamily="2" charset="-52"/>
      <p:regular r:id="rId35"/>
      <p:bold r:id="rId36"/>
      <p:italic r:id="rId37"/>
      <p:boldItalic r:id="rId3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Хорунженко Евгения Евгеньевна" initials="ХЕЕ" lastIdx="1" clrIdx="0">
    <p:extLst>
      <p:ext uri="{19B8F6BF-5375-455C-9EA6-DF929625EA0E}">
        <p15:presenceInfo xmlns:p15="http://schemas.microsoft.com/office/powerpoint/2012/main" userId="S-1-5-21-3288999546-1934903612-1304290907-26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74"/>
    <a:srgbClr val="0074AD"/>
    <a:srgbClr val="1D9A78"/>
    <a:srgbClr val="2E8DBA"/>
    <a:srgbClr val="EEEFF1"/>
    <a:srgbClr val="D26B31"/>
    <a:srgbClr val="FFFFFF"/>
    <a:srgbClr val="379CD0"/>
    <a:srgbClr val="9D9A19"/>
    <a:srgbClr val="CFC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76" autoAdjust="0"/>
    <p:restoredTop sz="93655" autoAdjust="0"/>
  </p:normalViewPr>
  <p:slideViewPr>
    <p:cSldViewPr snapToGrid="0">
      <p:cViewPr varScale="1">
        <p:scale>
          <a:sx n="104" d="100"/>
          <a:sy n="104" d="100"/>
        </p:scale>
        <p:origin x="228" y="114"/>
      </p:cViewPr>
      <p:guideLst/>
    </p:cSldViewPr>
  </p:slideViewPr>
  <p:notesTextViewPr>
    <p:cViewPr>
      <p:scale>
        <a:sx n="50" d="100"/>
        <a:sy n="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commentAuthors" Target="commentAuthor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4F74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Причины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4F74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Причины</c:v>
                </c:pt>
              </c:strCache>
            </c:strRef>
          </c:tx>
          <c:spPr>
            <a:solidFill>
              <a:srgbClr val="0074AD"/>
            </a:solidFill>
          </c:spPr>
          <c:dPt>
            <c:idx val="0"/>
            <c:bubble3D val="0"/>
            <c:spPr>
              <a:solidFill>
                <a:srgbClr val="007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A0-3E4E-BF85-87042C8C8500}"/>
              </c:ext>
            </c:extLst>
          </c:dPt>
          <c:dPt>
            <c:idx val="1"/>
            <c:bubble3D val="0"/>
            <c:explosion val="6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A0-3E4E-BF85-87042C8C8500}"/>
              </c:ext>
            </c:extLst>
          </c:dPt>
          <c:dPt>
            <c:idx val="2"/>
            <c:bubble3D val="0"/>
            <c:spPr>
              <a:solidFill>
                <a:srgbClr val="007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A0-3E4E-BF85-87042C8C8500}"/>
              </c:ext>
            </c:extLst>
          </c:dPt>
          <c:dPt>
            <c:idx val="3"/>
            <c:bubble3D val="0"/>
            <c:spPr>
              <a:solidFill>
                <a:srgbClr val="007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AA0-3E4E-BF85-87042C8C8500}"/>
              </c:ext>
            </c:extLst>
          </c:dPt>
          <c:cat>
            <c:strRef>
              <c:f>Лист1!$A$2:$A$5</c:f>
              <c:strCache>
                <c:ptCount val="2"/>
                <c:pt idx="0">
                  <c:v>Отсутствие эффекта</c:v>
                </c:pt>
                <c:pt idx="1">
                  <c:v>Побочные эффекты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62.3</c:v>
                </c:pt>
                <c:pt idx="1">
                  <c:v>37.700000000000003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A0-3E4E-BF85-87042C8C85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4F74"/>
              </a:solidFill>
              <a:latin typeface="Montserrat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Прекращение лечения </a:t>
            </a:r>
            <a:endParaRPr lang="en-US" sz="1600" b="1" dirty="0">
              <a:solidFill>
                <a:srgbClr val="0074AD"/>
              </a:solidFill>
              <a:latin typeface="Montserrat" pitchFamily="2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из</a:t>
            </a:r>
            <a:r>
              <a:rPr lang="en-US" sz="1600" b="1" dirty="0">
                <a:solidFill>
                  <a:srgbClr val="0074AD"/>
                </a:solidFill>
                <a:latin typeface="Montserrat" pitchFamily="2" charset="0"/>
              </a:rPr>
              <a:t>-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 побочных явлений</a:t>
            </a:r>
          </a:p>
        </c:rich>
      </c:tx>
      <c:layout>
        <c:manualLayout>
          <c:xMode val="edge"/>
          <c:yMode val="edge"/>
          <c:x val="0.24545546314902683"/>
          <c:y val="1.06494930930218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ретиноиды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7-1D4F-B0A5-39BBAE81066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комбинаций бензоилпероксида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27-1D4F-B0A5-39BBAE81066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комбинаций ретиноидов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65.7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27-1D4F-B0A5-39BBAE8106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24926608"/>
        <c:axId val="624924640"/>
      </c:barChart>
      <c:catAx>
        <c:axId val="624926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24924640"/>
        <c:crosses val="autoZero"/>
        <c:auto val="1"/>
        <c:lblAlgn val="ctr"/>
        <c:lblOffset val="100"/>
        <c:noMultiLvlLbl val="0"/>
      </c:catAx>
      <c:valAx>
        <c:axId val="624924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4926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4F74"/>
              </a:solidFill>
              <a:latin typeface="Montserrat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407006415864684E-2"/>
          <c:y val="4.4057617797775291E-2"/>
          <c:w val="0.6450518182442303"/>
          <c:h val="0.846891326084239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ДИА в группе 1</c:v>
                </c:pt>
              </c:strCache>
            </c:strRef>
          </c:tx>
          <c:dLbls>
            <c:dLbl>
              <c:idx val="0"/>
              <c:layout>
                <c:manualLayout>
                  <c:x val="-1.6726980933052731E-2"/>
                  <c:y val="2.3809523809523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AA9-49AE-8736-4F0E8CFC5DAA}"/>
                </c:ext>
              </c:extLst>
            </c:dLbl>
            <c:dLbl>
              <c:idx val="1"/>
              <c:layout>
                <c:manualLayout>
                  <c:x val="-5.7244221556759414E-2"/>
                  <c:y val="6.5569944050631518E-2"/>
                </c:manualLayout>
              </c:layout>
              <c:tx>
                <c:rich>
                  <a:bodyPr/>
                  <a:lstStyle/>
                  <a:p>
                    <a:fld id="{D2DEF439-9A41-674B-B9F8-EC82DB4EDDAD}" type="YVALUE">
                      <a:rPr lang="en-US"/>
                      <a:pPr/>
                      <a:t>[ЗНАЧЕНИЕ Y]</a:t>
                    </a:fld>
                    <a:r>
                      <a:rPr lang="en-US"/>
                      <a:t> </a:t>
                    </a:r>
                  </a:p>
                  <a:p>
                    <a:r>
                      <a:rPr lang="en-US"/>
                      <a:t>(-8,3%)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AA9-49AE-8736-4F0E8CFC5DAA}"/>
                </c:ext>
              </c:extLst>
            </c:dLbl>
            <c:dLbl>
              <c:idx val="2"/>
              <c:layout>
                <c:manualLayout>
                  <c:x val="-5.0321441127013505E-2"/>
                  <c:y val="5.3412838077132652E-2"/>
                </c:manualLayout>
              </c:layout>
              <c:tx>
                <c:rich>
                  <a:bodyPr/>
                  <a:lstStyle/>
                  <a:p>
                    <a:fld id="{ADE33308-8A50-7A41-9C87-8F947B1E9ACB}" type="YVALUE">
                      <a:rPr lang="en-US"/>
                      <a:pPr/>
                      <a:t>[ЗНАЧЕНИЕ Y]</a:t>
                    </a:fld>
                    <a:endParaRPr lang="en-US"/>
                  </a:p>
                  <a:p>
                    <a:r>
                      <a:rPr lang="en-US"/>
                      <a:t>(-33,3%)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192576654115114"/>
                      <c:h val="0.1790258680960148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AA9-49AE-8736-4F0E8CFC5DAA}"/>
                </c:ext>
              </c:extLst>
            </c:dLbl>
            <c:dLbl>
              <c:idx val="3"/>
              <c:layout>
                <c:manualLayout>
                  <c:x val="-1.2545235699789549E-2"/>
                  <c:y val="3.571428571428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AA9-49AE-8736-4F0E8CFC5DAA}"/>
                </c:ext>
              </c:extLst>
            </c:dLbl>
            <c:dLbl>
              <c:idx val="4"/>
              <c:layout>
                <c:manualLayout>
                  <c:x val="-6.2727824855338815E-3"/>
                  <c:y val="3.96794150731158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AA9-49AE-8736-4F0E8CFC5D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 терапии</c:v>
                </c:pt>
                <c:pt idx="1">
                  <c:v>Через 4 недели</c:v>
                </c:pt>
                <c:pt idx="2">
                  <c:v>Через 8 недель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</c:v>
                </c:pt>
                <c:pt idx="1">
                  <c:v>11</c:v>
                </c:pt>
                <c:pt idx="2">
                  <c:v>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1AA9-49AE-8736-4F0E8CFC5DA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ДИА в группе 2</c:v>
                </c:pt>
              </c:strCache>
            </c:strRef>
          </c:tx>
          <c:dLbls>
            <c:dLbl>
              <c:idx val="0"/>
              <c:layout>
                <c:manualLayout>
                  <c:x val="-2.0908726166315911E-2"/>
                  <c:y val="-5.9523809523809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AA9-49AE-8736-4F0E8CFC5DAA}"/>
                </c:ext>
              </c:extLst>
            </c:dLbl>
            <c:dLbl>
              <c:idx val="1"/>
              <c:layout>
                <c:manualLayout>
                  <c:x val="-3.9726717861181822E-2"/>
                  <c:y val="-7.023086225151709E-2"/>
                </c:manualLayout>
              </c:layout>
              <c:tx>
                <c:rich>
                  <a:bodyPr/>
                  <a:lstStyle/>
                  <a:p>
                    <a:fld id="{98DF85BE-D449-9444-8158-FD6AD390E9C6}" type="YVALUE">
                      <a:rPr lang="en-US"/>
                      <a:pPr/>
                      <a:t>[ЗНАЧЕНИЕ Y]</a:t>
                    </a:fld>
                    <a:endParaRPr lang="en-US"/>
                  </a:p>
                  <a:p>
                    <a:r>
                      <a:rPr lang="en-US"/>
                      <a:t>(-27,3%)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AA9-49AE-8736-4F0E8CFC5DAA}"/>
                </c:ext>
              </c:extLst>
            </c:dLbl>
            <c:dLbl>
              <c:idx val="2"/>
              <c:layout>
                <c:manualLayout>
                  <c:x val="-2.7059675636295865E-2"/>
                  <c:y val="-7.023086225151709E-2"/>
                </c:manualLayout>
              </c:layout>
              <c:tx>
                <c:rich>
                  <a:bodyPr/>
                  <a:lstStyle/>
                  <a:p>
                    <a:fld id="{9517696C-4E25-6E44-9358-2118B32D5BF2}" type="YVALUE">
                      <a:rPr lang="en-US"/>
                      <a:pPr/>
                      <a:t>[ЗНАЧЕНИЕ Y]</a:t>
                    </a:fld>
                    <a:endParaRPr lang="en-US"/>
                  </a:p>
                  <a:p>
                    <a:r>
                      <a:rPr lang="en-US"/>
                      <a:t>(-81,2%)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1AA9-49AE-8736-4F0E8CFC5DAA}"/>
                </c:ext>
              </c:extLst>
            </c:dLbl>
            <c:dLbl>
              <c:idx val="3"/>
              <c:layout>
                <c:manualLayout>
                  <c:x val="-1.8817853549684321E-2"/>
                  <c:y val="-4.7619047619047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AA9-49AE-8736-4F0E8CFC5DAA}"/>
                </c:ext>
              </c:extLst>
            </c:dLbl>
            <c:dLbl>
              <c:idx val="4"/>
              <c:layout>
                <c:manualLayout>
                  <c:x val="-4.1817452332632591E-3"/>
                  <c:y val="-2.3809523809523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AA9-49AE-8736-4F0E8CFC5D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 терапии</c:v>
                </c:pt>
                <c:pt idx="1">
                  <c:v>Через 4 недели</c:v>
                </c:pt>
                <c:pt idx="2">
                  <c:v>Через 8 недель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5.5</c:v>
                </c:pt>
                <c:pt idx="1">
                  <c:v>4</c:v>
                </c:pt>
                <c:pt idx="2">
                  <c:v>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B-1AA9-49AE-8736-4F0E8CFC5D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774656"/>
        <c:axId val="100779904"/>
      </c:lineChart>
      <c:catAx>
        <c:axId val="100774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0779904"/>
        <c:crosses val="autoZero"/>
        <c:auto val="1"/>
        <c:lblAlgn val="ctr"/>
        <c:lblOffset val="100"/>
        <c:noMultiLvlLbl val="1"/>
      </c:catAx>
      <c:valAx>
        <c:axId val="100779904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77465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/>
            </a:pPr>
            <a:endParaRPr lang="ru-RU"/>
          </a:p>
        </c:txPr>
      </c:legendEntry>
      <c:layout>
        <c:manualLayout>
          <c:xMode val="edge"/>
          <c:yMode val="edge"/>
          <c:x val="0.71568044930105512"/>
          <c:y val="0.14616724582878546"/>
          <c:w val="0.205411596277738"/>
          <c:h val="0.1685659602500747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407006415864684E-2"/>
          <c:y val="4.4057617797775291E-2"/>
          <c:w val="0.6450518182442303"/>
          <c:h val="0.846891326084239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ДИКЖ в группе 1</c:v>
                </c:pt>
              </c:strCache>
            </c:strRef>
          </c:tx>
          <c:dLbls>
            <c:dLbl>
              <c:idx val="0"/>
              <c:layout>
                <c:manualLayout>
                  <c:x val="-3.1788828978411073E-2"/>
                  <c:y val="5.6436012382628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E2-4048-9785-C170AB47C33B}"/>
                </c:ext>
              </c:extLst>
            </c:dLbl>
            <c:dLbl>
              <c:idx val="1"/>
              <c:layout>
                <c:manualLayout>
                  <c:x val="-7.4457777231853553E-2"/>
                  <c:y val="4.6926271247089223E-2"/>
                </c:manualLayout>
              </c:layout>
              <c:tx>
                <c:rich>
                  <a:bodyPr/>
                  <a:lstStyle/>
                  <a:p>
                    <a:fld id="{E7AB8191-314B-DD4E-B392-6C2180B4FC3B}" type="YVALUE">
                      <a:rPr lang="en-US"/>
                      <a:pPr/>
                      <a:t>[ЗНАЧЕНИЕ Y]</a:t>
                    </a:fld>
                    <a:endParaRPr lang="en-US"/>
                  </a:p>
                  <a:p>
                    <a:r>
                      <a:rPr lang="en-US"/>
                      <a:t>(-37,9%)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AE2-4048-9785-C170AB47C33B}"/>
                </c:ext>
              </c:extLst>
            </c:dLbl>
            <c:dLbl>
              <c:idx val="2"/>
              <c:layout>
                <c:manualLayout>
                  <c:x val="-8.3634838813519182E-3"/>
                  <c:y val="-9.5097411355391341E-3"/>
                </c:manualLayout>
              </c:layout>
              <c:tx>
                <c:rich>
                  <a:bodyPr/>
                  <a:lstStyle/>
                  <a:p>
                    <a:fld id="{7E481276-155E-CF4B-8BB8-03B8C1A96EBC}" type="YVALUE">
                      <a:rPr lang="en-US"/>
                      <a:pPr/>
                      <a:t>[ЗНАЧЕНИЕ Y]</a:t>
                    </a:fld>
                    <a:endParaRPr lang="en-US"/>
                  </a:p>
                  <a:p>
                    <a:r>
                      <a:rPr lang="en-US"/>
                      <a:t>(-65,5%)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AE2-4048-9785-C170AB47C33B}"/>
                </c:ext>
              </c:extLst>
            </c:dLbl>
            <c:dLbl>
              <c:idx val="3"/>
              <c:layout>
                <c:manualLayout>
                  <c:x val="-1.2545235699789549E-2"/>
                  <c:y val="3.571428571428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AE2-4048-9785-C170AB47C33B}"/>
                </c:ext>
              </c:extLst>
            </c:dLbl>
            <c:dLbl>
              <c:idx val="4"/>
              <c:layout>
                <c:manualLayout>
                  <c:x val="-6.2727824855338815E-3"/>
                  <c:y val="3.96794150731158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AE2-4048-9785-C170AB47C3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 терапии</c:v>
                </c:pt>
                <c:pt idx="1">
                  <c:v>Через 4 недели</c:v>
                </c:pt>
                <c:pt idx="2">
                  <c:v>Через 8 недель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14.5</c:v>
                </c:pt>
                <c:pt idx="1">
                  <c:v>9</c:v>
                </c:pt>
                <c:pt idx="2">
                  <c:v>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CAE2-4048-9785-C170AB47C33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ДИКЖ в группе 2</c:v>
                </c:pt>
              </c:strCache>
            </c:strRef>
          </c:tx>
          <c:dLbls>
            <c:dLbl>
              <c:idx val="0"/>
              <c:layout>
                <c:manualLayout>
                  <c:x val="-1.2301931865832541E-2"/>
                  <c:y val="-3.1558453235759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AE2-4048-9785-C170AB47C33B}"/>
                </c:ext>
              </c:extLst>
            </c:dLbl>
            <c:dLbl>
              <c:idx val="1"/>
              <c:layout>
                <c:manualLayout>
                  <c:x val="-9.6029954297671624E-3"/>
                  <c:y val="-4.6926271247089223E-2"/>
                </c:manualLayout>
              </c:layout>
              <c:tx>
                <c:rich>
                  <a:bodyPr/>
                  <a:lstStyle/>
                  <a:p>
                    <a:fld id="{1C2D8AEA-AAE7-F844-873B-08020A725797}" type="YVALUE">
                      <a:rPr lang="en-US"/>
                      <a:pPr/>
                      <a:t>[ЗНАЧЕНИЕ Y]</a:t>
                    </a:fld>
                    <a:endParaRPr lang="en-US"/>
                  </a:p>
                  <a:p>
                    <a:r>
                      <a:rPr lang="en-US"/>
                      <a:t>(-72,7%)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AE2-4048-9785-C170AB47C33B}"/>
                </c:ext>
              </c:extLst>
            </c:dLbl>
            <c:dLbl>
              <c:idx val="2"/>
              <c:layout>
                <c:manualLayout>
                  <c:x val="-1.4149508879975264E-2"/>
                  <c:y val="-4.9780074391191356E-3"/>
                </c:manualLayout>
              </c:layout>
              <c:tx>
                <c:rich>
                  <a:bodyPr/>
                  <a:lstStyle/>
                  <a:p>
                    <a:fld id="{909C6707-5DE0-8145-BA34-04F0AF47972D}" type="YVALUE">
                      <a:rPr lang="en-US"/>
                      <a:pPr/>
                      <a:t>[ЗНАЧЕНИЕ Y]</a:t>
                    </a:fld>
                    <a:endParaRPr lang="en-US"/>
                  </a:p>
                  <a:p>
                    <a:r>
                      <a:rPr lang="en-US"/>
                      <a:t>(-90,9%)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CAE2-4048-9785-C170AB47C33B}"/>
                </c:ext>
              </c:extLst>
            </c:dLbl>
            <c:dLbl>
              <c:idx val="3"/>
              <c:layout>
                <c:manualLayout>
                  <c:x val="-1.8817853549684321E-2"/>
                  <c:y val="-4.7619047619047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AE2-4048-9785-C170AB47C33B}"/>
                </c:ext>
              </c:extLst>
            </c:dLbl>
            <c:dLbl>
              <c:idx val="4"/>
              <c:layout>
                <c:manualLayout>
                  <c:x val="-4.1817452332632591E-3"/>
                  <c:y val="-2.3809523809523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AE2-4048-9785-C170AB47C3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 терапии</c:v>
                </c:pt>
                <c:pt idx="1">
                  <c:v>Через 4 недели</c:v>
                </c:pt>
                <c:pt idx="2">
                  <c:v>Через 8 недель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B-CAE2-4048-9785-C170AB47C3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774656"/>
        <c:axId val="100779904"/>
      </c:lineChart>
      <c:catAx>
        <c:axId val="100774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0779904"/>
        <c:crosses val="autoZero"/>
        <c:auto val="1"/>
        <c:lblAlgn val="ctr"/>
        <c:lblOffset val="100"/>
        <c:noMultiLvlLbl val="1"/>
      </c:catAx>
      <c:valAx>
        <c:axId val="100779904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77465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/>
            </a:pPr>
            <a:endParaRPr lang="ru-RU"/>
          </a:p>
        </c:txPr>
      </c:legendEntry>
      <c:layout>
        <c:manualLayout>
          <c:xMode val="edge"/>
          <c:yMode val="edge"/>
          <c:x val="0.72342322728755193"/>
          <c:y val="0.11354106837787202"/>
          <c:w val="0.22239913932221625"/>
          <c:h val="0.1685659602500747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AD9D5-9F36-4385-8EEA-72636A97B602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8BCCC-C62A-4DAD-B126-18862FAD4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933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52090-F405-43C8-38C7-F1F7D29F0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D641E95-DB9B-25A0-180D-D4A80AA7C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E438D57-7EA0-7E84-E4C4-21181E4D7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ADDF4F-6A24-6EA5-8B9C-D3A726D452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695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A1065-0604-2AFE-9C67-84892E5F3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7234238-085D-948F-C1C2-15C2994607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0D2FB17-0C92-5CBA-0223-754371FD7F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11E008-9BEB-E333-CF34-71B024AEA6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639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26948-AB24-276D-3ADC-9EE4C24E2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06CF2E8-3ACE-5615-901D-FC4FD6C18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BF985FB-33C2-DC24-D511-E36D680533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Крем увлажняющий для комбинированной, жирной, проблемной кожи</a:t>
            </a:r>
            <a:r>
              <a:rPr lang="ru-RU" sz="1600" b="1" dirty="0">
                <a:solidFill>
                  <a:srgbClr val="4F81BD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, 50 мл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789880-EDA0-CFE1-D4BF-9FDCFD584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079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C9935-3037-2D2B-7A1B-5C45D7CE9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A94D77D-B2F4-BFAF-B70A-6A01B89937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5DB4227-0C8C-0208-8541-904041DD4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DB43E4-5A70-671F-C87B-125B120E98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358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F0658-ABE0-DF81-95BA-B9E8C4720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D2ADBB0-6833-9BDA-5A03-B990F43A6C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1C85C65-4E55-F086-E89D-399770E5A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0A6C10-3457-D2E7-D6D9-B1FE82D51F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454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sz="1200" i="0" dirty="0">
              <a:solidFill>
                <a:srgbClr val="0F1115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ru-RU" sz="12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5. Увлажняющие средства ЦИНОВИТ®, будучи </a:t>
            </a:r>
            <a:r>
              <a:rPr lang="ru-RU" sz="12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некомедогенными</a:t>
            </a:r>
            <a:r>
              <a:rPr lang="ru-RU" sz="12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, не нарушают </a:t>
            </a:r>
            <a:r>
              <a:rPr lang="ru-RU" sz="12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себорегулирующий</a:t>
            </a:r>
            <a:r>
              <a:rPr lang="ru-RU" sz="12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эффект </a:t>
            </a:r>
            <a:r>
              <a:rPr lang="ru-RU" sz="12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ретиноидов</a:t>
            </a:r>
            <a:r>
              <a:rPr lang="ru-RU" sz="12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. В обеих группах зафиксировано ожидаемое и статистически значимое снижение жирности кожи (</a:t>
            </a:r>
            <a:r>
              <a:rPr lang="ru-RU" sz="12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себуметрия</a:t>
            </a:r>
            <a:r>
              <a:rPr lang="ru-RU" sz="12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), что является ключевым фактором в лечении акне.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432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1. 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Комбинация ЦИНОВИТА с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ретиноидами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дополняет терапевтический эффект. На фоне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адъювантного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применения средств ЦИНОВИТ® зафиксировано статистически значимое снижение индекса акне (ДИА) в обеих группах, что подтверждает сохранение и реализацию основного лечебного действия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ретиноидов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marL="228600" indent="-228600" algn="l">
              <a:buAutoNum type="arabicPeriod"/>
            </a:pPr>
            <a:endParaRPr lang="ru-RU" sz="1400" i="0" dirty="0">
              <a:solidFill>
                <a:srgbClr val="0F1115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2. Благодаря смягчению побочных эффектов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ретиноидов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(сухость, раздражение) с помощью ЦИНОВИТА, качество жизни пациентов значительно улучшается. Показатель ДИКЖ достоверно снизился в обеих группах, что указывает на уменьшение дискомфорта и психосоциальных проблем, связанных с состоянием кожи.</a:t>
            </a:r>
          </a:p>
          <a:p>
            <a:pPr algn="l"/>
            <a:endParaRPr lang="ru-RU" sz="1400" i="0" dirty="0">
              <a:solidFill>
                <a:srgbClr val="0F1115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3. ЦИНОВИТ эффективно решает главную проблему терапии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ретиноидами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— ксероз. Наблюдалось статистически значимое увеличение увлажненности кожи (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корнеометрия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) в обеих группах, особенно в группе системного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изотретиноина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, где сухость выражена сильнее всего.</a:t>
            </a:r>
          </a:p>
          <a:p>
            <a:pPr algn="l"/>
            <a:endParaRPr lang="ru-RU" sz="1400" i="0" dirty="0">
              <a:solidFill>
                <a:srgbClr val="0F1115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4. Применение ЦИНОВИТА способствует восстановлению кожного барьера, поврежденного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ретиноидами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. Это подтверждается достоверным снижением показателя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трансэпидермальной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потери воды (ТЭПВ) в обеих группах, что свидетельствует о более здоровой и защищенной коже.</a:t>
            </a:r>
          </a:p>
          <a:p>
            <a:pPr algn="l"/>
            <a:endParaRPr lang="ru-RU" sz="1400" i="0" dirty="0">
              <a:solidFill>
                <a:srgbClr val="0F1115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5. Увлажняющие средства ЦИНОВИТ®, будучи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некомедогенными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, не нарушают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себорегулирующий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эффект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ретиноидов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. В обеих группах зафиксировано ожидаемое и статистически значимое снижение жирности кожи (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себуметрия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), что является ключевым фактором в лечении акне.</a:t>
            </a:r>
          </a:p>
          <a:p>
            <a:pPr algn="l"/>
            <a:endParaRPr lang="ru-RU" sz="1400" i="0" dirty="0">
              <a:solidFill>
                <a:srgbClr val="0F1115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6. Комплексный уход с ЦИНОВИТОМ на фоне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ретиноидной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терапии приводит к видимому улучшению рельефа кожи. Инструментально подтверждено значимое уменьшение размера пор и улучшение их состояния к 8-й неделе лечения.</a:t>
            </a:r>
          </a:p>
          <a:p>
            <a:pPr algn="l"/>
            <a:endParaRPr lang="ru-RU" sz="1400" b="0" i="0" dirty="0">
              <a:solidFill>
                <a:srgbClr val="0F1115"/>
              </a:solidFill>
              <a:effectLst/>
              <a:latin typeface="quote-cjk-patch"/>
            </a:endParaRPr>
          </a:p>
          <a:p>
            <a:r>
              <a:rPr lang="ru-RU" sz="1400" dirty="0">
                <a:solidFill>
                  <a:srgbClr val="0F1115"/>
                </a:solidFill>
                <a:latin typeface="Century Gothic" panose="020B0502020202020204" pitchFamily="34" charset="0"/>
              </a:rPr>
              <a:t>7. </a:t>
            </a:r>
            <a:r>
              <a:rPr lang="ru-RU" sz="1400" b="1" u="sng" dirty="0">
                <a:solidFill>
                  <a:srgbClr val="0F1115"/>
                </a:solidFill>
                <a:latin typeface="Century Gothic" panose="020B0502020202020204" pitchFamily="34" charset="0"/>
              </a:rPr>
              <a:t>Важным результатом явилось то, что ни один из 40 пациентов не прекратил терапию </a:t>
            </a:r>
            <a:r>
              <a:rPr lang="ru-RU" sz="1400" b="1" u="sng" dirty="0" err="1">
                <a:solidFill>
                  <a:srgbClr val="0F1115"/>
                </a:solidFill>
                <a:latin typeface="Century Gothic" panose="020B0502020202020204" pitchFamily="34" charset="0"/>
              </a:rPr>
              <a:t>ретиноидами</a:t>
            </a:r>
            <a:r>
              <a:rPr lang="ru-RU" sz="1400" b="1" u="sng" dirty="0">
                <a:solidFill>
                  <a:srgbClr val="0F1115"/>
                </a:solidFill>
                <a:latin typeface="Century Gothic" panose="020B0502020202020204" pitchFamily="34" charset="0"/>
              </a:rPr>
              <a:t> и не вышел из исследования досрочно по причине развития выраженного, непереносимого ксероза или раздражения. Это подтверждает хорошую переносимость комбинированной терапии и эффективность </a:t>
            </a:r>
            <a:r>
              <a:rPr lang="ru-RU" sz="1400" b="1" u="sng" dirty="0" err="1">
                <a:solidFill>
                  <a:srgbClr val="0F1115"/>
                </a:solidFill>
                <a:latin typeface="Century Gothic" panose="020B0502020202020204" pitchFamily="34" charset="0"/>
              </a:rPr>
              <a:t>адъювантного</a:t>
            </a:r>
            <a:r>
              <a:rPr lang="ru-RU" sz="1400" b="1" u="sng" dirty="0">
                <a:solidFill>
                  <a:srgbClr val="0F1115"/>
                </a:solidFill>
                <a:latin typeface="Century Gothic" panose="020B0502020202020204" pitchFamily="34" charset="0"/>
              </a:rPr>
              <a:t> ухода.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308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93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26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8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910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156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413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668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499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66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255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667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02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69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268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95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7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61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7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02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49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20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38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437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972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12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8.jp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3.png"/><Relationship Id="rId3" Type="http://schemas.openxmlformats.org/officeDocument/2006/relationships/image" Target="../media/image28.jp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27.png"/><Relationship Id="rId15" Type="http://schemas.openxmlformats.org/officeDocument/2006/relationships/image" Target="../media/image47.png"/><Relationship Id="rId10" Type="http://schemas.openxmlformats.org/officeDocument/2006/relationships/image" Target="../media/image36.png"/><Relationship Id="rId4" Type="http://schemas.openxmlformats.org/officeDocument/2006/relationships/image" Target="../media/image45.png"/><Relationship Id="rId9" Type="http://schemas.openxmlformats.org/officeDocument/2006/relationships/image" Target="../media/image35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8AD6F4-0C37-D942-B5D3-36A854AAE3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4012"/>
            <a:ext cx="12203905" cy="68539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2EF053-7ECD-BE2B-2806-A261128D17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11488">
            <a:off x="1520973" y="-414"/>
            <a:ext cx="5043826" cy="30639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1A285F-081B-6E40-66BB-9F9597BDAB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55594" flipH="1">
            <a:off x="6317068" y="955254"/>
            <a:ext cx="5043826" cy="30639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FFF709-2412-FC11-F05C-E8B94EB1F9A2}"/>
              </a:ext>
            </a:extLst>
          </p:cNvPr>
          <p:cNvSpPr txBox="1"/>
          <p:nvPr/>
        </p:nvSpPr>
        <p:spPr>
          <a:xfrm>
            <a:off x="214999" y="2572155"/>
            <a:ext cx="705475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800" b="1" dirty="0">
              <a:solidFill>
                <a:srgbClr val="0074AD"/>
              </a:solidFill>
              <a:latin typeface="Montserrat" pitchFamily="2" charset="0"/>
            </a:endParaRPr>
          </a:p>
          <a:p>
            <a:r>
              <a:rPr lang="ru-RU" sz="2800" b="1" dirty="0">
                <a:solidFill>
                  <a:srgbClr val="0074AD"/>
                </a:solidFill>
                <a:latin typeface="Montserrat" pitchFamily="2" charset="0"/>
              </a:rPr>
              <a:t>Сопроводительная терапия акне: </a:t>
            </a:r>
          </a:p>
          <a:p>
            <a:endParaRPr lang="ru-RU" sz="2800" b="1" dirty="0">
              <a:solidFill>
                <a:srgbClr val="0074AD"/>
              </a:solidFill>
              <a:latin typeface="Montserrat" pitchFamily="2" charset="0"/>
            </a:endParaRPr>
          </a:p>
          <a:p>
            <a:r>
              <a:rPr lang="ru-RU" sz="2800" b="1" dirty="0">
                <a:solidFill>
                  <a:srgbClr val="0074AD"/>
                </a:solidFill>
                <a:latin typeface="Montserrat" pitchFamily="2" charset="0"/>
              </a:rPr>
              <a:t>сохранение </a:t>
            </a:r>
            <a:r>
              <a:rPr lang="ru-RU" sz="2800" b="1" dirty="0" err="1">
                <a:solidFill>
                  <a:srgbClr val="0074AD"/>
                </a:solidFill>
                <a:latin typeface="Montserrat" pitchFamily="2" charset="0"/>
              </a:rPr>
              <a:t>гидролипидного</a:t>
            </a:r>
            <a:r>
              <a:rPr lang="ru-RU" sz="2800" b="1" dirty="0">
                <a:solidFill>
                  <a:srgbClr val="0074AD"/>
                </a:solidFill>
                <a:latin typeface="Montserrat" pitchFamily="2" charset="0"/>
              </a:rPr>
              <a:t> барьера кожи и повышение эффективности лечения</a:t>
            </a:r>
          </a:p>
          <a:p>
            <a:endParaRPr lang="ru-RU" sz="2800" b="1" dirty="0">
              <a:solidFill>
                <a:srgbClr val="0074AD"/>
              </a:solidFill>
              <a:latin typeface="Montserrat" pitchFamily="2" charset="0"/>
            </a:endParaRPr>
          </a:p>
          <a:p>
            <a:endParaRPr lang="ru-RU" sz="2800" b="1" dirty="0">
              <a:solidFill>
                <a:srgbClr val="0074AD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65A899-350A-AE17-AFF6-6EFFBF2EE2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27143" y="600075"/>
            <a:ext cx="4985571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19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C12346-34EB-0D26-C132-A7A4C5A0C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564C133E-9F1E-E44F-0686-41824F6B5896}"/>
              </a:ext>
            </a:extLst>
          </p:cNvPr>
          <p:cNvSpPr/>
          <p:nvPr/>
        </p:nvSpPr>
        <p:spPr>
          <a:xfrm>
            <a:off x="1202198" y="2989932"/>
            <a:ext cx="8447990" cy="2419040"/>
          </a:xfrm>
          <a:prstGeom prst="roundRect">
            <a:avLst>
              <a:gd name="adj" fmla="val 697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8355EE1-141B-37BE-00FF-29A99B1A31B4}"/>
              </a:ext>
            </a:extLst>
          </p:cNvPr>
          <p:cNvGrpSpPr/>
          <p:nvPr/>
        </p:nvGrpSpPr>
        <p:grpSpPr>
          <a:xfrm>
            <a:off x="1202198" y="632707"/>
            <a:ext cx="10389167" cy="759617"/>
            <a:chOff x="1429650" y="672097"/>
            <a:chExt cx="9525073" cy="75961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8C19C75-9335-8040-949C-DDC0C645E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91E55-0580-689A-B8C6-249E20251869}"/>
                </a:ext>
              </a:extLst>
            </p:cNvPr>
            <p:cNvSpPr txBox="1"/>
            <p:nvPr/>
          </p:nvSpPr>
          <p:spPr>
            <a:xfrm>
              <a:off x="3771890" y="723828"/>
              <a:ext cx="718283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0074AD"/>
                  </a:solidFill>
                  <a:latin typeface="Montserrat" pitchFamily="2" charset="0"/>
                </a:rPr>
                <a:t>с </a:t>
              </a:r>
              <a:r>
                <a:rPr lang="ru-RU" sz="2000" b="1" dirty="0" err="1">
                  <a:solidFill>
                    <a:srgbClr val="0074AD"/>
                  </a:solidFill>
                  <a:latin typeface="Montserrat" pitchFamily="2" charset="0"/>
                </a:rPr>
                <a:t>метабиотиками</a:t>
              </a:r>
              <a:r>
                <a:rPr lang="ru-RU" sz="2000" b="1" dirty="0">
                  <a:solidFill>
                    <a:srgbClr val="0074AD"/>
                  </a:solidFill>
                  <a:latin typeface="Montserrat" pitchFamily="2" charset="0"/>
                </a:rPr>
                <a:t> - новый стандарт </a:t>
              </a:r>
            </a:p>
            <a:p>
              <a:r>
                <a:rPr lang="ru-RU" sz="2000" b="1" dirty="0">
                  <a:solidFill>
                    <a:srgbClr val="0074AD"/>
                  </a:solidFill>
                  <a:latin typeface="Montserrat" pitchFamily="2" charset="0"/>
                </a:rPr>
                <a:t>ухода за проблемной кожей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D21CAB-162D-6626-6838-761B45EBF67E}"/>
              </a:ext>
            </a:extLst>
          </p:cNvPr>
          <p:cNvSpPr txBox="1"/>
          <p:nvPr/>
        </p:nvSpPr>
        <p:spPr>
          <a:xfrm>
            <a:off x="1" y="1730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74AD"/>
                </a:solidFill>
                <a:latin typeface="Montserrat" pitchFamily="2" charset="0"/>
              </a:rPr>
              <a:t>В состав новинок </a:t>
            </a:r>
            <a:r>
              <a:rPr lang="ru-RU" sz="1800" dirty="0" err="1">
                <a:solidFill>
                  <a:srgbClr val="0074AD"/>
                </a:solidFill>
                <a:latin typeface="Montserrat" pitchFamily="2" charset="0"/>
              </a:rPr>
              <a:t>Циновит</a:t>
            </a:r>
            <a:r>
              <a:rPr lang="ru-RU" sz="1800" dirty="0">
                <a:solidFill>
                  <a:srgbClr val="0074AD"/>
                </a:solidFill>
                <a:latin typeface="Montserrat" pitchFamily="2" charset="0"/>
              </a:rPr>
              <a:t> входят </a:t>
            </a:r>
          </a:p>
          <a:p>
            <a:pPr algn="ctr"/>
            <a:r>
              <a:rPr lang="ru-RU" sz="1800" b="1" dirty="0" err="1">
                <a:solidFill>
                  <a:srgbClr val="0074AD"/>
                </a:solidFill>
                <a:latin typeface="Montserrat" pitchFamily="2" charset="0"/>
              </a:rPr>
              <a:t>метабиотики</a:t>
            </a: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 – </a:t>
            </a:r>
            <a:r>
              <a:rPr lang="ru-RU" sz="1800" b="1" dirty="0" err="1">
                <a:solidFill>
                  <a:srgbClr val="0074AD"/>
                </a:solidFill>
                <a:latin typeface="Montserrat" pitchFamily="2" charset="0"/>
              </a:rPr>
              <a:t>лизаты</a:t>
            </a: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1800" b="1" dirty="0" err="1">
                <a:solidFill>
                  <a:srgbClr val="0074AD"/>
                </a:solidFill>
                <a:latin typeface="Montserrat" pitchFamily="2" charset="0"/>
              </a:rPr>
              <a:t>пропионовокислых</a:t>
            </a: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 бактерий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654DC6-84DE-3319-5D03-BCF4719CCE0B}"/>
              </a:ext>
            </a:extLst>
          </p:cNvPr>
          <p:cNvSpPr txBox="1"/>
          <p:nvPr/>
        </p:nvSpPr>
        <p:spPr>
          <a:xfrm>
            <a:off x="1663085" y="3210250"/>
            <a:ext cx="7526215" cy="641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Инновационный компонент – </a:t>
            </a:r>
            <a:r>
              <a:rPr lang="ru-RU" sz="1700" b="1" dirty="0" err="1">
                <a:solidFill>
                  <a:srgbClr val="0074AD"/>
                </a:solidFill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м</a:t>
            </a:r>
            <a:r>
              <a:rPr lang="ru-RU" sz="1700" b="1" dirty="0" err="1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етабиотики</a:t>
            </a: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</a:t>
            </a:r>
          </a:p>
          <a:p>
            <a:pPr fontAlgn="base">
              <a:spcAft>
                <a:spcPts val="200"/>
              </a:spcAft>
            </a:pP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(</a:t>
            </a:r>
            <a:r>
              <a:rPr lang="ru-RU" sz="1700" b="1" dirty="0" err="1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лизаты</a:t>
            </a: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пропионовокислых</a:t>
            </a: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бактерий)</a:t>
            </a:r>
            <a:r>
              <a:rPr lang="ru-RU" sz="1700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</a:t>
            </a:r>
            <a:endParaRPr lang="ru-RU" sz="1700" dirty="0">
              <a:solidFill>
                <a:srgbClr val="004F74"/>
              </a:solidFill>
              <a:effectLst/>
              <a:latin typeface="Montserrat" pitchFamily="2" charset="0"/>
              <a:ea typeface="ヒラギノ角ゴ Pro W3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C92B2DA-C919-900E-88B0-AE89199F4C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0932" y="2360587"/>
            <a:ext cx="4258277" cy="33763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E4F6F95-57F2-B8D2-349A-5003A3CAA42F}"/>
              </a:ext>
            </a:extLst>
          </p:cNvPr>
          <p:cNvSpPr txBox="1"/>
          <p:nvPr/>
        </p:nvSpPr>
        <p:spPr>
          <a:xfrm>
            <a:off x="1696352" y="4011153"/>
            <a:ext cx="609872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восстанавливают здоровый </a:t>
            </a:r>
            <a:r>
              <a:rPr lang="ru-RU" sz="1600" dirty="0" err="1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микробиом</a:t>
            </a:r>
            <a:endParaRPr lang="ru-RU" sz="1600" dirty="0">
              <a:solidFill>
                <a:srgbClr val="004F74"/>
              </a:solidFill>
              <a:latin typeface="Montserrat" pitchFamily="2" charset="0"/>
              <a:ea typeface="ヒラギノ角ゴ Pro W3"/>
              <a:cs typeface="Times New Roman" panose="02020603050405020304" pitchFamily="18" charset="0"/>
            </a:endParaRP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нормализуют работу сальных желез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насыщают кожу витаминами группы В</a:t>
            </a:r>
            <a:endParaRPr lang="ru-RU" sz="1600" dirty="0">
              <a:solidFill>
                <a:srgbClr val="004F74"/>
              </a:solidFill>
              <a:latin typeface="Montserrat" pitchFamily="2" charset="0"/>
              <a:ea typeface="ヒラギノ角ゴ Pro W3"/>
              <a:cs typeface="Times New Roman" panose="02020603050405020304" pitchFamily="18" charset="0"/>
            </a:endParaRP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стимулируют выработку коллагена</a:t>
            </a:r>
            <a:endParaRPr lang="ru-RU" sz="1600" dirty="0">
              <a:solidFill>
                <a:srgbClr val="004F74"/>
              </a:solidFill>
              <a:effectLst/>
              <a:latin typeface="Montserrat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225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7A81C-6B4B-E703-7DD8-729128161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7284DF5-D214-1F43-E964-08BB942B54EF}"/>
              </a:ext>
            </a:extLst>
          </p:cNvPr>
          <p:cNvSpPr txBox="1"/>
          <p:nvPr/>
        </p:nvSpPr>
        <p:spPr>
          <a:xfrm>
            <a:off x="-367526" y="634914"/>
            <a:ext cx="10972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Лизаты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пропионовокислых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бактерий против акне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6E235F-9B00-DA34-1A82-0FD94EF63AEC}"/>
              </a:ext>
            </a:extLst>
          </p:cNvPr>
          <p:cNvSpPr txBox="1"/>
          <p:nvPr/>
        </p:nvSpPr>
        <p:spPr>
          <a:xfrm>
            <a:off x="749761" y="3280777"/>
            <a:ext cx="78278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Ферменты </a:t>
            </a:r>
            <a:r>
              <a:rPr lang="ru-RU" sz="1600" dirty="0" err="1">
                <a:solidFill>
                  <a:srgbClr val="0074AD"/>
                </a:solidFill>
                <a:latin typeface="Montserrat" pitchFamily="2" charset="0"/>
              </a:rPr>
              <a:t>супероксиддисмутаза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, каталаза, </a:t>
            </a:r>
            <a:r>
              <a:rPr lang="ru-RU" sz="1600" dirty="0" err="1">
                <a:solidFill>
                  <a:srgbClr val="0074AD"/>
                </a:solidFill>
                <a:latin typeface="Montserrat" pitchFamily="2" charset="0"/>
              </a:rPr>
              <a:t>пероксидаза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нейтрализуют супероксиды и подавляют воспаление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0074AD"/>
                </a:solidFill>
                <a:latin typeface="Montserrat" pitchFamily="2" charset="0"/>
              </a:rPr>
              <a:t>Пропионовая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 кислота оказывает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бактерицидный 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и противогрибковый эффекты,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угнетает </a:t>
            </a:r>
            <a:r>
              <a:rPr lang="en-US" sz="1600" i="1" dirty="0" err="1">
                <a:solidFill>
                  <a:srgbClr val="0074AD"/>
                </a:solidFill>
                <a:latin typeface="Montserrat" pitchFamily="2" charset="0"/>
              </a:rPr>
              <a:t>P.acnes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, регулирует работу сальных желез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Витамин В12 помогает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устранить отечность и воспаление, ускоряет регенерацию кожи</a:t>
            </a:r>
            <a:br>
              <a:rPr lang="ru-RU" sz="1600" dirty="0">
                <a:solidFill>
                  <a:srgbClr val="0074AD"/>
                </a:solidFill>
                <a:latin typeface="Montserrat" pitchFamily="2" charset="0"/>
              </a:rPr>
            </a:br>
            <a:endParaRPr lang="en-US" sz="1600" dirty="0">
              <a:solidFill>
                <a:srgbClr val="0074AD"/>
              </a:solidFill>
              <a:latin typeface="Montserrat" pitchFamily="2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E2B3A77-C82C-109C-884C-F1E4FE98CDCC}"/>
              </a:ext>
            </a:extLst>
          </p:cNvPr>
          <p:cNvGrpSpPr/>
          <p:nvPr/>
        </p:nvGrpSpPr>
        <p:grpSpPr>
          <a:xfrm>
            <a:off x="1055489" y="1437044"/>
            <a:ext cx="7654226" cy="1544235"/>
            <a:chOff x="1161143" y="3393691"/>
            <a:chExt cx="7827874" cy="1544235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120A0A69-D10C-85DA-A029-F67A8601A90D}"/>
                </a:ext>
              </a:extLst>
            </p:cNvPr>
            <p:cNvSpPr/>
            <p:nvPr/>
          </p:nvSpPr>
          <p:spPr>
            <a:xfrm>
              <a:off x="1161143" y="3393691"/>
              <a:ext cx="7827874" cy="1384995"/>
            </a:xfrm>
            <a:prstGeom prst="roundRect">
              <a:avLst>
                <a:gd name="adj" fmla="val 697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F8E945-9394-846B-9F07-BE59B50C00E9}"/>
                </a:ext>
              </a:extLst>
            </p:cNvPr>
            <p:cNvSpPr txBox="1"/>
            <p:nvPr/>
          </p:nvSpPr>
          <p:spPr>
            <a:xfrm>
              <a:off x="1422174" y="3552931"/>
              <a:ext cx="625982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 err="1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Лизат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 </a:t>
              </a:r>
              <a:r>
                <a:rPr lang="ru-RU" sz="1600" b="1" dirty="0" err="1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пропионовокислых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 бактерий содержит ряд метаболитов </a:t>
              </a: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с мощным потенциалом для терапии кожных заболеваний, индуцированных </a:t>
              </a:r>
              <a:r>
                <a:rPr lang="ru-RU" sz="1600" dirty="0" err="1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оксидативным</a:t>
              </a: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 стрессом, включая акне </a:t>
              </a:r>
              <a:endPara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  <a:p>
              <a:pPr marL="0" indent="0">
                <a:buNone/>
              </a:pPr>
              <a:endParaRPr lang="ru-RU" sz="20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10BF54-6390-4C17-BBA2-968A09CB3C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49" r="17806"/>
          <a:stretch/>
        </p:blipFill>
        <p:spPr>
          <a:xfrm>
            <a:off x="8388510" y="2777039"/>
            <a:ext cx="3803490" cy="35170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79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124006-6C10-436D-943A-EB6D176EC7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7" y="155954"/>
            <a:ext cx="2114889" cy="5667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3954BD-0217-4EB2-846C-0FFE4594ED1A}"/>
              </a:ext>
            </a:extLst>
          </p:cNvPr>
          <p:cNvSpPr txBox="1"/>
          <p:nvPr/>
        </p:nvSpPr>
        <p:spPr>
          <a:xfrm>
            <a:off x="672946" y="761273"/>
            <a:ext cx="107102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Открытое сравнительное исследование: Оценка клинической эффективности и переносимости увлажняющих средств ЦИНОВИТ® в качестве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адъювантной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терапии у пациентов с акне, получающих лечение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ретиноидами</a:t>
            </a:r>
            <a:endParaRPr lang="ru-RU" sz="1400" b="1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99C478-E8A4-4C5C-B5CC-7D9D3F2EDE0A}"/>
              </a:ext>
            </a:extLst>
          </p:cNvPr>
          <p:cNvSpPr txBox="1"/>
          <p:nvPr/>
        </p:nvSpPr>
        <p:spPr>
          <a:xfrm>
            <a:off x="571607" y="1517167"/>
            <a:ext cx="1097072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200" dirty="0"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базе ФГБУ ДПО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«Центральная государственная медицинская </a:t>
            </a:r>
            <a:r>
              <a:rPr lang="ru-RU" sz="12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академи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» 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Управления делами Президента РФ, Москва</a:t>
            </a:r>
          </a:p>
          <a:p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Руководитель исследования: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профессор Круглова Л.С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., д.м.н., Ректор ЦГМА, заведующая кафедрой дерматовенерологии и косметологии ЦГМА Управления делами Президента Российской Федерации</a:t>
            </a:r>
          </a:p>
          <a:p>
            <a:endParaRPr lang="ru-RU" sz="12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Дизайн исследования: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8 недель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,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40 пациентов 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М и Ж от 18 до 45 лет с диагнозом акне, получающих терапию </a:t>
            </a:r>
            <a:r>
              <a:rPr lang="ru-RU" sz="12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ретиноидами</a:t>
            </a:r>
            <a:endParaRPr lang="ru-RU" sz="12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1 (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n=20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): пациенты с тяжелым акне, получающие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системный </a:t>
            </a:r>
            <a:r>
              <a:rPr lang="ru-RU" sz="12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в дозе 0,5 мг/кг/</a:t>
            </a:r>
            <a:r>
              <a:rPr lang="ru-RU" sz="12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сут</a:t>
            </a:r>
            <a:endParaRPr lang="ru-RU" sz="12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2 (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n=20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): пациенты с акне легкой и средней степени тяжести, получающие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топические </a:t>
            </a:r>
            <a:r>
              <a:rPr lang="ru-RU" sz="12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ретиноиды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(</a:t>
            </a:r>
            <a:r>
              <a:rPr lang="ru-RU" sz="12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адапален+бензоил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пероксид, </a:t>
            </a:r>
            <a:r>
              <a:rPr lang="ru-RU" sz="12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трифаратен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E3C8B-B435-408E-B57C-9AD3ED426EC6}"/>
              </a:ext>
            </a:extLst>
          </p:cNvPr>
          <p:cNvSpPr txBox="1"/>
          <p:nvPr/>
        </p:nvSpPr>
        <p:spPr>
          <a:xfrm>
            <a:off x="421847" y="6578935"/>
            <a:ext cx="42498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1. Круглова Л.С. Медицинский алфавит 3/2026.Дерматология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C09C65-CC9E-40B2-8DB6-2CA5BC1814F0}"/>
              </a:ext>
            </a:extLst>
          </p:cNvPr>
          <p:cNvSpPr txBox="1"/>
          <p:nvPr/>
        </p:nvSpPr>
        <p:spPr>
          <a:xfrm>
            <a:off x="2760364" y="4248105"/>
            <a:ext cx="7724627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4F74"/>
                </a:solidFill>
              </a:rPr>
              <a:t>Всем пациентам в качестве </a:t>
            </a:r>
            <a:r>
              <a:rPr lang="ru-RU" sz="1600" b="1" dirty="0" err="1">
                <a:solidFill>
                  <a:srgbClr val="004F74"/>
                </a:solidFill>
              </a:rPr>
              <a:t>адъювантной</a:t>
            </a:r>
            <a:r>
              <a:rPr lang="ru-RU" sz="1600" b="1" dirty="0">
                <a:solidFill>
                  <a:srgbClr val="004F74"/>
                </a:solidFill>
              </a:rPr>
              <a:t> терапии назначали: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lvl="1"/>
            <a:r>
              <a:rPr lang="ru-RU" sz="1600" b="1" dirty="0">
                <a:solidFill>
                  <a:srgbClr val="004F74"/>
                </a:solidFill>
              </a:rPr>
              <a:t>Для увлажнения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ЦИНОВИТ® крем дневной увлажняющий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утром 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		      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ЦИНОВИТ® Крем увлажняющий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вечером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0" lvl="1"/>
            <a:r>
              <a:rPr lang="ru-RU" sz="1600" b="1" dirty="0">
                <a:solidFill>
                  <a:srgbClr val="004F74"/>
                </a:solidFill>
              </a:rPr>
              <a:t>Для очищения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ЦИНОВИТ® Пенка для умывания </a:t>
            </a:r>
          </a:p>
          <a:p>
            <a:pPr marL="171450" lvl="4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ЦИНОВИТ® Тоник  для ежедневного двухэтапного очищения кожи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утром и вечером</a:t>
            </a:r>
          </a:p>
        </p:txBody>
      </p:sp>
    </p:spTree>
    <p:extLst>
      <p:ext uri="{BB962C8B-B14F-4D97-AF65-F5344CB8AC3E}">
        <p14:creationId xmlns:p14="http://schemas.microsoft.com/office/powerpoint/2010/main" val="841588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CFFCEB7-4225-4D0F-BE19-D77FB5717D43}"/>
              </a:ext>
            </a:extLst>
          </p:cNvPr>
          <p:cNvSpPr txBox="1"/>
          <p:nvPr/>
        </p:nvSpPr>
        <p:spPr>
          <a:xfrm>
            <a:off x="5473049" y="1517986"/>
            <a:ext cx="6554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Увлажняющие средства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 улучшают показатели увлажненности кожи </a:t>
            </a:r>
          </a:p>
          <a:p>
            <a:pPr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28,6%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пациентов, получавших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системный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20,3%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пациентов, получавших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топические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ретиноиды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A7DAD9-C5D5-4713-A442-05C40373E491}"/>
              </a:ext>
            </a:extLst>
          </p:cNvPr>
          <p:cNvSpPr txBox="1"/>
          <p:nvPr/>
        </p:nvSpPr>
        <p:spPr>
          <a:xfrm>
            <a:off x="412337" y="4262021"/>
            <a:ext cx="64204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Увлажняющие средства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 улучшили показатели ТЭПВ кожи у пациентов </a:t>
            </a:r>
          </a:p>
          <a:p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39,3%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пациентов, получавших системный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</a:t>
            </a: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46,9%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пациентов, получавших топические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ретиноиды</a:t>
            </a: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3F6F14-FDCE-4B2E-BD25-E97CAF0FF0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34" y="1543959"/>
            <a:ext cx="4907915" cy="2333625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710144-7195-44E9-91D5-949502488410}"/>
              </a:ext>
            </a:extLst>
          </p:cNvPr>
          <p:cNvSpPr txBox="1"/>
          <p:nvPr/>
        </p:nvSpPr>
        <p:spPr>
          <a:xfrm>
            <a:off x="500416" y="1179432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Показатели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корнеометрии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900841-12EA-4869-A3F1-066F2769C58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73" y="4027192"/>
            <a:ext cx="4785254" cy="2627579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0A502A-DEC9-4FB4-9AD2-DAB58FD483F2}"/>
              </a:ext>
            </a:extLst>
          </p:cNvPr>
          <p:cNvSpPr txBox="1"/>
          <p:nvPr/>
        </p:nvSpPr>
        <p:spPr>
          <a:xfrm>
            <a:off x="7075473" y="3688638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Показатель ТЭПВ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0FCF96-1B5E-4240-A2C9-BFE9264F411D}"/>
              </a:ext>
            </a:extLst>
          </p:cNvPr>
          <p:cNvSpPr txBox="1"/>
          <p:nvPr/>
        </p:nvSpPr>
        <p:spPr>
          <a:xfrm>
            <a:off x="1014883" y="173346"/>
            <a:ext cx="10369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Увлажняющие средства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® эффективно увлажняют кожу и восстанавливают кожный барьер 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03E4922-C22D-495D-B85E-2ECA2E3920E8}"/>
              </a:ext>
            </a:extLst>
          </p:cNvPr>
          <p:cNvSpPr/>
          <p:nvPr/>
        </p:nvSpPr>
        <p:spPr>
          <a:xfrm>
            <a:off x="506716" y="5816009"/>
            <a:ext cx="6083400" cy="847560"/>
          </a:xfrm>
          <a:prstGeom prst="roundRect">
            <a:avLst/>
          </a:prstGeom>
          <a:noFill/>
          <a:ln>
            <a:solidFill>
              <a:srgbClr val="004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B08E01-31B4-4010-B117-6F71818DA597}"/>
              </a:ext>
            </a:extLst>
          </p:cNvPr>
          <p:cNvSpPr txBox="1"/>
          <p:nvPr/>
        </p:nvSpPr>
        <p:spPr>
          <a:xfrm>
            <a:off x="565134" y="5842337"/>
            <a:ext cx="63448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1 (n=20): пациенты с тяжелым акне, получающие системный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в дозе 0,5 мг/кг/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сут</a:t>
            </a:r>
            <a:endParaRPr lang="ru-RU" sz="1000" i="1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2 (n=20): пациенты с акне легкой и средней степени тяжести, получающие топические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ретиноиды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(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,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адапален+бензоил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пероксид,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трифаратен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9866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77FD072D-59C2-4026-B9AD-3413C1E9F7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0572448"/>
              </p:ext>
            </p:extLst>
          </p:nvPr>
        </p:nvGraphicFramePr>
        <p:xfrm>
          <a:off x="400787" y="1382321"/>
          <a:ext cx="5764331" cy="2124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C6D5B5F-E3F2-4BCA-9B73-70F191111D78}"/>
              </a:ext>
            </a:extLst>
          </p:cNvPr>
          <p:cNvSpPr txBox="1"/>
          <p:nvPr/>
        </p:nvSpPr>
        <p:spPr>
          <a:xfrm>
            <a:off x="649831" y="961978"/>
            <a:ext cx="5003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Динамика дерматологического индекса акне (ДИА) в группах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C5C555-79BC-4D78-AB45-5AB6205AF636}"/>
              </a:ext>
            </a:extLst>
          </p:cNvPr>
          <p:cNvSpPr txBox="1"/>
          <p:nvPr/>
        </p:nvSpPr>
        <p:spPr>
          <a:xfrm>
            <a:off x="6282322" y="1208915"/>
            <a:ext cx="56380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Динамика ДИА значительно снизилась к 8-й неделе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33,3%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 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системном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изотретиноине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81,2%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 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топических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ретиноидах</a:t>
            </a:r>
            <a:endParaRPr lang="ru-RU" sz="1400" b="1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615D8F-02B7-47BD-984D-E45E30C8513C}"/>
              </a:ext>
            </a:extLst>
          </p:cNvPr>
          <p:cNvSpPr txBox="1"/>
          <p:nvPr/>
        </p:nvSpPr>
        <p:spPr>
          <a:xfrm>
            <a:off x="649831" y="3665675"/>
            <a:ext cx="5066878" cy="570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Динамика дерматологического индекса качества жизни (ДИКЖ)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6406C6DC-6242-4233-8742-AE7267E987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8804593"/>
              </p:ext>
            </p:extLst>
          </p:nvPr>
        </p:nvGraphicFramePr>
        <p:xfrm>
          <a:off x="359577" y="4086478"/>
          <a:ext cx="5647387" cy="2724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368D3B7-8072-43CC-8C4D-E42448034B53}"/>
              </a:ext>
            </a:extLst>
          </p:cNvPr>
          <p:cNvSpPr txBox="1"/>
          <p:nvPr/>
        </p:nvSpPr>
        <p:spPr>
          <a:xfrm>
            <a:off x="6282322" y="3708960"/>
            <a:ext cx="57672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Динамика ДИКЖ значительно снизилась к 8-й неделе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65,5%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 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системном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изотретиноине</a:t>
            </a:r>
            <a:endParaRPr lang="ru-RU" sz="1400" b="1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90,9%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 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топических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ретиноидах</a:t>
            </a:r>
            <a:endParaRPr lang="ru-RU" sz="1400" b="1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8D99C4-BE9E-4E4A-B24D-5443FFEE463B}"/>
              </a:ext>
            </a:extLst>
          </p:cNvPr>
          <p:cNvSpPr txBox="1"/>
          <p:nvPr/>
        </p:nvSpPr>
        <p:spPr>
          <a:xfrm>
            <a:off x="634682" y="133596"/>
            <a:ext cx="113833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Комбинация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® с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ретиноидами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 дополняет терапевтический эффект и улучшает качество жизни пациентов с акне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52B549C-B999-4728-981D-3702F74AC4E1}"/>
              </a:ext>
            </a:extLst>
          </p:cNvPr>
          <p:cNvSpPr/>
          <p:nvPr/>
        </p:nvSpPr>
        <p:spPr>
          <a:xfrm>
            <a:off x="5366586" y="5928985"/>
            <a:ext cx="6553827" cy="7954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8EC73F-D87C-4D8C-8409-704ED676999A}"/>
              </a:ext>
            </a:extLst>
          </p:cNvPr>
          <p:cNvSpPr txBox="1"/>
          <p:nvPr/>
        </p:nvSpPr>
        <p:spPr>
          <a:xfrm>
            <a:off x="5178056" y="5972751"/>
            <a:ext cx="7013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1 (n=20): пациенты с тяжелым акне, получающие системный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в дозе 0,5 мг/кг/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сут</a:t>
            </a:r>
            <a:endParaRPr lang="ru-RU" sz="1000" i="1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2 (n=20): пациенты с акне легкой и средней степени тяжести, получающие топические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ретиноиды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(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,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адапален+бензоил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пероксид,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трифаратен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17801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4081CC-C6C5-4A18-9E33-92CE4DB420CB}"/>
              </a:ext>
            </a:extLst>
          </p:cNvPr>
          <p:cNvSpPr txBox="1"/>
          <p:nvPr/>
        </p:nvSpPr>
        <p:spPr>
          <a:xfrm>
            <a:off x="535710" y="1242923"/>
            <a:ext cx="55858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Использование увлажняющих средств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улучшило показатели жирности кожи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 пациентов 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39%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и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39,7%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в 1 и 2 группе соответственно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4D144C-D482-4D36-A838-E9DDBE1FA943}"/>
              </a:ext>
            </a:extLst>
          </p:cNvPr>
          <p:cNvSpPr txBox="1"/>
          <p:nvPr/>
        </p:nvSpPr>
        <p:spPr>
          <a:xfrm>
            <a:off x="5659719" y="5245745"/>
            <a:ext cx="5621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Использование увлажняющих средств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улучшило состояние пор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 пациентов 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27%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и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24,6%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в 1 и 2 группе соответственно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89B320-565B-466D-8491-23C329D860FA}"/>
              </a:ext>
            </a:extLst>
          </p:cNvPr>
          <p:cNvSpPr txBox="1"/>
          <p:nvPr/>
        </p:nvSpPr>
        <p:spPr>
          <a:xfrm>
            <a:off x="7171658" y="1144258"/>
            <a:ext cx="2229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Жирность кожи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47CA99-1A42-455A-A028-3B0ACE16AF50}"/>
              </a:ext>
            </a:extLst>
          </p:cNvPr>
          <p:cNvSpPr txBox="1"/>
          <p:nvPr/>
        </p:nvSpPr>
        <p:spPr>
          <a:xfrm>
            <a:off x="601916" y="4042847"/>
            <a:ext cx="60895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Динамика размеров и состояния пор кожи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04CC03-E639-48BF-94F1-B569DC60CCF9}"/>
              </a:ext>
            </a:extLst>
          </p:cNvPr>
          <p:cNvSpPr txBox="1"/>
          <p:nvPr/>
        </p:nvSpPr>
        <p:spPr>
          <a:xfrm>
            <a:off x="1375809" y="-82221"/>
            <a:ext cx="1028048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800" i="0" dirty="0">
              <a:solidFill>
                <a:srgbClr val="0F1115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Увлажняющие средства ЦИНОВИТ® 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некомедогенны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 и не нарушают, а поддерживают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себорегулирующий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 эффект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ретиноидов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F96DB2-7D15-442C-B327-5124A4A889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18"/>
          <a:stretch/>
        </p:blipFill>
        <p:spPr>
          <a:xfrm>
            <a:off x="7171658" y="1478348"/>
            <a:ext cx="3811570" cy="24750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98A24F7-27D2-4AB7-A3E2-191661D582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4"/>
          <a:stretch/>
        </p:blipFill>
        <p:spPr>
          <a:xfrm>
            <a:off x="601916" y="4332840"/>
            <a:ext cx="3717539" cy="23575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2286A7-21F4-4F31-9D48-795933C75A3B}"/>
              </a:ext>
            </a:extLst>
          </p:cNvPr>
          <p:cNvSpPr txBox="1"/>
          <p:nvPr/>
        </p:nvSpPr>
        <p:spPr>
          <a:xfrm>
            <a:off x="535710" y="2963924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1 (n=20): пациенты с тяжелым акне, получающие системный </a:t>
            </a:r>
            <a:r>
              <a:rPr lang="ru-RU" sz="10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</a:t>
            </a:r>
            <a:r>
              <a:rPr lang="ru-RU" sz="1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в дозе 0,5 мг/кг/</a:t>
            </a:r>
            <a:r>
              <a:rPr lang="ru-RU" sz="10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сут</a:t>
            </a:r>
            <a:endParaRPr lang="ru-RU" sz="10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2 (n=20): пациенты с акне легкой и средней степени тяжести, получающие топические </a:t>
            </a:r>
            <a:r>
              <a:rPr lang="ru-RU" sz="10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ретиноиды</a:t>
            </a:r>
            <a:r>
              <a:rPr lang="ru-RU" sz="1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(</a:t>
            </a:r>
            <a:r>
              <a:rPr lang="ru-RU" sz="10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</a:t>
            </a:r>
            <a:r>
              <a:rPr lang="ru-RU" sz="1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, </a:t>
            </a:r>
            <a:r>
              <a:rPr lang="ru-RU" sz="10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адапален+бензоил</a:t>
            </a:r>
            <a:r>
              <a:rPr lang="ru-RU" sz="1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пероксид, </a:t>
            </a:r>
            <a:r>
              <a:rPr lang="ru-RU" sz="10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трифаратен</a:t>
            </a:r>
            <a:r>
              <a:rPr lang="ru-RU" sz="1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44EA56E-4C6C-43CD-8AE6-61D2CE129554}"/>
              </a:ext>
            </a:extLst>
          </p:cNvPr>
          <p:cNvSpPr/>
          <p:nvPr/>
        </p:nvSpPr>
        <p:spPr>
          <a:xfrm>
            <a:off x="525453" y="2808123"/>
            <a:ext cx="5990596" cy="914400"/>
          </a:xfrm>
          <a:prstGeom prst="roundRect">
            <a:avLst/>
          </a:prstGeom>
          <a:noFill/>
          <a:ln>
            <a:solidFill>
              <a:srgbClr val="004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917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84ECA9-879E-4F9F-9B5D-02A50AC5CAEC}"/>
              </a:ext>
            </a:extLst>
          </p:cNvPr>
          <p:cNvSpPr txBox="1"/>
          <p:nvPr/>
        </p:nvSpPr>
        <p:spPr>
          <a:xfrm>
            <a:off x="2918455" y="181461"/>
            <a:ext cx="5459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Выводы исследователей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6F90D4-88E0-4B8D-98D3-FEBB07EDC986}"/>
              </a:ext>
            </a:extLst>
          </p:cNvPr>
          <p:cNvSpPr txBox="1"/>
          <p:nvPr/>
        </p:nvSpPr>
        <p:spPr>
          <a:xfrm>
            <a:off x="439270" y="792954"/>
            <a:ext cx="1104451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Комбинация увлажняющих средств ЦИНОВИТ</a:t>
            </a:r>
            <a:r>
              <a:rPr lang="ru-RU" sz="1400" baseline="30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с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ретиноидами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дополняет терапевтический эффект</a:t>
            </a:r>
          </a:p>
          <a:p>
            <a:pPr marL="342900" indent="-342900" algn="l">
              <a:buFont typeface="+mj-lt"/>
              <a:buAutoNum type="arabicPeriod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Благодаря смягчению побочных эффектов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ретиноидов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(сухость, раздражение) с помощью средств ЦИНОВИТ</a:t>
            </a:r>
            <a:r>
              <a:rPr lang="ru-RU" sz="1400" baseline="30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, качество жизни пациентов значительно улучшается</a:t>
            </a:r>
          </a:p>
          <a:p>
            <a:pPr marL="342900" indent="-342900" algn="l">
              <a:buFont typeface="+mj-lt"/>
              <a:buAutoNum type="arabicPeriod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400" baseline="30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эффективно решает главную проблему терапии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ретиноидами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— ксероз</a:t>
            </a:r>
          </a:p>
          <a:p>
            <a:pPr marL="342900" indent="-342900" algn="l">
              <a:buFont typeface="+mj-lt"/>
              <a:buAutoNum type="arabicPeriod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Применение увлажняющих средств ЦИНОВИТ</a:t>
            </a:r>
            <a:r>
              <a:rPr lang="ru-RU" sz="1400" baseline="30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способствует восстановлению кожного барьера, поврежденного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ретиноидами</a:t>
            </a: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Увлажняющие средства ЦИНОВИТ</a:t>
            </a:r>
            <a:r>
              <a:rPr lang="ru-RU" sz="1400" baseline="30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не нарушают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себорегулирующий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эффект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ретиноидов</a:t>
            </a: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Комплексный уход средствами ЦИНОВИТО</a:t>
            </a:r>
            <a:r>
              <a:rPr lang="ru-RU" sz="1400" baseline="30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на фоне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ретиноидной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терапии приводит к видимому улучшению рельефа кожи </a:t>
            </a:r>
          </a:p>
          <a:p>
            <a:endParaRPr lang="ru-RU" sz="1400" dirty="0">
              <a:solidFill>
                <a:srgbClr val="0F1115"/>
              </a:solidFill>
              <a:latin typeface="Century Gothic" panose="020B0502020202020204" pitchFamily="34" charset="0"/>
            </a:endParaRPr>
          </a:p>
          <a:p>
            <a:endParaRPr lang="ru-RU" sz="1400" dirty="0">
              <a:solidFill>
                <a:srgbClr val="0F1115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F9AD74BD-98FA-4A54-A4C0-5E24E72DD7B0}"/>
              </a:ext>
            </a:extLst>
          </p:cNvPr>
          <p:cNvSpPr/>
          <p:nvPr/>
        </p:nvSpPr>
        <p:spPr>
          <a:xfrm>
            <a:off x="597376" y="3953435"/>
            <a:ext cx="10947265" cy="25500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11FC39-250D-46E0-A1E3-05FB77FD3C5A}"/>
              </a:ext>
            </a:extLst>
          </p:cNvPr>
          <p:cNvSpPr txBox="1"/>
          <p:nvPr/>
        </p:nvSpPr>
        <p:spPr>
          <a:xfrm>
            <a:off x="647359" y="4103263"/>
            <a:ext cx="106462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</a:rPr>
              <a:t>ВАЖНО! </a:t>
            </a:r>
          </a:p>
          <a:p>
            <a:pPr algn="ctr"/>
            <a:endParaRPr lang="ru-RU" sz="18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</a:rPr>
              <a:t>Ни один из 40 пациентов не прекратил терапию </a:t>
            </a:r>
            <a:r>
              <a:rPr lang="ru-RU" sz="18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ретиноидами</a:t>
            </a:r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</a:rPr>
              <a:t> и не вышел из исследования досрочно по причине развития выраженного, непереносимого ксероза или раздражения</a:t>
            </a:r>
          </a:p>
          <a:p>
            <a:endParaRPr lang="ru-RU" sz="1800" b="1" u="sng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</a:rPr>
              <a:t>Эффективный </a:t>
            </a:r>
            <a:r>
              <a:rPr lang="ru-RU" sz="18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адъювантный</a:t>
            </a:r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</a:rPr>
              <a:t> уход с помощью </a:t>
            </a:r>
            <a:r>
              <a:rPr lang="ru-RU" sz="18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Циновит</a:t>
            </a:r>
            <a:r>
              <a:rPr lang="ru-RU" sz="1800" b="1" baseline="30000" dirty="0">
                <a:solidFill>
                  <a:schemeClr val="bg1"/>
                </a:solidFill>
                <a:latin typeface="Montserrat" panose="00000500000000000000" pitchFamily="2" charset="-52"/>
              </a:rPr>
              <a:t>® </a:t>
            </a:r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</a:rPr>
              <a:t>помогает улучшить переносимость </a:t>
            </a:r>
            <a:r>
              <a:rPr lang="ru-RU" sz="18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ретиноидов</a:t>
            </a:r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</a:rPr>
              <a:t> и пройти полный курс терапии</a:t>
            </a:r>
          </a:p>
        </p:txBody>
      </p:sp>
    </p:spTree>
    <p:extLst>
      <p:ext uri="{BB962C8B-B14F-4D97-AF65-F5344CB8AC3E}">
        <p14:creationId xmlns:p14="http://schemas.microsoft.com/office/powerpoint/2010/main" val="428235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B436DB-811D-4CD0-B9DE-2E12B63F2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" t="13486" b="4002"/>
          <a:stretch/>
        </p:blipFill>
        <p:spPr>
          <a:xfrm>
            <a:off x="-33957" y="0"/>
            <a:ext cx="1225991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FEC266-B72F-4C38-B587-80E9C33C9959}"/>
              </a:ext>
            </a:extLst>
          </p:cNvPr>
          <p:cNvSpPr txBox="1"/>
          <p:nvPr/>
        </p:nvSpPr>
        <p:spPr>
          <a:xfrm>
            <a:off x="2146367" y="474586"/>
            <a:ext cx="7572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26868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F512D2B2-718C-01BC-7B2E-A9722B87DC6E}"/>
              </a:ext>
            </a:extLst>
          </p:cNvPr>
          <p:cNvSpPr/>
          <p:nvPr/>
        </p:nvSpPr>
        <p:spPr>
          <a:xfrm>
            <a:off x="3834973" y="4040484"/>
            <a:ext cx="2116810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C6020850-0BDE-4767-104B-634825D04E91}"/>
              </a:ext>
            </a:extLst>
          </p:cNvPr>
          <p:cNvSpPr/>
          <p:nvPr/>
        </p:nvSpPr>
        <p:spPr>
          <a:xfrm>
            <a:off x="6035734" y="4040484"/>
            <a:ext cx="2116810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2CFE421F-D237-C579-AB3F-4895C66769D6}"/>
              </a:ext>
            </a:extLst>
          </p:cNvPr>
          <p:cNvSpPr/>
          <p:nvPr/>
        </p:nvSpPr>
        <p:spPr>
          <a:xfrm>
            <a:off x="8251991" y="4040484"/>
            <a:ext cx="3051890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6966F67-2364-4052-8129-B4BD656E7028}"/>
              </a:ext>
            </a:extLst>
          </p:cNvPr>
          <p:cNvSpPr txBox="1">
            <a:spLocks/>
          </p:cNvSpPr>
          <p:nvPr/>
        </p:nvSpPr>
        <p:spPr>
          <a:xfrm>
            <a:off x="0" y="470634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85BE37-4871-9A8E-6D56-849A33D24403}"/>
              </a:ext>
            </a:extLst>
          </p:cNvPr>
          <p:cNvSpPr txBox="1"/>
          <p:nvPr/>
        </p:nvSpPr>
        <p:spPr>
          <a:xfrm>
            <a:off x="798021" y="310900"/>
            <a:ext cx="10686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Задачи </a:t>
            </a: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дерматокосметики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в комплексной терапии  и профилактике обострений акне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2F137C-ABA2-37D9-DC95-77491B5A026A}"/>
              </a:ext>
            </a:extLst>
          </p:cNvPr>
          <p:cNvSpPr txBox="1"/>
          <p:nvPr/>
        </p:nvSpPr>
        <p:spPr>
          <a:xfrm>
            <a:off x="0" y="1320768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Для оптимального лечения угревой сыпи важно понимать, </a:t>
            </a:r>
          </a:p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как можно использовать доступные средства для поддержания здоровья кожи </a:t>
            </a:r>
          </a:p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как с лекарственными препаратами, так и без них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1D5FCD-CB31-82CA-07F7-83068BB4F1E4}"/>
              </a:ext>
            </a:extLst>
          </p:cNvPr>
          <p:cNvSpPr txBox="1"/>
          <p:nvPr/>
        </p:nvSpPr>
        <p:spPr>
          <a:xfrm>
            <a:off x="798021" y="2647465"/>
            <a:ext cx="10598848" cy="40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При акне средства по уходу за кожей имеют несколько механизмов действия: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120490-1139-398D-0436-1BE7898D7466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Kurokawa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I, Kobayashi M, Nomura Y, Abe M,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Kerob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D,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Dreno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The Role and Benefits of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Dermocosmetics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in Acne Management in Japan. Dermatol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Ther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(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Heidelb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). 2023 Jul;13(7):1423-1433.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10.1007/s13555-023-00943-x.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2023 Jun 20. PMID: 37338719; PMCID: PMC10307753.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A59A78F3-692A-5C0B-9C76-E9BD5629DBD2}"/>
              </a:ext>
            </a:extLst>
          </p:cNvPr>
          <p:cNvSpPr/>
          <p:nvPr/>
        </p:nvSpPr>
        <p:spPr>
          <a:xfrm>
            <a:off x="952286" y="4040484"/>
            <a:ext cx="2776685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542D6-7800-6089-B970-0729241B6A00}"/>
              </a:ext>
            </a:extLst>
          </p:cNvPr>
          <p:cNvSpPr txBox="1"/>
          <p:nvPr/>
        </p:nvSpPr>
        <p:spPr>
          <a:xfrm>
            <a:off x="952286" y="4153520"/>
            <a:ext cx="2798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защита </a:t>
            </a:r>
          </a:p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и улучшение </a:t>
            </a:r>
          </a:p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кожного барьера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2F1EAE-E4A8-1E20-8151-35235D09C1EB}"/>
              </a:ext>
            </a:extLst>
          </p:cNvPr>
          <p:cNvSpPr txBox="1"/>
          <p:nvPr/>
        </p:nvSpPr>
        <p:spPr>
          <a:xfrm>
            <a:off x="3857024" y="4153520"/>
            <a:ext cx="2094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защита </a:t>
            </a:r>
            <a:r>
              <a:rPr lang="ru-RU" sz="1600" b="1" dirty="0" err="1">
                <a:solidFill>
                  <a:srgbClr val="0074AD"/>
                </a:solidFill>
                <a:latin typeface="Montserrat" pitchFamily="2" charset="0"/>
              </a:rPr>
              <a:t>микробиома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кожи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79E373-965C-521B-5826-64BE86255E69}"/>
              </a:ext>
            </a:extLst>
          </p:cNvPr>
          <p:cNvSpPr txBox="1"/>
          <p:nvPr/>
        </p:nvSpPr>
        <p:spPr>
          <a:xfrm>
            <a:off x="6078809" y="4153520"/>
            <a:ext cx="20737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поддержание здорового pH кожи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D8D57E-8215-D676-50DD-5A1AEFE66E64}"/>
              </a:ext>
            </a:extLst>
          </p:cNvPr>
          <p:cNvSpPr txBox="1"/>
          <p:nvPr/>
        </p:nvSpPr>
        <p:spPr>
          <a:xfrm>
            <a:off x="8282988" y="4153520"/>
            <a:ext cx="30208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защита </a:t>
            </a:r>
          </a:p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от повреждения ультрафиолетом (УФ)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B1195FB-1E0D-E43D-85B0-ADC7DF40D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234" y="3215304"/>
            <a:ext cx="872419" cy="84705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афика, Шрифт, круг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7083B74-8C0F-D8C9-47FF-E84E4CA75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39" y="3215304"/>
            <a:ext cx="926399" cy="89946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B7CF157-AA64-003E-0F12-F89E48A35C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77428" y="3215304"/>
            <a:ext cx="926399" cy="89946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символ, круг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D4160B7A-22B3-3FA4-179D-89ACFABC3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4238" y="3215304"/>
            <a:ext cx="926399" cy="89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59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81B79-A070-D724-03CA-94A6C9B13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D2AC0A0-1385-43B4-D8A6-FE67D9B95DA3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33D6E-4928-E184-4499-9B69973365BC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Механизм образования побочных эффектов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6571BF3-9431-D3F3-838F-E73DE5ECE9A0}"/>
              </a:ext>
            </a:extLst>
          </p:cNvPr>
          <p:cNvSpPr/>
          <p:nvPr/>
        </p:nvSpPr>
        <p:spPr>
          <a:xfrm>
            <a:off x="996900" y="1135082"/>
            <a:ext cx="105116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Пероральные и топические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ретиноиды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(например,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третиноин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,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адапален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) и их комбинации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могут вызывать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«</a:t>
            </a:r>
            <a:r>
              <a:rPr lang="ru-RU" sz="1600" b="1" dirty="0" err="1">
                <a:solidFill>
                  <a:srgbClr val="0074AD"/>
                </a:solidFill>
                <a:latin typeface="Montserrat" pitchFamily="2" charset="0"/>
              </a:rPr>
              <a:t>ретиноидный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дерматит»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2CD9A9-1B96-9AF7-7737-F33C0E7B8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7488" y="619515"/>
            <a:ext cx="2963010" cy="31365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C8E36C-2368-41F5-E382-7A822972B96E}"/>
              </a:ext>
            </a:extLst>
          </p:cNvPr>
          <p:cNvSpPr txBox="1"/>
          <p:nvPr/>
        </p:nvSpPr>
        <p:spPr>
          <a:xfrm>
            <a:off x="825847" y="6309952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Belmontesi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M. Integrating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Therapy for Acne: Addressing Severity Levels in Real-Life Experiences. J Drugs Dermatol. 2025 Jan 1;24(1):88-94.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10.36849/JDD.8877. PMID: 39761137.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A124E4-941F-72B5-C7D6-0FA82005B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91" t="7904" r="3913" b="7180"/>
          <a:stretch/>
        </p:blipFill>
        <p:spPr>
          <a:xfrm>
            <a:off x="8467033" y="2590543"/>
            <a:ext cx="2541050" cy="2480149"/>
          </a:xfrm>
          <a:prstGeom prst="roundRect">
            <a:avLst>
              <a:gd name="adj" fmla="val 7351"/>
            </a:avLst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BA0F307-07A0-EFA0-4E5C-A47582C15B46}"/>
              </a:ext>
            </a:extLst>
          </p:cNvPr>
          <p:cNvSpPr txBox="1"/>
          <p:nvPr/>
        </p:nvSpPr>
        <p:spPr>
          <a:xfrm>
            <a:off x="3373269" y="2455177"/>
            <a:ext cx="486315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Р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етиноиды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ускоряют обновление эпидермальных клеток, что приводит </a:t>
            </a:r>
          </a:p>
          <a:p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 истончению рогового слоя, дисфункции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гидролипидного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барьера,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увеличению 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трансэпидермальной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потери воды</a:t>
            </a:r>
            <a:r>
              <a:rPr lang="ru-RU" sz="1600" b="1" i="0" dirty="0">
                <a:solidFill>
                  <a:srgbClr val="004F74"/>
                </a:solidFill>
                <a:effectLst/>
                <a:latin typeface="Montserrat" pitchFamily="2" charset="0"/>
              </a:rPr>
              <a:t> 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(TЭПВ)</a:t>
            </a: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К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ожа может стать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более чувствительной</a:t>
            </a:r>
          </a:p>
          <a:p>
            <a:endParaRPr lang="ru-RU" sz="1600" b="0" i="0" dirty="0">
              <a:solidFill>
                <a:srgbClr val="004F74"/>
              </a:solidFill>
              <a:effectLst/>
              <a:latin typeface="Montserra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398F65-20AD-F76C-6630-F20FBAACD89C}"/>
              </a:ext>
            </a:extLst>
          </p:cNvPr>
          <p:cNvSpPr txBox="1"/>
          <p:nvPr/>
        </p:nvSpPr>
        <p:spPr>
          <a:xfrm>
            <a:off x="3373269" y="4844895"/>
            <a:ext cx="49856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Клинические проявления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Сухость кожи, шелушение, чувство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стянутости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, зуд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C38260F-F1DB-DF2D-BBD7-264617D525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21" r="8221"/>
          <a:stretch/>
        </p:blipFill>
        <p:spPr>
          <a:xfrm>
            <a:off x="1026735" y="2556524"/>
            <a:ext cx="1942089" cy="185940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13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6577F-87A1-0317-A344-EF3915318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125EC24-6FAB-AC39-222F-E54E3FC38C8B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F3D7D-BD4D-F816-57F9-B4CCF259E4FA}"/>
              </a:ext>
            </a:extLst>
          </p:cNvPr>
          <p:cNvSpPr txBox="1"/>
          <p:nvPr/>
        </p:nvSpPr>
        <p:spPr>
          <a:xfrm>
            <a:off x="0" y="495173"/>
            <a:ext cx="12192000" cy="38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50"/>
              </a:lnSpc>
            </a:pP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Дермокосметика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как вспомогательная терапия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B4DD70-AA1D-CDFA-6FA7-79F59EE4BE66}"/>
              </a:ext>
            </a:extLst>
          </p:cNvPr>
          <p:cNvSpPr txBox="1"/>
          <p:nvPr/>
        </p:nvSpPr>
        <p:spPr>
          <a:xfrm>
            <a:off x="1190901" y="1292004"/>
            <a:ext cx="409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Причины отказа от топической медикаментозной терапии акне</a:t>
            </a: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F5CAC570-259F-C3CD-06D4-04F4EA8C6116}"/>
              </a:ext>
            </a:extLst>
          </p:cNvPr>
          <p:cNvGraphicFramePr/>
          <p:nvPr/>
        </p:nvGraphicFramePr>
        <p:xfrm>
          <a:off x="667810" y="1879521"/>
          <a:ext cx="5231442" cy="3697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77370B0-26C4-7626-C0D4-CC7E5D42F39A}"/>
              </a:ext>
            </a:extLst>
          </p:cNvPr>
          <p:cNvSpPr/>
          <p:nvPr/>
        </p:nvSpPr>
        <p:spPr>
          <a:xfrm>
            <a:off x="3256886" y="3861413"/>
            <a:ext cx="1180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ontserrat" pitchFamily="2" charset="0"/>
              </a:rPr>
              <a:t>62,3% 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6183910-DFDC-3DDC-40A7-2EC167B85E25}"/>
              </a:ext>
            </a:extLst>
          </p:cNvPr>
          <p:cNvSpPr/>
          <p:nvPr/>
        </p:nvSpPr>
        <p:spPr>
          <a:xfrm>
            <a:off x="2071946" y="3230217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ontserrat" pitchFamily="2" charset="0"/>
              </a:rPr>
              <a:t>37,7% 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E457703-DE4F-4938-F83B-0727899D24AF}"/>
              </a:ext>
            </a:extLst>
          </p:cNvPr>
          <p:cNvGrpSpPr/>
          <p:nvPr/>
        </p:nvGrpSpPr>
        <p:grpSpPr>
          <a:xfrm>
            <a:off x="6281136" y="1290511"/>
            <a:ext cx="4873874" cy="4452888"/>
            <a:chOff x="6695480" y="1290511"/>
            <a:chExt cx="4873874" cy="4452888"/>
          </a:xfrm>
        </p:grpSpPr>
        <p:graphicFrame>
          <p:nvGraphicFramePr>
            <p:cNvPr id="30" name="Диаграмма 29">
              <a:extLst>
                <a:ext uri="{FF2B5EF4-FFF2-40B4-BE49-F238E27FC236}">
                  <a16:creationId xmlns:a16="http://schemas.microsoft.com/office/drawing/2014/main" id="{92E02EF5-5380-F1D9-F985-0C2624BF7032}"/>
                </a:ext>
              </a:extLst>
            </p:cNvPr>
            <p:cNvGraphicFramePr/>
            <p:nvPr/>
          </p:nvGraphicFramePr>
          <p:xfrm>
            <a:off x="6695480" y="1290511"/>
            <a:ext cx="4873874" cy="44528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B7B49190-BC01-8564-0815-1569234F2296}"/>
                </a:ext>
              </a:extLst>
            </p:cNvPr>
            <p:cNvSpPr/>
            <p:nvPr/>
          </p:nvSpPr>
          <p:spPr>
            <a:xfrm>
              <a:off x="7117811" y="2544014"/>
              <a:ext cx="98415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Montserrat" pitchFamily="2" charset="0"/>
                </a:rPr>
                <a:t>65,7% </a:t>
              </a: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FE843D91-7795-E3DC-FC72-89E80DA1B861}"/>
                </a:ext>
              </a:extLst>
            </p:cNvPr>
            <p:cNvSpPr/>
            <p:nvPr/>
          </p:nvSpPr>
          <p:spPr>
            <a:xfrm>
              <a:off x="7117811" y="3011445"/>
              <a:ext cx="9671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Montserrat" pitchFamily="2" charset="0"/>
                </a:rPr>
                <a:t>33,3% </a:t>
              </a: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64F0B9AF-DB69-5015-4FF6-229677D5BA60}"/>
                </a:ext>
              </a:extLst>
            </p:cNvPr>
            <p:cNvSpPr/>
            <p:nvPr/>
          </p:nvSpPr>
          <p:spPr>
            <a:xfrm>
              <a:off x="7117810" y="3515646"/>
              <a:ext cx="77751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Montserrat" pitchFamily="2" charset="0"/>
                </a:rPr>
                <a:t>50% 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81DEF4E-6E1E-AF5D-2F82-AD5027A0CF6C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Sevimli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Dikicier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Topical treatment of acne vulgaris: efficiency, side effects, and adherence rate. J Int Med Res. 2019 Jul;47(7):2987-2992.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10.1177/0300060519847367.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2019 May 24. PMID: 31122106; PMCID: PMC6683887.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672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8781A9-4829-4C48-9C4C-F66CB65F95BD}"/>
              </a:ext>
            </a:extLst>
          </p:cNvPr>
          <p:cNvSpPr txBox="1"/>
          <p:nvPr/>
        </p:nvSpPr>
        <p:spPr>
          <a:xfrm>
            <a:off x="1420427" y="1561409"/>
            <a:ext cx="86113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Фотосенсибилизирующий эффект могут вызывать: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Изотретиноин</a:t>
            </a: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Тетрациклины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CC3141-A470-48CA-847F-516DD000ADF6}"/>
              </a:ext>
            </a:extLst>
          </p:cNvPr>
          <p:cNvSpPr txBox="1"/>
          <p:nvPr/>
        </p:nvSpPr>
        <p:spPr>
          <a:xfrm>
            <a:off x="471948" y="6337937"/>
            <a:ext cx="11619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Piquero-Casals J,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Morgado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-Carrasco D,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Rozas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-Muñoz E, Mir-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Bonafé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JF,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Trullàs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C, Jourdan E, Piquero-Martin J,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Zouboulis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CC,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Krutmann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J. Sun exposure, a relevant exposome factor in acne patients and how photoprotection can improve outcomes. J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Cosmet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Dermatol. 2023 Jun;22(6):1919-1928.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doi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: 10.1111/jocd.15726.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Epub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2023 Mar 22. PMID: 36946555.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A1F324-1E22-43A6-9480-B0654167340D}"/>
              </a:ext>
            </a:extLst>
          </p:cNvPr>
          <p:cNvSpPr txBox="1"/>
          <p:nvPr/>
        </p:nvSpPr>
        <p:spPr>
          <a:xfrm>
            <a:off x="1393795" y="284086"/>
            <a:ext cx="8664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Фототоксические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реакции при приеме лекарственной терапии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F0F685F-B604-4ECE-B579-8ABE9B911197}"/>
              </a:ext>
            </a:extLst>
          </p:cNvPr>
          <p:cNvSpPr/>
          <p:nvPr/>
        </p:nvSpPr>
        <p:spPr>
          <a:xfrm>
            <a:off x="1199537" y="3269901"/>
            <a:ext cx="9665108" cy="20844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В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проспективном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исследовании принимали участие 106 пациентов с акне, получавших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доксициклин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8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фототоксическая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реакция наблюдалась: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у </a:t>
            </a:r>
            <a:r>
              <a:rPr lang="ru-RU" sz="1800" b="1" dirty="0">
                <a:solidFill>
                  <a:srgbClr val="004F74"/>
                </a:solidFill>
                <a:latin typeface="Montserrat" pitchFamily="2" charset="0"/>
              </a:rPr>
              <a:t>20% 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пациентов, принимавших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доксициклин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в дозе 150 мг/день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у </a:t>
            </a:r>
            <a:r>
              <a:rPr lang="ru-RU" sz="1800" b="1" dirty="0">
                <a:solidFill>
                  <a:srgbClr val="004F74"/>
                </a:solidFill>
                <a:latin typeface="Montserrat" pitchFamily="2" charset="0"/>
              </a:rPr>
              <a:t>40% 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пациентов, принимавших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доксициклин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в дозе 200 мг/день</a:t>
            </a:r>
          </a:p>
        </p:txBody>
      </p:sp>
    </p:spTree>
    <p:extLst>
      <p:ext uri="{BB962C8B-B14F-4D97-AF65-F5344CB8AC3E}">
        <p14:creationId xmlns:p14="http://schemas.microsoft.com/office/powerpoint/2010/main" val="2249703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D7C8ADC-FBF3-6981-8256-2CD9C53D0A6A}"/>
              </a:ext>
            </a:extLst>
          </p:cNvPr>
          <p:cNvGrpSpPr/>
          <p:nvPr/>
        </p:nvGrpSpPr>
        <p:grpSpPr>
          <a:xfrm>
            <a:off x="1867835" y="1571365"/>
            <a:ext cx="9459202" cy="1857635"/>
            <a:chOff x="1776517" y="1465201"/>
            <a:chExt cx="9459202" cy="1857635"/>
          </a:xfrm>
        </p:grpSpPr>
        <p:pic>
          <p:nvPicPr>
            <p:cNvPr id="3" name="циновит схема-10.png" descr="циновит схема-10.png">
              <a:extLst>
                <a:ext uri="{FF2B5EF4-FFF2-40B4-BE49-F238E27FC236}">
                  <a16:creationId xmlns:a16="http://schemas.microsoft.com/office/drawing/2014/main" id="{CF1787FC-F46B-F5AC-B4C2-EB76A3943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6517" y="1639737"/>
              <a:ext cx="2217284" cy="168309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" name="циновит схема-11.png" descr="циновит схема-11.png">
              <a:extLst>
                <a:ext uri="{FF2B5EF4-FFF2-40B4-BE49-F238E27FC236}">
                  <a16:creationId xmlns:a16="http://schemas.microsoft.com/office/drawing/2014/main" id="{F652384B-ECF0-53C3-1E87-48A394829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7909"/>
            <a:stretch/>
          </p:blipFill>
          <p:spPr>
            <a:xfrm>
              <a:off x="2194931" y="1639737"/>
              <a:ext cx="4198046" cy="120535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" name="циновит схема-12.png" descr="циновит схема-12.png">
              <a:extLst>
                <a:ext uri="{FF2B5EF4-FFF2-40B4-BE49-F238E27FC236}">
                  <a16:creationId xmlns:a16="http://schemas.microsoft.com/office/drawing/2014/main" id="{D4B8FC34-2D19-97A0-258B-7B28CA266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6299"/>
            <a:stretch/>
          </p:blipFill>
          <p:spPr>
            <a:xfrm>
              <a:off x="4701812" y="1597413"/>
              <a:ext cx="4198046" cy="12404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циновит схема-13.png" descr="циновит схема-13.png">
              <a:extLst>
                <a:ext uri="{FF2B5EF4-FFF2-40B4-BE49-F238E27FC236}">
                  <a16:creationId xmlns:a16="http://schemas.microsoft.com/office/drawing/2014/main" id="{9DE6B742-65ED-D74D-6CFE-56CAAF2C2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9604"/>
            <a:stretch/>
          </p:blipFill>
          <p:spPr>
            <a:xfrm>
              <a:off x="7037673" y="1622148"/>
              <a:ext cx="4198046" cy="120306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циновит схема-06.png" descr="циновит схема-06.png">
              <a:extLst>
                <a:ext uri="{FF2B5EF4-FFF2-40B4-BE49-F238E27FC236}">
                  <a16:creationId xmlns:a16="http://schemas.microsoft.com/office/drawing/2014/main" id="{3C122DA1-9B09-910B-2177-8DE452AE5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2971" y="1465201"/>
              <a:ext cx="1399850" cy="128434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циновит схема-07.png" descr="циновит схема-07.png">
              <a:extLst>
                <a:ext uri="{FF2B5EF4-FFF2-40B4-BE49-F238E27FC236}">
                  <a16:creationId xmlns:a16="http://schemas.microsoft.com/office/drawing/2014/main" id="{3223F61E-D159-C895-C8DC-04A842831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46536" y="1691873"/>
              <a:ext cx="1389269" cy="105640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циновит схема-08.png" descr="циновит схема-08.png">
              <a:extLst>
                <a:ext uri="{FF2B5EF4-FFF2-40B4-BE49-F238E27FC236}">
                  <a16:creationId xmlns:a16="http://schemas.microsoft.com/office/drawing/2014/main" id="{CDE26DD4-56CC-A17F-8BC2-ADC6CB331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55973" y="1711652"/>
              <a:ext cx="1217812" cy="104415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циновит схема-09.png" descr="циновит схема-09.png">
              <a:extLst>
                <a:ext uri="{FF2B5EF4-FFF2-40B4-BE49-F238E27FC236}">
                  <a16:creationId xmlns:a16="http://schemas.microsoft.com/office/drawing/2014/main" id="{B33679C2-59BC-2984-9D0E-612FA5680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81947" y="1711652"/>
              <a:ext cx="1217812" cy="92748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1" name="Сгруппировать">
              <a:extLst>
                <a:ext uri="{FF2B5EF4-FFF2-40B4-BE49-F238E27FC236}">
                  <a16:creationId xmlns:a16="http://schemas.microsoft.com/office/drawing/2014/main" id="{CBF4FE2F-C3B7-0402-ECEC-61F3FCB446EF}"/>
                </a:ext>
              </a:extLst>
            </p:cNvPr>
            <p:cNvGrpSpPr/>
            <p:nvPr/>
          </p:nvGrpSpPr>
          <p:grpSpPr>
            <a:xfrm rot="16200000">
              <a:off x="6113673" y="-1367660"/>
              <a:ext cx="431933" cy="8749699"/>
              <a:chOff x="1873552" y="294213"/>
              <a:chExt cx="905538" cy="11378524"/>
            </a:xfrm>
          </p:grpSpPr>
          <p:pic>
            <p:nvPicPr>
              <p:cNvPr id="12" name="циновит схема-05.png" descr="циновит схема-05.png">
                <a:extLst>
                  <a:ext uri="{FF2B5EF4-FFF2-40B4-BE49-F238E27FC236}">
                    <a16:creationId xmlns:a16="http://schemas.microsoft.com/office/drawing/2014/main" id="{593446A7-4E09-53FA-43B2-80219E784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84403" y="9207441"/>
                <a:ext cx="882207" cy="24652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" name="циновит схема-02.png" descr="циновит схема-02.png">
                <a:extLst>
                  <a:ext uri="{FF2B5EF4-FFF2-40B4-BE49-F238E27FC236}">
                    <a16:creationId xmlns:a16="http://schemas.microsoft.com/office/drawing/2014/main" id="{02B719CE-B99C-25F6-768E-EE01A461B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96882" y="294213"/>
                <a:ext cx="882208" cy="25144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" name="циновит схема-03.png" descr="циновит схема-03.png">
                <a:extLst>
                  <a:ext uri="{FF2B5EF4-FFF2-40B4-BE49-F238E27FC236}">
                    <a16:creationId xmlns:a16="http://schemas.microsoft.com/office/drawing/2014/main" id="{CDA93FF2-B9ED-9439-0982-13C7D173D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75634" y="2846006"/>
                <a:ext cx="882207" cy="27331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" name="циновит схема-04.png" descr="циновит схема-04.png">
                <a:extLst>
                  <a:ext uri="{FF2B5EF4-FFF2-40B4-BE49-F238E27FC236}">
                    <a16:creationId xmlns:a16="http://schemas.microsoft.com/office/drawing/2014/main" id="{A9EF6D1B-8978-50CA-AB2B-EBDAACF7A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73552" y="5624592"/>
                <a:ext cx="882209" cy="36188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" name="Гиперкератоз">
                <a:extLst>
                  <a:ext uri="{FF2B5EF4-FFF2-40B4-BE49-F238E27FC236}">
                    <a16:creationId xmlns:a16="http://schemas.microsoft.com/office/drawing/2014/main" id="{D744BE6E-E351-B3E1-DAD3-32D82B088DE7}"/>
                  </a:ext>
                </a:extLst>
              </p:cNvPr>
              <p:cNvSpPr txBox="1"/>
              <p:nvPr/>
            </p:nvSpPr>
            <p:spPr>
              <a:xfrm rot="5400000">
                <a:off x="1441313" y="4034796"/>
                <a:ext cx="1780267" cy="4625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449580">
                  <a:lnSpc>
                    <a:spcPts val="2600"/>
                  </a:lnSpc>
                  <a:defRPr sz="27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ctr" defTabSz="224790" rtl="0" eaLnBrk="1" fontAlgn="auto" latinLnBrk="0" hangingPunct="0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sym typeface="Calibri"/>
                  </a:rPr>
                  <a:t>Гиперкератоз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Calibri"/>
                </a:endParaRPr>
              </a:p>
            </p:txBody>
          </p:sp>
          <p:sp>
            <p:nvSpPr>
              <p:cNvPr id="17" name="Изменение состава…">
                <a:extLst>
                  <a:ext uri="{FF2B5EF4-FFF2-40B4-BE49-F238E27FC236}">
                    <a16:creationId xmlns:a16="http://schemas.microsoft.com/office/drawing/2014/main" id="{DC9217B9-E307-83F5-4982-16236EBCC213}"/>
                  </a:ext>
                </a:extLst>
              </p:cNvPr>
              <p:cNvSpPr txBox="1"/>
              <p:nvPr/>
            </p:nvSpPr>
            <p:spPr>
              <a:xfrm rot="5400000">
                <a:off x="733247" y="7157285"/>
                <a:ext cx="3096745" cy="6241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/>
              <a:p>
                <a:pPr marL="0" marR="0" lvl="0" indent="0" algn="ctr" defTabSz="224790" rtl="0" eaLnBrk="1" fontAlgn="auto" latinLnBrk="0" hangingPunct="0">
                  <a:lnSpc>
                    <a:spcPts val="7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3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Изменение</a:t>
                </a:r>
                <a:r>
                  <a:rPr kumimoji="0" lang="ru-RU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 </a:t>
                </a: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состава</a:t>
                </a:r>
                <a:r>
                  <a:rPr kumimoji="0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 </a:t>
                </a: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себума</a:t>
                </a:r>
                <a:r>
                  <a:rPr kumimoji="0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. 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endParaRPr>
              </a:p>
              <a:p>
                <a:pPr marL="0" marR="0" lvl="0" indent="0" algn="ctr" defTabSz="224790" rtl="0" eaLnBrk="1" fontAlgn="auto" latinLnBrk="0" hangingPunct="0">
                  <a:lnSpc>
                    <a:spcPts val="7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3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Размножение</a:t>
                </a:r>
                <a:r>
                  <a:rPr kumimoji="0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 </a:t>
                </a: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бактерий</a:t>
                </a:r>
                <a:endPara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endParaRPr>
              </a:p>
            </p:txBody>
          </p:sp>
          <p:sp>
            <p:nvSpPr>
              <p:cNvPr id="18" name="Гиперсеборея">
                <a:extLst>
                  <a:ext uri="{FF2B5EF4-FFF2-40B4-BE49-F238E27FC236}">
                    <a16:creationId xmlns:a16="http://schemas.microsoft.com/office/drawing/2014/main" id="{500497B2-EE77-FC0E-C8A9-80D38CC4A1A1}"/>
                  </a:ext>
                </a:extLst>
              </p:cNvPr>
              <p:cNvSpPr txBox="1"/>
              <p:nvPr/>
            </p:nvSpPr>
            <p:spPr>
              <a:xfrm rot="5400000">
                <a:off x="1421564" y="1267436"/>
                <a:ext cx="1844889" cy="4625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449580">
                  <a:lnSpc>
                    <a:spcPts val="2600"/>
                  </a:lnSpc>
                  <a:defRPr sz="27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ctr" defTabSz="224790" rtl="0" eaLnBrk="1" fontAlgn="auto" latinLnBrk="0" hangingPunct="0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sym typeface="Calibri"/>
                  </a:rPr>
                  <a:t>Гиперсеборея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Calibri"/>
                </a:endParaRPr>
              </a:p>
            </p:txBody>
          </p:sp>
          <p:sp>
            <p:nvSpPr>
              <p:cNvPr id="19" name="Воспаление">
                <a:extLst>
                  <a:ext uri="{FF2B5EF4-FFF2-40B4-BE49-F238E27FC236}">
                    <a16:creationId xmlns:a16="http://schemas.microsoft.com/office/drawing/2014/main" id="{3181F8A4-2CB0-8106-DDFB-066E1C05C805}"/>
                  </a:ext>
                </a:extLst>
              </p:cNvPr>
              <p:cNvSpPr txBox="1"/>
              <p:nvPr/>
            </p:nvSpPr>
            <p:spPr>
              <a:xfrm rot="5400000">
                <a:off x="1526785" y="10209382"/>
                <a:ext cx="1567635" cy="4625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449580">
                  <a:lnSpc>
                    <a:spcPts val="2600"/>
                  </a:lnSpc>
                  <a:defRPr sz="27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ctr" defTabSz="224790" rtl="0" eaLnBrk="1" fontAlgn="auto" latinLnBrk="0" hangingPunct="0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sym typeface="Calibri"/>
                  </a:rPr>
                  <a:t>Воспаление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Calibri"/>
                </a:endParaRPr>
              </a:p>
            </p:txBody>
          </p:sp>
        </p:grp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E21328E7-10BA-3CD7-BC2F-0C652030D30B}"/>
              </a:ext>
            </a:extLst>
          </p:cNvPr>
          <p:cNvSpPr txBox="1"/>
          <p:nvPr/>
        </p:nvSpPr>
        <p:spPr>
          <a:xfrm>
            <a:off x="8914646" y="3464306"/>
            <a:ext cx="1837779" cy="1407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60" rIns="22860"/>
          <a:lstStyle/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Оказывае</a:t>
            </a:r>
            <a:r>
              <a:rPr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т</a:t>
            </a:r>
            <a:r>
              <a:rPr sz="1000" kern="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endParaRPr lang="ru-RU" sz="1000" kern="0" dirty="0">
              <a:solidFill>
                <a:srgbClr val="404040"/>
              </a:solidFill>
              <a:uFill>
                <a:solidFill>
                  <a:srgbClr val="404040"/>
                </a:solidFill>
              </a:uFill>
              <a:latin typeface="Montserrat" pitchFamily="2" charset="0"/>
              <a:cs typeface="Calibri"/>
              <a:sym typeface="Calibri"/>
            </a:endParaRPr>
          </a:p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выраженн</a:t>
            </a:r>
            <a:r>
              <a:rPr lang="ru-RU"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ое</a:t>
            </a:r>
            <a:r>
              <a:rPr sz="1000" kern="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br>
              <a:rPr sz="1000" kern="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</a:br>
            <a:r>
              <a:rPr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противовоспалительн</a:t>
            </a:r>
            <a:r>
              <a:rPr lang="ru-RU"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ое</a:t>
            </a:r>
            <a:r>
              <a:rPr sz="1000" kern="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действие</a:t>
            </a:r>
            <a:endParaRPr sz="1000" kern="0" dirty="0">
              <a:solidFill>
                <a:srgbClr val="404040"/>
              </a:solidFill>
              <a:uFill>
                <a:solidFill>
                  <a:srgbClr val="404040"/>
                </a:solidFill>
              </a:uFill>
              <a:latin typeface="Montserrat" pitchFamily="2" charset="0"/>
              <a:cs typeface="Calibri"/>
              <a:sym typeface="Calibri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AE2199F1-E15F-DE91-A851-5AB02C2AD764}"/>
              </a:ext>
            </a:extLst>
          </p:cNvPr>
          <p:cNvSpPr txBox="1"/>
          <p:nvPr/>
        </p:nvSpPr>
        <p:spPr>
          <a:xfrm>
            <a:off x="8320715" y="5289225"/>
            <a:ext cx="3001480" cy="555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60" rIns="22860"/>
          <a:lstStyle/>
          <a:p>
            <a:pPr algn="ctr" defTabSz="224790" hangingPunct="0">
              <a:lnSpc>
                <a:spcPts val="1750"/>
              </a:lnSpc>
              <a:defRPr sz="3500">
                <a:solidFill>
                  <a:srgbClr val="00A2FF">
                    <a:lumOff val="-13575"/>
                  </a:srgbClr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600" b="1" kern="0" dirty="0">
                <a:solidFill>
                  <a:srgbClr val="00A2FF">
                    <a:lumOff val="-13575"/>
                  </a:srgbClr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ДИКАЛИЙ </a:t>
            </a:r>
            <a:br>
              <a:rPr lang="ru-RU" sz="1600" b="1" kern="0" dirty="0">
                <a:solidFill>
                  <a:srgbClr val="00A2FF">
                    <a:lumOff val="-13575"/>
                  </a:srgbClr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</a:br>
            <a:r>
              <a:rPr lang="ru-RU" sz="1600" b="1" kern="0" dirty="0">
                <a:solidFill>
                  <a:srgbClr val="00A2FF">
                    <a:lumOff val="-13575"/>
                  </a:srgbClr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ГЛИЦИРРИЗИНАТ</a:t>
            </a:r>
          </a:p>
        </p:txBody>
      </p:sp>
      <p:sp>
        <p:nvSpPr>
          <p:cNvPr id="22" name="TextBox 29">
            <a:extLst>
              <a:ext uri="{FF2B5EF4-FFF2-40B4-BE49-F238E27FC236}">
                <a16:creationId xmlns:a16="http://schemas.microsoft.com/office/drawing/2014/main" id="{67A950F2-5D5A-3891-3BBE-ECD5CAC5AD2B}"/>
              </a:ext>
            </a:extLst>
          </p:cNvPr>
          <p:cNvSpPr txBox="1"/>
          <p:nvPr/>
        </p:nvSpPr>
        <p:spPr>
          <a:xfrm>
            <a:off x="6501202" y="3464306"/>
            <a:ext cx="1802155" cy="1582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60" rIns="22860"/>
          <a:lstStyle/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000" kern="0" dirty="0">
                <a:latin typeface="Montserrat" pitchFamily="2" charset="0"/>
              </a:rPr>
              <a:t>Нормализует </a:t>
            </a:r>
            <a:r>
              <a:rPr lang="ru-RU" sz="1000" kern="0" dirty="0" err="1">
                <a:latin typeface="Montserrat" pitchFamily="2" charset="0"/>
              </a:rPr>
              <a:t>микробиом</a:t>
            </a:r>
            <a:endParaRPr lang="ru-RU" sz="1000" kern="0" dirty="0">
              <a:solidFill>
                <a:srgbClr val="000000"/>
              </a:solidFill>
              <a:uFill>
                <a:solidFill>
                  <a:srgbClr val="62DBB8"/>
                </a:solidFill>
              </a:uFill>
              <a:latin typeface="Montserrat" pitchFamily="2" charset="0"/>
              <a:cs typeface="Calibri"/>
              <a:sym typeface="Calibri"/>
            </a:endParaRPr>
          </a:p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Доказанное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антибактериальное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действие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против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br>
              <a:rPr lang="en-US"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</a:br>
            <a:r>
              <a:rPr sz="1000" i="1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Cutibacterium</a:t>
            </a:r>
            <a:r>
              <a:rPr sz="1000" i="1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acnes 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и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др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.</a:t>
            </a:r>
          </a:p>
        </p:txBody>
      </p:sp>
      <p:sp>
        <p:nvSpPr>
          <p:cNvPr id="23" name="TextBox 27">
            <a:extLst>
              <a:ext uri="{FF2B5EF4-FFF2-40B4-BE49-F238E27FC236}">
                <a16:creationId xmlns:a16="http://schemas.microsoft.com/office/drawing/2014/main" id="{8BDE9A23-CDF1-4FF4-0BFC-C6B6E8C4A00B}"/>
              </a:ext>
            </a:extLst>
          </p:cNvPr>
          <p:cNvSpPr txBox="1"/>
          <p:nvPr/>
        </p:nvSpPr>
        <p:spPr>
          <a:xfrm>
            <a:off x="4211877" y="3464306"/>
            <a:ext cx="1684506" cy="1038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60" rIns="22860"/>
          <a:lstStyle>
            <a:lvl1pPr defTabSz="449580">
              <a:lnSpc>
                <a:spcPts val="2600"/>
              </a:lnSpc>
              <a:defRPr sz="270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224790" hangingPunct="0">
              <a:lnSpc>
                <a:spcPts val="1300"/>
              </a:lnSpc>
              <a:defRPr>
                <a:uFill>
                  <a:solidFill>
                    <a:srgbClr val="000000"/>
                  </a:solidFill>
                </a:uFill>
              </a:defRPr>
            </a:pPr>
            <a:r>
              <a:rPr sz="1000" kern="0" dirty="0" err="1">
                <a:latin typeface="Montserrat" pitchFamily="2" charset="0"/>
              </a:rPr>
              <a:t>Улучшает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отток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кожного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сала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за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счет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снижения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его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вязкости</a:t>
            </a:r>
            <a:r>
              <a:rPr sz="1000" kern="0" dirty="0">
                <a:latin typeface="Montserrat" pitchFamily="2" charset="0"/>
              </a:rPr>
              <a:t> и </a:t>
            </a:r>
            <a:r>
              <a:rPr sz="1000" kern="0" dirty="0" err="1">
                <a:latin typeface="Montserrat" pitchFamily="2" charset="0"/>
              </a:rPr>
              <a:t>повышения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эластичности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стенок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волосяного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фолликула</a:t>
            </a:r>
            <a:r>
              <a:rPr lang="ru-RU" sz="1000" kern="0" dirty="0">
                <a:latin typeface="Montserrat" pitchFamily="2" charset="0"/>
              </a:rPr>
              <a:t> </a:t>
            </a:r>
            <a:endParaRPr sz="1000" kern="0" dirty="0">
              <a:latin typeface="Montserrat" pitchFamily="2" charset="0"/>
            </a:endParaRP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83D63DBC-C2CB-1E61-708B-80108E000F12}"/>
              </a:ext>
            </a:extLst>
          </p:cNvPr>
          <p:cNvSpPr txBox="1"/>
          <p:nvPr/>
        </p:nvSpPr>
        <p:spPr>
          <a:xfrm>
            <a:off x="2253673" y="3464306"/>
            <a:ext cx="1831446" cy="107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60" rIns="22860"/>
          <a:lstStyle/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Сниж</a:t>
            </a:r>
            <a:r>
              <a:rPr lang="ru-RU"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ает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активност</a:t>
            </a:r>
            <a:r>
              <a:rPr lang="ru-RU"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ь</a:t>
            </a:r>
            <a:endParaRPr sz="1000" kern="0" dirty="0">
              <a:solidFill>
                <a:srgbClr val="000000"/>
              </a:solidFill>
              <a:uFill>
                <a:solidFill>
                  <a:srgbClr val="62DBB8"/>
                </a:solidFill>
              </a:uFill>
              <a:latin typeface="Montserrat" pitchFamily="2" charset="0"/>
              <a:cs typeface="Calibri"/>
              <a:sym typeface="Calibri"/>
            </a:endParaRPr>
          </a:p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5-альфа-редуктазы.</a:t>
            </a:r>
            <a:b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</a:b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Блокирует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влияние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гормонов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на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сальные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железы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.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Снижает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</a:p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уровень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выделения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кожного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сала</a:t>
            </a:r>
            <a:endParaRPr sz="1000" kern="0" dirty="0">
              <a:solidFill>
                <a:srgbClr val="000000"/>
              </a:solidFill>
              <a:uFill>
                <a:solidFill>
                  <a:srgbClr val="62DBB8"/>
                </a:solidFill>
              </a:uFill>
              <a:latin typeface="Montserrat" pitchFamily="2" charset="0"/>
              <a:cs typeface="Calibri"/>
              <a:sym typeface="Calibri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7ADA569-6474-A94E-096A-012A81715E8A}"/>
              </a:ext>
            </a:extLst>
          </p:cNvPr>
          <p:cNvGrpSpPr/>
          <p:nvPr/>
        </p:nvGrpSpPr>
        <p:grpSpPr>
          <a:xfrm>
            <a:off x="944901" y="1728312"/>
            <a:ext cx="752108" cy="1634953"/>
            <a:chOff x="944901" y="1622748"/>
            <a:chExt cx="752108" cy="1486321"/>
          </a:xfrm>
        </p:grpSpPr>
        <p:sp>
          <p:nvSpPr>
            <p:cNvPr id="26" name="Скругленный прямоугольник 25">
              <a:extLst>
                <a:ext uri="{FF2B5EF4-FFF2-40B4-BE49-F238E27FC236}">
                  <a16:creationId xmlns:a16="http://schemas.microsoft.com/office/drawing/2014/main" id="{D5F7BCDB-B7C9-A562-EC32-4E84D6E70BC9}"/>
                </a:ext>
              </a:extLst>
            </p:cNvPr>
            <p:cNvSpPr/>
            <p:nvPr/>
          </p:nvSpPr>
          <p:spPr>
            <a:xfrm>
              <a:off x="944901" y="1649925"/>
              <a:ext cx="736810" cy="1439008"/>
            </a:xfrm>
            <a:prstGeom prst="roundRect">
              <a:avLst>
                <a:gd name="adj" fmla="val 25378"/>
              </a:avLst>
            </a:prstGeom>
            <a:gradFill flip="none" rotWithShape="1">
              <a:gsLst>
                <a:gs pos="100000">
                  <a:srgbClr val="A0D5EA"/>
                </a:gs>
                <a:gs pos="0">
                  <a:srgbClr val="9DD3E8">
                    <a:alpha val="1021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4BC569B3-0EFA-BB57-AD48-7C0201E1066B}"/>
                </a:ext>
              </a:extLst>
            </p:cNvPr>
            <p:cNvSpPr/>
            <p:nvPr/>
          </p:nvSpPr>
          <p:spPr>
            <a:xfrm>
              <a:off x="1023570" y="1622748"/>
              <a:ext cx="673439" cy="14863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</a:rPr>
                <a:t>Патогенез </a:t>
              </a:r>
            </a:p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</a:rPr>
                <a:t>акне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D06D62D6-F656-D30F-5008-DFF11B85D9BE}"/>
              </a:ext>
            </a:extLst>
          </p:cNvPr>
          <p:cNvGrpSpPr/>
          <p:nvPr/>
        </p:nvGrpSpPr>
        <p:grpSpPr>
          <a:xfrm>
            <a:off x="944901" y="3398042"/>
            <a:ext cx="736810" cy="1342787"/>
            <a:chOff x="944901" y="3346404"/>
            <a:chExt cx="736810" cy="1624773"/>
          </a:xfrm>
        </p:grpSpPr>
        <p:sp>
          <p:nvSpPr>
            <p:cNvPr id="29" name="Скругленный прямоугольник 28">
              <a:extLst>
                <a:ext uri="{FF2B5EF4-FFF2-40B4-BE49-F238E27FC236}">
                  <a16:creationId xmlns:a16="http://schemas.microsoft.com/office/drawing/2014/main" id="{47CB816C-7F57-C329-86EF-EAF63A5BFFF4}"/>
                </a:ext>
              </a:extLst>
            </p:cNvPr>
            <p:cNvSpPr/>
            <p:nvPr/>
          </p:nvSpPr>
          <p:spPr>
            <a:xfrm>
              <a:off x="944901" y="3450293"/>
              <a:ext cx="736810" cy="1439119"/>
            </a:xfrm>
            <a:prstGeom prst="roundRect">
              <a:avLst>
                <a:gd name="adj" fmla="val 25378"/>
              </a:avLst>
            </a:prstGeom>
            <a:gradFill flip="none" rotWithShape="1">
              <a:gsLst>
                <a:gs pos="100000">
                  <a:srgbClr val="A0D5EA"/>
                </a:gs>
                <a:gs pos="0">
                  <a:srgbClr val="9DD3E8">
                    <a:alpha val="1021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836869E8-86C9-8603-4AB2-4F218A654366}"/>
                </a:ext>
              </a:extLst>
            </p:cNvPr>
            <p:cNvSpPr/>
            <p:nvPr/>
          </p:nvSpPr>
          <p:spPr>
            <a:xfrm rot="16200000">
              <a:off x="517923" y="3817995"/>
              <a:ext cx="1624773" cy="6815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</a:rPr>
                <a:t>Действие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8596ACD-7E4C-15B0-DF64-9C8099D23BF6}"/>
              </a:ext>
            </a:extLst>
          </p:cNvPr>
          <p:cNvGrpSpPr/>
          <p:nvPr/>
        </p:nvGrpSpPr>
        <p:grpSpPr>
          <a:xfrm>
            <a:off x="944901" y="4806007"/>
            <a:ext cx="736810" cy="1439008"/>
            <a:chOff x="944901" y="5032105"/>
            <a:chExt cx="736810" cy="1582909"/>
          </a:xfrm>
        </p:grpSpPr>
        <p:sp>
          <p:nvSpPr>
            <p:cNvPr id="32" name="Скругленный прямоугольник 31">
              <a:extLst>
                <a:ext uri="{FF2B5EF4-FFF2-40B4-BE49-F238E27FC236}">
                  <a16:creationId xmlns:a16="http://schemas.microsoft.com/office/drawing/2014/main" id="{C4D48594-7038-D927-330B-8F2F14E28A2E}"/>
                </a:ext>
              </a:extLst>
            </p:cNvPr>
            <p:cNvSpPr/>
            <p:nvPr/>
          </p:nvSpPr>
          <p:spPr>
            <a:xfrm>
              <a:off x="944901" y="5032105"/>
              <a:ext cx="736810" cy="1582909"/>
            </a:xfrm>
            <a:prstGeom prst="roundRect">
              <a:avLst>
                <a:gd name="adj" fmla="val 25378"/>
              </a:avLst>
            </a:prstGeom>
            <a:gradFill flip="none" rotWithShape="1">
              <a:gsLst>
                <a:gs pos="100000">
                  <a:srgbClr val="A0D5EA"/>
                </a:gs>
                <a:gs pos="0">
                  <a:srgbClr val="9DD3E8">
                    <a:alpha val="1021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8191B859-C3D5-BA87-5272-7CDAA2741D55}"/>
                </a:ext>
              </a:extLst>
            </p:cNvPr>
            <p:cNvSpPr/>
            <p:nvPr/>
          </p:nvSpPr>
          <p:spPr>
            <a:xfrm>
              <a:off x="989514" y="5225238"/>
              <a:ext cx="681590" cy="1256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</a:rPr>
                <a:t>Активный компонент </a:t>
              </a:r>
              <a:r>
                <a:rPr lang="ru-RU" sz="1400" dirty="0" err="1">
                  <a:solidFill>
                    <a:srgbClr val="0074AD"/>
                  </a:solidFill>
                  <a:latin typeface="Montserrat" pitchFamily="2" charset="0"/>
                </a:rPr>
                <a:t>Циновит</a:t>
              </a:r>
              <a:endParaRPr lang="ru-RU" sz="1400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88BBD2F-317A-4F14-6CE0-3AB8B441EA6C}"/>
              </a:ext>
            </a:extLst>
          </p:cNvPr>
          <p:cNvSpPr txBox="1"/>
          <p:nvPr/>
        </p:nvSpPr>
        <p:spPr>
          <a:xfrm>
            <a:off x="815911" y="546537"/>
            <a:ext cx="84175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sz="2000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sz="2000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Оказывает многофакторное действие </a:t>
            </a:r>
          </a:p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на различные звенья патогенеза акне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E70A76-9858-E905-8C7B-672BE0ED6FA3}"/>
              </a:ext>
            </a:extLst>
          </p:cNvPr>
          <p:cNvSpPr txBox="1"/>
          <p:nvPr/>
        </p:nvSpPr>
        <p:spPr>
          <a:xfrm>
            <a:off x="1974205" y="5408903"/>
            <a:ext cx="59552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24790" hangingPunct="0">
              <a:spcBef>
                <a:spcPts val="400"/>
              </a:spcBef>
              <a:defRPr b="0">
                <a:uFill>
                  <a:solidFill>
                    <a:srgbClr val="000000"/>
                  </a:solidFill>
                </a:uFill>
              </a:defRPr>
            </a:pPr>
            <a:r>
              <a:rPr lang="en" sz="2000" b="1" kern="0" dirty="0">
                <a:solidFill>
                  <a:srgbClr val="9D9A19"/>
                </a:solidFill>
                <a:latin typeface="Montserrat" pitchFamily="2" charset="0"/>
              </a:rPr>
              <a:t>Zinc PCA 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16E34E6-4ECB-E99C-C6B1-1FAC6713DC3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94" y="4997535"/>
            <a:ext cx="1362364" cy="6580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BC81189-6C41-29C3-3722-7C7F288D48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11" y="4982811"/>
            <a:ext cx="1824182" cy="65809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C86B5A3-C48D-E9AF-8F9D-7BB52457139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512" y="4967362"/>
            <a:ext cx="300182" cy="65809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886B9EC-55E2-A3D6-FB5C-99F911E7701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0535" y="4919543"/>
            <a:ext cx="300182" cy="65809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1FFF318-FA2D-412F-325C-BEE916E9F4E6}"/>
              </a:ext>
            </a:extLst>
          </p:cNvPr>
          <p:cNvSpPr txBox="1"/>
          <p:nvPr/>
        </p:nvSpPr>
        <p:spPr>
          <a:xfrm>
            <a:off x="7766367" y="5198235"/>
            <a:ext cx="568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173AD"/>
                </a:solidFill>
                <a:latin typeface="Montserrat SemiBold" pitchFamily="2" charset="0"/>
              </a:rPr>
              <a:t>+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71387D2-FC47-0068-AF03-605CC367F47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E747EF-F5DD-8157-0A28-DCCEC518D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5329A130-1257-37D3-BEFA-C967F04B4C60}"/>
              </a:ext>
            </a:extLst>
          </p:cNvPr>
          <p:cNvSpPr/>
          <p:nvPr/>
        </p:nvSpPr>
        <p:spPr>
          <a:xfrm>
            <a:off x="6478323" y="3484618"/>
            <a:ext cx="4712098" cy="2463305"/>
          </a:xfrm>
          <a:prstGeom prst="roundRect">
            <a:avLst>
              <a:gd name="adj" fmla="val 6219"/>
            </a:avLst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79EE081-A3B9-28E3-9327-1BAC57DB0AF3}"/>
              </a:ext>
            </a:extLst>
          </p:cNvPr>
          <p:cNvGrpSpPr/>
          <p:nvPr/>
        </p:nvGrpSpPr>
        <p:grpSpPr>
          <a:xfrm>
            <a:off x="1772589" y="546593"/>
            <a:ext cx="9986792" cy="707886"/>
            <a:chOff x="1429650" y="672096"/>
            <a:chExt cx="9548779" cy="70788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280382C-F069-627D-18FA-6C437148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8B24B5-3317-A427-1867-43E356D29793}"/>
                </a:ext>
              </a:extLst>
            </p:cNvPr>
            <p:cNvSpPr txBox="1"/>
            <p:nvPr/>
          </p:nvSpPr>
          <p:spPr>
            <a:xfrm>
              <a:off x="3795596" y="672096"/>
              <a:ext cx="718283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0074AD"/>
                  </a:solidFill>
                  <a:latin typeface="Montserrat" pitchFamily="2" charset="0"/>
                </a:rPr>
                <a:t>Современная комбинация активных компонентов, эффективность доказана клинически</a:t>
              </a:r>
              <a:r>
                <a:rPr lang="ru-RU" sz="2000" b="1" baseline="30000" dirty="0">
                  <a:solidFill>
                    <a:srgbClr val="0074AD"/>
                  </a:solidFill>
                  <a:latin typeface="Montserrat" pitchFamily="2" charset="0"/>
                </a:rPr>
                <a:t>1</a:t>
              </a:r>
              <a:endParaRPr lang="ru-RU" sz="2000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8354A58-2E33-F2A8-4DDA-E54502E70E44}"/>
              </a:ext>
            </a:extLst>
          </p:cNvPr>
          <p:cNvSpPr txBox="1"/>
          <p:nvPr/>
        </p:nvSpPr>
        <p:spPr>
          <a:xfrm>
            <a:off x="0" y="1980754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Комбинация 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Биоактивный цинк </a:t>
            </a:r>
            <a:r>
              <a:rPr lang="en-US" b="1" dirty="0">
                <a:solidFill>
                  <a:srgbClr val="0074AD"/>
                </a:solidFill>
                <a:latin typeface="Montserrat" pitchFamily="2" charset="0"/>
              </a:rPr>
              <a:t>(Zn 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РСА) </a:t>
            </a:r>
            <a:r>
              <a:rPr lang="en-US" b="1" dirty="0">
                <a:solidFill>
                  <a:srgbClr val="0074AD"/>
                </a:solidFill>
                <a:latin typeface="Montserrat" pitchFamily="2" charset="0"/>
              </a:rPr>
              <a:t>+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Дикалий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глицирризинат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входит в состав всех средств </a:t>
            </a:r>
            <a:r>
              <a:rPr lang="ru-RU" dirty="0" err="1">
                <a:solidFill>
                  <a:srgbClr val="0074AD"/>
                </a:solidFill>
                <a:latin typeface="Montserrat" pitchFamily="2" charset="0"/>
              </a:rPr>
              <a:t>Циновит</a:t>
            </a:r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 от акне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2C2B8CD1-7C69-C581-A5C7-EEF94446F152}"/>
              </a:ext>
            </a:extLst>
          </p:cNvPr>
          <p:cNvSpPr/>
          <p:nvPr/>
        </p:nvSpPr>
        <p:spPr>
          <a:xfrm>
            <a:off x="1023179" y="3489034"/>
            <a:ext cx="5298491" cy="2463305"/>
          </a:xfrm>
          <a:prstGeom prst="roundRect">
            <a:avLst>
              <a:gd name="adj" fmla="val 6219"/>
            </a:avLst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52F3B2-72E2-588C-BA0F-7791794D6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0614" y="2881871"/>
            <a:ext cx="2307968" cy="1211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5B3365-EAA6-D945-C7E7-346D948687A7}"/>
              </a:ext>
            </a:extLst>
          </p:cNvPr>
          <p:cNvSpPr txBox="1"/>
          <p:nvPr/>
        </p:nvSpPr>
        <p:spPr>
          <a:xfrm>
            <a:off x="1309023" y="4081224"/>
            <a:ext cx="491297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присутствует во всем организме, в том числе </a:t>
            </a:r>
          </a:p>
          <a:p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в роговом слое эпидермиса в качестве компонента натурального увлажняющего фактора кожи (NMF)</a:t>
            </a:r>
          </a:p>
          <a:p>
            <a:endParaRPr lang="ru-RU" sz="1300" b="1" i="1" dirty="0">
              <a:solidFill>
                <a:srgbClr val="004F74"/>
              </a:solidFill>
              <a:latin typeface="Montserrat SemiBold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снижает продукцию кожного сала и улучшает отток </a:t>
            </a:r>
            <a:r>
              <a:rPr lang="ru-RU" sz="1300" dirty="0" err="1">
                <a:solidFill>
                  <a:srgbClr val="004F74"/>
                </a:solidFill>
                <a:latin typeface="Montserrat" pitchFamily="2" charset="0"/>
              </a:rPr>
              <a:t>себума</a:t>
            </a: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из железы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подавляет рост бактерий, которые участвуют в появлении угрей и прыщей</a:t>
            </a:r>
            <a:endParaRPr lang="en-US" sz="1300" b="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C79D8D-52C8-39BE-285B-254C79F972E0}"/>
              </a:ext>
            </a:extLst>
          </p:cNvPr>
          <p:cNvSpPr txBox="1"/>
          <p:nvPr/>
        </p:nvSpPr>
        <p:spPr>
          <a:xfrm>
            <a:off x="1355781" y="3231048"/>
            <a:ext cx="2005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4AD"/>
                </a:solidFill>
                <a:latin typeface="Montserrat" pitchFamily="2" charset="0"/>
              </a:rPr>
              <a:t>Zn PCA </a:t>
            </a:r>
            <a:endParaRPr lang="ru-RU" sz="2800" dirty="0">
              <a:solidFill>
                <a:srgbClr val="0074AD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CD3B83-9303-E776-E4D8-7145BFF59941}"/>
              </a:ext>
            </a:extLst>
          </p:cNvPr>
          <p:cNvSpPr txBox="1"/>
          <p:nvPr/>
        </p:nvSpPr>
        <p:spPr>
          <a:xfrm>
            <a:off x="6791876" y="3136241"/>
            <a:ext cx="3978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Дикалий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</a:p>
          <a:p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глицирризинат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endParaRPr lang="ru-RU" sz="2000" dirty="0">
              <a:solidFill>
                <a:srgbClr val="0074A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97D27-E1A0-0D2F-F042-0896CE5D75EB}"/>
              </a:ext>
            </a:extLst>
          </p:cNvPr>
          <p:cNvSpPr txBox="1"/>
          <p:nvPr/>
        </p:nvSpPr>
        <p:spPr>
          <a:xfrm>
            <a:off x="6803191" y="4081224"/>
            <a:ext cx="4245469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компонент из корня солодки. Противовоспалительный эффект сравним по силе с эффективностью кортизола (ГКС)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эффективно уменьшает воспаление</a:t>
            </a: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быстро снимает покраснение и раздражение кожи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1446DB-4AA7-8D22-A2E9-DB81193CA321}"/>
              </a:ext>
            </a:extLst>
          </p:cNvPr>
          <p:cNvSpPr txBox="1"/>
          <p:nvPr/>
        </p:nvSpPr>
        <p:spPr>
          <a:xfrm>
            <a:off x="622647" y="6159793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1. Самцов А.В., Эффективная фармакотерапия, 2014г. №48; ГКС - </a:t>
            </a:r>
            <a:r>
              <a:rPr lang="ru-RU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глюкокортикостероиды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 </a:t>
            </a:r>
            <a:endParaRPr lang="ru-RU" sz="800" i="1" kern="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B2B107B-7AE0-5848-FD16-C5FD6E395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903" y="2735463"/>
            <a:ext cx="2222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14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6ABFC1-F364-7433-F0F8-DDC077866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0FA86AA-F6CD-A113-59CC-5185CC661215}"/>
              </a:ext>
            </a:extLst>
          </p:cNvPr>
          <p:cNvGrpSpPr/>
          <p:nvPr/>
        </p:nvGrpSpPr>
        <p:grpSpPr>
          <a:xfrm>
            <a:off x="1057696" y="546594"/>
            <a:ext cx="9648783" cy="1043806"/>
            <a:chOff x="1429650" y="672097"/>
            <a:chExt cx="9648783" cy="104380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2A9FBEC-DA40-E685-A12C-CAC6EBDE8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CF3DCD-7158-6144-530B-B6F8F35A0D45}"/>
                </a:ext>
              </a:extLst>
            </p:cNvPr>
            <p:cNvSpPr txBox="1"/>
            <p:nvPr/>
          </p:nvSpPr>
          <p:spPr>
            <a:xfrm>
              <a:off x="3895600" y="761796"/>
              <a:ext cx="718283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крем дневной увлажняющий </a:t>
              </a:r>
            </a:p>
            <a:p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</a:rPr>
                <a:t>для комбинированной, жирной, проблемной кожи, 50 мл </a:t>
              </a:r>
            </a:p>
            <a:p>
              <a:r>
                <a:rPr lang="ru-RU" sz="1600" b="1" dirty="0">
                  <a:solidFill>
                    <a:srgbClr val="9D9A19"/>
                  </a:solidFill>
                  <a:latin typeface="Montserrat" pitchFamily="2" charset="0"/>
                </a:rPr>
                <a:t>SPF 20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88EE8D9-DC2D-16A6-A987-1858928FAD95}"/>
              </a:ext>
            </a:extLst>
          </p:cNvPr>
          <p:cNvSpPr txBox="1"/>
          <p:nvPr/>
        </p:nvSpPr>
        <p:spPr>
          <a:xfrm>
            <a:off x="849171" y="2142824"/>
            <a:ext cx="3217128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Увлажняет сухую кожу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Уменьшает воспаление и высыпания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Снимает покраснение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и раздражение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Регулирует работу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сальных желез</a:t>
            </a:r>
          </a:p>
          <a:p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Подавляет рост бактерий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Восстанавливает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естественный </a:t>
            </a:r>
            <a:r>
              <a:rPr lang="ru-RU" sz="1300" dirty="0" err="1">
                <a:solidFill>
                  <a:srgbClr val="004F74"/>
                </a:solidFill>
                <a:latin typeface="Montserrat" pitchFamily="2" charset="0"/>
              </a:rPr>
              <a:t>микробиом</a:t>
            </a: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66B027-9C2C-9374-5E12-97473034A569}"/>
              </a:ext>
            </a:extLst>
          </p:cNvPr>
          <p:cNvSpPr txBox="1"/>
          <p:nvPr/>
        </p:nvSpPr>
        <p:spPr>
          <a:xfrm>
            <a:off x="622647" y="5874043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48FC2E6-A615-5539-6000-33807BB902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7694" y="1652852"/>
            <a:ext cx="3262445" cy="387116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CC94993-E846-A677-7158-9CBDFF0C5F45}"/>
              </a:ext>
            </a:extLst>
          </p:cNvPr>
          <p:cNvSpPr txBox="1"/>
          <p:nvPr/>
        </p:nvSpPr>
        <p:spPr>
          <a:xfrm>
            <a:off x="8051548" y="2051127"/>
            <a:ext cx="4609499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Поддерживает гидро-липидный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барьер кожи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Защищает кожу от повреждающего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действия солнечных лучей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Предупреждает фотостарение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Уменьшает риск солнечных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ожогов и гиперпигментации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Смягчает и разглаживает кожу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Стимулирует естественное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обновление клеток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Улучшает внешний вид кожи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1B8DD76-2863-67E8-C360-0FE0073F80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65" y="2511153"/>
            <a:ext cx="513946" cy="51394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2DF6BC-47B1-E640-B1D9-134CF8390A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028" y="3115855"/>
            <a:ext cx="513946" cy="51394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AB56C60-F118-E43C-AF97-166770ACD5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150" y="4236758"/>
            <a:ext cx="513946" cy="51394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1386810E-9DA3-155A-F08C-A42310951C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83" y="4741507"/>
            <a:ext cx="513946" cy="513946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D1E33804-004E-E449-DEF5-0DEE8E01D9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34" y="3696187"/>
            <a:ext cx="513946" cy="51394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B0319E6-1A21-92C0-A8DC-DB9C4DDB84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473" y="2080662"/>
            <a:ext cx="513946" cy="5139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3A56E96A-CF7A-DDCC-F705-A562E71BFD6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13" y="2044423"/>
            <a:ext cx="513946" cy="513946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BA98D463-B4B8-158B-23C2-9432B4CD7D7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063" y="2594608"/>
            <a:ext cx="513946" cy="51394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284E31D1-8387-7C21-076D-E1A00B8ABA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36" y="3104477"/>
            <a:ext cx="513946" cy="51394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18F33C4-01EA-7EB8-A94C-74B0E275C88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446" y="3616487"/>
            <a:ext cx="513946" cy="513946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4D4DC37-46D9-1C9A-004F-68649D98AF2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797" y="4596272"/>
            <a:ext cx="513946" cy="51394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402D79F-C957-24EC-7D99-85005CFAE3A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932" y="4089511"/>
            <a:ext cx="513946" cy="51394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479C430-8753-A495-1090-2B9E9AB2065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54" y="4930026"/>
            <a:ext cx="513946" cy="51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84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232FC5-0C56-A467-6DE7-32C823BF9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413A75-9A81-F355-1AC7-1895FA28A1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7694" y="1652852"/>
            <a:ext cx="3262444" cy="3871161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DA1E02E-2926-CDC8-3A98-DB842103C491}"/>
              </a:ext>
            </a:extLst>
          </p:cNvPr>
          <p:cNvGrpSpPr/>
          <p:nvPr/>
        </p:nvGrpSpPr>
        <p:grpSpPr>
          <a:xfrm>
            <a:off x="1861043" y="546593"/>
            <a:ext cx="10229357" cy="707886"/>
            <a:chOff x="1429650" y="672096"/>
            <a:chExt cx="10229357" cy="70788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3AFFD63-3721-4C86-F1FE-5EDA16049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D15E5A-E703-8A56-AA5D-EEC9734CD8B1}"/>
                </a:ext>
              </a:extLst>
            </p:cNvPr>
            <p:cNvSpPr txBox="1"/>
            <p:nvPr/>
          </p:nvSpPr>
          <p:spPr>
            <a:xfrm>
              <a:off x="3936272" y="672096"/>
              <a:ext cx="772273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Крем увлажняющий</a:t>
              </a:r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 </a:t>
              </a:r>
              <a:r>
                <a:rPr lang="ru-RU" sz="16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для комбинированной, </a:t>
              </a:r>
            </a:p>
            <a:p>
              <a:r>
                <a:rPr lang="ru-RU" sz="16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жирной, проблемной кожи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, 50 мл</a:t>
              </a:r>
              <a:endParaRPr lang="ru-RU" sz="1600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FB12D9C-D47C-9028-2EBE-593B7A3E790B}"/>
              </a:ext>
            </a:extLst>
          </p:cNvPr>
          <p:cNvSpPr txBox="1"/>
          <p:nvPr/>
        </p:nvSpPr>
        <p:spPr>
          <a:xfrm>
            <a:off x="926670" y="1978739"/>
            <a:ext cx="288511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Увлажняет сухую кожу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Уменьшает воспаление и высыпания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Снимает покраснение и раздражение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Подавляет рост бактерий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Восстанавливает естественный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</a:rPr>
              <a:t>микробиом</a:t>
            </a: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Регулирует работу сальных желез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1FD08A-B5D9-B040-4C89-EFFAC33DEBAB}"/>
              </a:ext>
            </a:extLst>
          </p:cNvPr>
          <p:cNvSpPr txBox="1"/>
          <p:nvPr/>
        </p:nvSpPr>
        <p:spPr>
          <a:xfrm>
            <a:off x="622647" y="5874043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1CB41B-817B-2F8C-B194-B967EB328F8F}"/>
              </a:ext>
            </a:extLst>
          </p:cNvPr>
          <p:cNvSpPr txBox="1"/>
          <p:nvPr/>
        </p:nvSpPr>
        <p:spPr>
          <a:xfrm>
            <a:off x="7973348" y="1871017"/>
            <a:ext cx="35097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Уменьшает потерю влаги и развитие сухости и шелушения, в т.ч. в период лечения ЛС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Устраняет чувство сухости и стянутости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Стимулирует выработку коллагена, повышает упругость кожи</a:t>
            </a:r>
          </a:p>
          <a:p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Разглаживает мелкие морщины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Поддерживает барьерную функцию кожи</a:t>
            </a:r>
          </a:p>
          <a:p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Смягчает кожу и улучшает ее внешний вид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2714416-F3C1-2001-772C-97EF3FD05D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66" y="4947626"/>
            <a:ext cx="513946" cy="51394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D11BC23-CF79-C41A-91FF-DFA1B4EB2F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16" y="2597378"/>
            <a:ext cx="513946" cy="51394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9028F53-B501-3B70-32FD-AC8E8C9C30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77" y="3181825"/>
            <a:ext cx="513946" cy="51394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EE4074-5AED-02AC-0CEE-5C49EA9E12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14" y="3808483"/>
            <a:ext cx="565341" cy="56534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4EB22AE-C130-9765-AEC0-A5AF1FE144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182" y="4436625"/>
            <a:ext cx="513946" cy="51394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9B20A9-2162-AAC6-6D53-B659ACAA7E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66" y="1969902"/>
            <a:ext cx="513946" cy="5139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A083BA1-3729-369F-3F2C-2044FBABA4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29" y="4454613"/>
            <a:ext cx="513946" cy="51394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88E564B-B33E-AA8B-90F1-3A0BF005B2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17" y="3313143"/>
            <a:ext cx="513946" cy="51394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72B8117-95A8-0C49-907E-82C54E3AAD5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76" y="4947626"/>
            <a:ext cx="565341" cy="56534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афика, Шрифт, символ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F985DCE-D30C-458C-F6DF-D3778B1B4B1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34" y="2641493"/>
            <a:ext cx="565341" cy="565341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Шрифт, Графика, символ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3D2A8311-8C1C-1C37-4ACF-35A6B34904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29" y="1976140"/>
            <a:ext cx="565341" cy="56534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Графика, графический дизай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A6177E3-980C-837F-6954-9F9F8B96712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38" y="3876020"/>
            <a:ext cx="565341" cy="56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200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14033</TotalTime>
  <Words>1970</Words>
  <Application>Microsoft Office PowerPoint</Application>
  <PresentationFormat>Широкоэкранный</PresentationFormat>
  <Paragraphs>298</Paragraphs>
  <Slides>17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9" baseType="lpstr">
      <vt:lpstr>Montserrat SemiBold</vt:lpstr>
      <vt:lpstr>Wingdings</vt:lpstr>
      <vt:lpstr>quote-cjk-patch</vt:lpstr>
      <vt:lpstr>Arial</vt:lpstr>
      <vt:lpstr>Times New Roman</vt:lpstr>
      <vt:lpstr>Century Gothic</vt:lpstr>
      <vt:lpstr>Calibri Light</vt:lpstr>
      <vt:lpstr>Montserrat</vt:lpstr>
      <vt:lpstr>BlinkMacSystemFont</vt:lpstr>
      <vt:lpstr>Calibri</vt:lpstr>
      <vt:lpstr>Тема1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Tanya</dc:creator>
  <cp:lastModifiedBy>Хорунженко Евгения Евгеньевна</cp:lastModifiedBy>
  <cp:revision>389</cp:revision>
  <dcterms:created xsi:type="dcterms:W3CDTF">2022-09-01T17:39:13Z</dcterms:created>
  <dcterms:modified xsi:type="dcterms:W3CDTF">2026-03-05T14:35:39Z</dcterms:modified>
</cp:coreProperties>
</file>