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33"/>
  </p:notesMasterIdLst>
  <p:sldIdLst>
    <p:sldId id="1875" r:id="rId3"/>
    <p:sldId id="1939" r:id="rId4"/>
    <p:sldId id="274" r:id="rId5"/>
    <p:sldId id="299" r:id="rId6"/>
    <p:sldId id="1945" r:id="rId7"/>
    <p:sldId id="1936" r:id="rId8"/>
    <p:sldId id="1968" r:id="rId9"/>
    <p:sldId id="1969" r:id="rId10"/>
    <p:sldId id="1927" r:id="rId11"/>
    <p:sldId id="1912" r:id="rId12"/>
    <p:sldId id="1913" r:id="rId13"/>
    <p:sldId id="1937" r:id="rId14"/>
    <p:sldId id="1935" r:id="rId15"/>
    <p:sldId id="1932" r:id="rId16"/>
    <p:sldId id="1957" r:id="rId17"/>
    <p:sldId id="1938" r:id="rId18"/>
    <p:sldId id="1971" r:id="rId19"/>
    <p:sldId id="1931" r:id="rId20"/>
    <p:sldId id="1942" r:id="rId21"/>
    <p:sldId id="1941" r:id="rId22"/>
    <p:sldId id="1958" r:id="rId23"/>
    <p:sldId id="1924" r:id="rId24"/>
    <p:sldId id="1895" r:id="rId25"/>
    <p:sldId id="1897" r:id="rId26"/>
    <p:sldId id="2147470316" r:id="rId27"/>
    <p:sldId id="2147470312" r:id="rId28"/>
    <p:sldId id="2147470311" r:id="rId29"/>
    <p:sldId id="2147470313" r:id="rId30"/>
    <p:sldId id="2147470315" r:id="rId31"/>
    <p:sldId id="2147470318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Montserrat" panose="00000500000000000000" pitchFamily="2" charset="-52"/>
      <p:regular r:id="rId44"/>
      <p:bold r:id="rId45"/>
      <p:italic r:id="rId46"/>
      <p:boldItalic r:id="rId47"/>
    </p:embeddedFont>
    <p:embeddedFont>
      <p:font typeface="Montserrat Medium" panose="00000600000000000000" pitchFamily="2" charset="-52"/>
      <p:regular r:id="rId48"/>
      <p:italic r:id="rId49"/>
    </p:embeddedFont>
    <p:embeddedFont>
      <p:font typeface="Montserrat SemiBold" panose="00000700000000000000" pitchFamily="2" charset="-52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0074AD"/>
    <a:srgbClr val="1D9A78"/>
    <a:srgbClr val="2E8DBA"/>
    <a:srgbClr val="EEEFF1"/>
    <a:srgbClr val="D26B31"/>
    <a:srgbClr val="FFFFFF"/>
    <a:srgbClr val="379CD0"/>
    <a:srgbClr val="9D9A19"/>
    <a:srgbClr val="CF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6" autoAdjust="0"/>
    <p:restoredTop sz="93655" autoAdjust="0"/>
  </p:normalViewPr>
  <p:slideViewPr>
    <p:cSldViewPr snapToGrid="0">
      <p:cViewPr>
        <p:scale>
          <a:sx n="90" d="100"/>
          <a:sy n="90" d="100"/>
        </p:scale>
        <p:origin x="750" y="456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-4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291E-2"/>
          <c:w val="0.6450518182442303"/>
          <c:h val="0.84689132608423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 в группе 1</c:v>
                </c:pt>
              </c:strCache>
            </c:strRef>
          </c:tx>
          <c:dLbls>
            <c:dLbl>
              <c:idx val="0"/>
              <c:layout>
                <c:manualLayout>
                  <c:x val="-1.6726980933052731E-2"/>
                  <c:y val="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A9-49AE-8736-4F0E8CFC5DAA}"/>
                </c:ext>
              </c:extLst>
            </c:dLbl>
            <c:dLbl>
              <c:idx val="1"/>
              <c:layout>
                <c:manualLayout>
                  <c:x val="-5.7244221556759414E-2"/>
                  <c:y val="6.5569944050631518E-2"/>
                </c:manualLayout>
              </c:layout>
              <c:tx>
                <c:rich>
                  <a:bodyPr/>
                  <a:lstStyle/>
                  <a:p>
                    <a:fld id="{D2DEF439-9A41-674B-B9F8-EC82DB4EDDAD}" type="YVALUE">
                      <a:rPr lang="en-US"/>
                      <a:pPr/>
                      <a:t>[ЗНАЧЕНИЕ Y]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(-8,3%)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A9-49AE-8736-4F0E8CFC5DAA}"/>
                </c:ext>
              </c:extLst>
            </c:dLbl>
            <c:dLbl>
              <c:idx val="2"/>
              <c:layout>
                <c:manualLayout>
                  <c:x val="-5.0321441127013505E-2"/>
                  <c:y val="5.3412838077132652E-2"/>
                </c:manualLayout>
              </c:layout>
              <c:tx>
                <c:rich>
                  <a:bodyPr/>
                  <a:lstStyle/>
                  <a:p>
                    <a:fld id="{ADE33308-8A50-7A41-9C87-8F947B1E9ACB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(-33,3%)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2576654115114"/>
                      <c:h val="0.179025868096014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AA9-49AE-8736-4F0E8CFC5DAA}"/>
                </c:ext>
              </c:extLst>
            </c:dLbl>
            <c:dLbl>
              <c:idx val="3"/>
              <c:layout>
                <c:manualLayout>
                  <c:x val="-1.254523569978954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A9-49AE-8736-4F0E8CFC5DAA}"/>
                </c:ext>
              </c:extLst>
            </c:dLbl>
            <c:dLbl>
              <c:idx val="4"/>
              <c:layout>
                <c:manualLayout>
                  <c:x val="-6.2727824855338815E-3"/>
                  <c:y val="3.967941507311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A9-49AE-8736-4F0E8CFC5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11</c:v>
                </c:pt>
                <c:pt idx="2">
                  <c:v>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1AA9-49AE-8736-4F0E8CFC5D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ДИА в группе 2</c:v>
                </c:pt>
              </c:strCache>
            </c:strRef>
          </c:tx>
          <c:dLbls>
            <c:dLbl>
              <c:idx val="0"/>
              <c:layout>
                <c:manualLayout>
                  <c:x val="-2.0908726166315911E-2"/>
                  <c:y val="-5.9523809523809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A9-49AE-8736-4F0E8CFC5DAA}"/>
                </c:ext>
              </c:extLst>
            </c:dLbl>
            <c:dLbl>
              <c:idx val="1"/>
              <c:layout>
                <c:manualLayout>
                  <c:x val="-3.9726717861181822E-2"/>
                  <c:y val="-7.023086225151709E-2"/>
                </c:manualLayout>
              </c:layout>
              <c:tx>
                <c:rich>
                  <a:bodyPr/>
                  <a:lstStyle/>
                  <a:p>
                    <a:fld id="{98DF85BE-D449-9444-8158-FD6AD390E9C6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(-27,3%)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AA9-49AE-8736-4F0E8CFC5DAA}"/>
                </c:ext>
              </c:extLst>
            </c:dLbl>
            <c:dLbl>
              <c:idx val="2"/>
              <c:layout>
                <c:manualLayout>
                  <c:x val="-2.7059675636295865E-2"/>
                  <c:y val="-7.023086225151709E-2"/>
                </c:manualLayout>
              </c:layout>
              <c:tx>
                <c:rich>
                  <a:bodyPr/>
                  <a:lstStyle/>
                  <a:p>
                    <a:fld id="{9517696C-4E25-6E44-9358-2118B32D5BF2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(-81,2%)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AA9-49AE-8736-4F0E8CFC5DAA}"/>
                </c:ext>
              </c:extLst>
            </c:dLbl>
            <c:dLbl>
              <c:idx val="3"/>
              <c:layout>
                <c:manualLayout>
                  <c:x val="-1.8817853549684321E-2"/>
                  <c:y val="-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A9-49AE-8736-4F0E8CFC5DAA}"/>
                </c:ext>
              </c:extLst>
            </c:dLbl>
            <c:dLbl>
              <c:idx val="4"/>
              <c:layout>
                <c:manualLayout>
                  <c:x val="-4.1817452332632591E-3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AA9-49AE-8736-4F0E8CFC5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5.5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1AA9-49AE-8736-4F0E8CFC5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74656"/>
        <c:axId val="100779904"/>
      </c:lineChart>
      <c:catAx>
        <c:axId val="10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779904"/>
        <c:crosses val="autoZero"/>
        <c:auto val="1"/>
        <c:lblAlgn val="ctr"/>
        <c:lblOffset val="100"/>
        <c:noMultiLvlLbl val="1"/>
      </c:catAx>
      <c:valAx>
        <c:axId val="1007799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74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71568044930105512"/>
          <c:y val="0.14616724582878546"/>
          <c:w val="0.205411596277738"/>
          <c:h val="0.168565960250074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291E-2"/>
          <c:w val="0.6450518182442303"/>
          <c:h val="0.84689132608423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ДИКЖ в группе 1</c:v>
                </c:pt>
              </c:strCache>
            </c:strRef>
          </c:tx>
          <c:dLbls>
            <c:dLbl>
              <c:idx val="0"/>
              <c:layout>
                <c:manualLayout>
                  <c:x val="-3.1788828978411073E-2"/>
                  <c:y val="5.6436012382628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E2-4048-9785-C170AB47C33B}"/>
                </c:ext>
              </c:extLst>
            </c:dLbl>
            <c:dLbl>
              <c:idx val="1"/>
              <c:layout>
                <c:manualLayout>
                  <c:x val="-7.4457777231853553E-2"/>
                  <c:y val="4.6926271247089223E-2"/>
                </c:manualLayout>
              </c:layout>
              <c:tx>
                <c:rich>
                  <a:bodyPr/>
                  <a:lstStyle/>
                  <a:p>
                    <a:fld id="{E7AB8191-314B-DD4E-B392-6C2180B4FC3B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(-37,9%)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E2-4048-9785-C170AB47C33B}"/>
                </c:ext>
              </c:extLst>
            </c:dLbl>
            <c:dLbl>
              <c:idx val="2"/>
              <c:layout>
                <c:manualLayout>
                  <c:x val="-8.3634838813519182E-3"/>
                  <c:y val="-9.5097411355391341E-3"/>
                </c:manualLayout>
              </c:layout>
              <c:tx>
                <c:rich>
                  <a:bodyPr/>
                  <a:lstStyle/>
                  <a:p>
                    <a:fld id="{7E481276-155E-CF4B-8BB8-03B8C1A96EBC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(-65,5%)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AE2-4048-9785-C170AB47C33B}"/>
                </c:ext>
              </c:extLst>
            </c:dLbl>
            <c:dLbl>
              <c:idx val="3"/>
              <c:layout>
                <c:manualLayout>
                  <c:x val="-1.254523569978954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E2-4048-9785-C170AB47C33B}"/>
                </c:ext>
              </c:extLst>
            </c:dLbl>
            <c:dLbl>
              <c:idx val="4"/>
              <c:layout>
                <c:manualLayout>
                  <c:x val="-6.2727824855338815E-3"/>
                  <c:y val="3.967941507311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E2-4048-9785-C170AB47C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14.5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AE2-4048-9785-C170AB47C3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ДИКЖ в группе 2</c:v>
                </c:pt>
              </c:strCache>
            </c:strRef>
          </c:tx>
          <c:dLbls>
            <c:dLbl>
              <c:idx val="0"/>
              <c:layout>
                <c:manualLayout>
                  <c:x val="-1.2301931865832541E-2"/>
                  <c:y val="-3.155845323575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E2-4048-9785-C170AB47C33B}"/>
                </c:ext>
              </c:extLst>
            </c:dLbl>
            <c:dLbl>
              <c:idx val="1"/>
              <c:layout>
                <c:manualLayout>
                  <c:x val="-9.6029954297671624E-3"/>
                  <c:y val="-4.6926271247089223E-2"/>
                </c:manualLayout>
              </c:layout>
              <c:tx>
                <c:rich>
                  <a:bodyPr/>
                  <a:lstStyle/>
                  <a:p>
                    <a:fld id="{1C2D8AEA-AAE7-F844-873B-08020A725797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(-72,7%)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AE2-4048-9785-C170AB47C33B}"/>
                </c:ext>
              </c:extLst>
            </c:dLbl>
            <c:dLbl>
              <c:idx val="2"/>
              <c:layout>
                <c:manualLayout>
                  <c:x val="-1.4149508879975264E-2"/>
                  <c:y val="-4.9780074391191356E-3"/>
                </c:manualLayout>
              </c:layout>
              <c:tx>
                <c:rich>
                  <a:bodyPr/>
                  <a:lstStyle/>
                  <a:p>
                    <a:fld id="{909C6707-5DE0-8145-BA34-04F0AF47972D}" type="YVALUE">
                      <a:rPr lang="en-US"/>
                      <a:pPr/>
                      <a:t>[ЗНАЧЕНИЕ Y]</a:t>
                    </a:fld>
                    <a:endParaRPr lang="en-US"/>
                  </a:p>
                  <a:p>
                    <a:r>
                      <a:rPr lang="en-US"/>
                      <a:t>(-90,9%)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AE2-4048-9785-C170AB47C33B}"/>
                </c:ext>
              </c:extLst>
            </c:dLbl>
            <c:dLbl>
              <c:idx val="3"/>
              <c:layout>
                <c:manualLayout>
                  <c:x val="-1.8817853549684321E-2"/>
                  <c:y val="-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E2-4048-9785-C170AB47C33B}"/>
                </c:ext>
              </c:extLst>
            </c:dLbl>
            <c:dLbl>
              <c:idx val="4"/>
              <c:layout>
                <c:manualLayout>
                  <c:x val="-4.1817452332632591E-3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AE2-4048-9785-C170AB47C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терапии</c:v>
                </c:pt>
                <c:pt idx="1">
                  <c:v>Через 4 недели</c:v>
                </c:pt>
                <c:pt idx="2">
                  <c:v>Через 8 недель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CAE2-4048-9785-C170AB47C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74656"/>
        <c:axId val="100779904"/>
      </c:lineChart>
      <c:catAx>
        <c:axId val="10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779904"/>
        <c:crosses val="autoZero"/>
        <c:auto val="1"/>
        <c:lblAlgn val="ctr"/>
        <c:lblOffset val="100"/>
        <c:noMultiLvlLbl val="1"/>
      </c:catAx>
      <c:valAx>
        <c:axId val="1007799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74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72342322728755193"/>
          <c:y val="0.11354106837787202"/>
          <c:w val="0.22239913932221625"/>
          <c:h val="0.168565960250074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04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C51C-8352-1D44-49DD-725DFE6A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84D55E-88EE-A37C-DFE9-1CB1BF1FE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F00949-2F1B-30EA-6E1D-BD5B4BC5D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66D7DC-0AA7-6B04-8512-787077F80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44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2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5. Увлажняющие средства ЦИНОВИТ®, будучи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некомедогенными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не нарушают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себорегулирующий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эффект 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В обеих группах зафиксировано ожидаемое и статистически значимое снижение жирности кожи (</a:t>
            </a:r>
            <a:r>
              <a:rPr lang="ru-RU" sz="12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себуметрия</a:t>
            </a:r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), что является ключевым фактором в лечении акне.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3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1. 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Комбинация ЦИНОВИТА с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дополняет терапевтический эффект. На фоне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адъювантного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применения средств ЦИНОВИТ® зафиксировано статистически значимое снижение индекса акне (ДИА) в обеих группах, что подтверждает сохранение и реализацию основного лечебного действия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228600" indent="-228600" algn="l">
              <a:buAutoNum type="arabicPeriod"/>
            </a:pPr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2. Благодаря смягчению побочных эффектов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(сухость, раздражение) с помощью ЦИНОВИТА, качество жизни пациентов значительно улучшается. Показатель ДИКЖ достоверно снизился в обеих группах, что указывает на уменьшение дискомфорта и психосоциальных проблем, связанных с состоянием кожи.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3. ЦИНОВИТ эффективно решает главную проблему терапии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— ксероз. Наблюдалось статистически значимое увеличение увлажненности кожи (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корнеометрия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 в обеих группах, особенно в группе системного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изотретиноина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где сухость выражена сильнее всего.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4. Применение ЦИНОВИТА способствует восстановлению кожного барьера, поврежденного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ретиноидами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Это подтверждается достоверным снижением показателя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трансэпидермальной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потери воды (ТЭПВ) в обеих группах, что свидетельствует о более здоровой и защищенной коже.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5. Увлажняющие средства ЦИНОВИТ®, будучи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некомедогенными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, не нарушают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себорегулирующий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эффект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ретиноидов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. В обеих группах зафиксировано ожидаемое и статистически значимое снижение жирности кожи (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себуметрия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), что является ключевым фактором в лечении акне.</a:t>
            </a:r>
          </a:p>
          <a:p>
            <a:pPr algn="l"/>
            <a:endParaRPr lang="ru-RU" sz="14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6. Комплексный уход с ЦИНОВИТОМ на фоне </a:t>
            </a:r>
            <a:r>
              <a:rPr lang="ru-RU" sz="1400" i="0" dirty="0" err="1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ретиноидной</a:t>
            </a:r>
            <a:r>
              <a:rPr lang="ru-RU" sz="1400" i="0" dirty="0">
                <a:solidFill>
                  <a:srgbClr val="0F1115"/>
                </a:solidFill>
                <a:effectLst/>
                <a:latin typeface="Century Gothic" panose="020B0502020202020204" pitchFamily="34" charset="0"/>
              </a:rPr>
              <a:t> терапии приводит к видимому улучшению рельефа кожи. Инструментально подтверждено значимое уменьшение размера пор и улучшение их состояния к 8-й неделе лечения.</a:t>
            </a:r>
          </a:p>
          <a:p>
            <a:pPr algn="l"/>
            <a:endParaRPr lang="ru-RU" sz="1400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r>
              <a:rPr lang="ru-RU" sz="1400" dirty="0">
                <a:solidFill>
                  <a:srgbClr val="0F1115"/>
                </a:solidFill>
                <a:latin typeface="Century Gothic" panose="020B0502020202020204" pitchFamily="34" charset="0"/>
              </a:rPr>
              <a:t>7. 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Важным результатом явилось то, что ни один из 40 пациентов не прекратил терапию </a:t>
            </a:r>
            <a:r>
              <a:rPr lang="ru-RU" sz="1400" b="1" u="sng" dirty="0" err="1">
                <a:solidFill>
                  <a:srgbClr val="0F1115"/>
                </a:solidFill>
                <a:latin typeface="Century Gothic" panose="020B0502020202020204" pitchFamily="34" charset="0"/>
              </a:rPr>
              <a:t>ретиноидами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 и не вышел из исследования досрочно по причине развития выраженного, непереносимого ксероза или раздражения. Это подтверждает хорошую переносимость комбинированной терапии и эффективность </a:t>
            </a:r>
            <a:r>
              <a:rPr lang="ru-RU" sz="1400" b="1" u="sng" dirty="0" err="1">
                <a:solidFill>
                  <a:srgbClr val="0F1115"/>
                </a:solidFill>
                <a:latin typeface="Century Gothic" panose="020B0502020202020204" pitchFamily="34" charset="0"/>
              </a:rPr>
              <a:t>адъювантного</a:t>
            </a:r>
            <a:r>
              <a:rPr lang="ru-RU" sz="1400" b="1" u="sng" dirty="0">
                <a:solidFill>
                  <a:srgbClr val="0F1115"/>
                </a:solidFill>
                <a:latin typeface="Century Gothic" panose="020B0502020202020204" pitchFamily="34" charset="0"/>
              </a:rPr>
              <a:t> ухода.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0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9B0E-6116-0DD5-A269-1451E604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7AD0D8-12F7-657F-826A-35350BA94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7371AD-2FEA-73BF-CC8C-0C1614B3C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75CCD-03A6-16D5-42E5-44AFCF236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75FE-18CC-0D75-C8B1-2B1080CD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18CD54-6A21-76EC-108A-ADEB7D879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53A3A9-D28A-D5C3-81D2-87511A609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5B81B3-8E96-4F9A-9EC0-DC5DA10F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62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3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C468-5431-0BF6-A8CF-28FB375D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5BE41-B27E-B6EB-477D-88D6954F4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A98459-CB0D-389D-E18C-0EF85A49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1B94D6-A403-4181-95B1-9B7ADE095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0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16.jp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5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i.org/10.33667/2078-5631-2022-27-67-7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67.png"/><Relationship Id="rId3" Type="http://schemas.openxmlformats.org/officeDocument/2006/relationships/image" Target="../media/image16.jp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49.png"/><Relationship Id="rId5" Type="http://schemas.openxmlformats.org/officeDocument/2006/relationships/image" Target="../media/image62.png"/><Relationship Id="rId15" Type="http://schemas.openxmlformats.org/officeDocument/2006/relationships/image" Target="../media/image64.png"/><Relationship Id="rId10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47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image" Target="../media/image68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9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214999" y="2572155"/>
            <a:ext cx="70547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Сопроводительная терапия акне: </a:t>
            </a: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сохранение </a:t>
            </a:r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гидролипидного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барьера кожи и повышение эффективности лечения</a:t>
            </a: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endParaRPr lang="ru-RU" sz="2800" b="1" dirty="0">
              <a:solidFill>
                <a:srgbClr val="0074AD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C8ADC-FBF3-6981-8256-2CD9C53D0A6A}"/>
              </a:ext>
            </a:extLst>
          </p:cNvPr>
          <p:cNvGrpSpPr/>
          <p:nvPr/>
        </p:nvGrpSpPr>
        <p:grpSpPr>
          <a:xfrm>
            <a:off x="1867835" y="1571365"/>
            <a:ext cx="9459202" cy="1857635"/>
            <a:chOff x="1776517" y="1465201"/>
            <a:chExt cx="9459202" cy="1857635"/>
          </a:xfrm>
        </p:grpSpPr>
        <p:pic>
          <p:nvPicPr>
            <p:cNvPr id="3" name="циновит схема-10.png" descr="циновит схема-10.png">
              <a:extLst>
                <a:ext uri="{FF2B5EF4-FFF2-40B4-BE49-F238E27FC236}">
                  <a16:creationId xmlns:a16="http://schemas.microsoft.com/office/drawing/2014/main" id="{CF1787FC-F46B-F5AC-B4C2-EB76A394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517" y="1639737"/>
              <a:ext cx="2217284" cy="16830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циновит схема-11.png" descr="циновит схема-11.png">
              <a:extLst>
                <a:ext uri="{FF2B5EF4-FFF2-40B4-BE49-F238E27FC236}">
                  <a16:creationId xmlns:a16="http://schemas.microsoft.com/office/drawing/2014/main" id="{F652384B-ECF0-53C3-1E87-48A394829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909"/>
            <a:stretch/>
          </p:blipFill>
          <p:spPr>
            <a:xfrm>
              <a:off x="2194931" y="1639737"/>
              <a:ext cx="4198046" cy="12053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циновит схема-12.png" descr="циновит схема-12.png">
              <a:extLst>
                <a:ext uri="{FF2B5EF4-FFF2-40B4-BE49-F238E27FC236}">
                  <a16:creationId xmlns:a16="http://schemas.microsoft.com/office/drawing/2014/main" id="{D4B8FC34-2D19-97A0-258B-7B28CA266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299"/>
            <a:stretch/>
          </p:blipFill>
          <p:spPr>
            <a:xfrm>
              <a:off x="4701812" y="1597413"/>
              <a:ext cx="4198046" cy="12404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циновит схема-13.png" descr="циновит схема-13.png">
              <a:extLst>
                <a:ext uri="{FF2B5EF4-FFF2-40B4-BE49-F238E27FC236}">
                  <a16:creationId xmlns:a16="http://schemas.microsoft.com/office/drawing/2014/main" id="{9DE6B742-65ED-D74D-6CFE-56CAAF2C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9604"/>
            <a:stretch/>
          </p:blipFill>
          <p:spPr>
            <a:xfrm>
              <a:off x="7037673" y="1622148"/>
              <a:ext cx="4198046" cy="12030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циновит схема-06.png" descr="циновит схема-06.png">
              <a:extLst>
                <a:ext uri="{FF2B5EF4-FFF2-40B4-BE49-F238E27FC236}">
                  <a16:creationId xmlns:a16="http://schemas.microsoft.com/office/drawing/2014/main" id="{3C122DA1-9B09-910B-2177-8DE452AE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971" y="1465201"/>
              <a:ext cx="1399850" cy="12843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циновит схема-07.png" descr="циновит схема-07.png">
              <a:extLst>
                <a:ext uri="{FF2B5EF4-FFF2-40B4-BE49-F238E27FC236}">
                  <a16:creationId xmlns:a16="http://schemas.microsoft.com/office/drawing/2014/main" id="{3223F61E-D159-C895-C8DC-04A84283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6536" y="1691873"/>
              <a:ext cx="1389269" cy="10564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циновит схема-08.png" descr="циновит схема-08.png">
              <a:extLst>
                <a:ext uri="{FF2B5EF4-FFF2-40B4-BE49-F238E27FC236}">
                  <a16:creationId xmlns:a16="http://schemas.microsoft.com/office/drawing/2014/main" id="{CDE26DD4-56CC-A17F-8BC2-ADC6CB33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5973" y="1711652"/>
              <a:ext cx="1217812" cy="10441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циновит схема-09.png" descr="циновит схема-09.png">
              <a:extLst>
                <a:ext uri="{FF2B5EF4-FFF2-40B4-BE49-F238E27FC236}">
                  <a16:creationId xmlns:a16="http://schemas.microsoft.com/office/drawing/2014/main" id="{B33679C2-59BC-2984-9D0E-612FA568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1947" y="1711652"/>
              <a:ext cx="1217812" cy="92748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1" name="Сгруппировать">
              <a:extLst>
                <a:ext uri="{FF2B5EF4-FFF2-40B4-BE49-F238E27FC236}">
                  <a16:creationId xmlns:a16="http://schemas.microsoft.com/office/drawing/2014/main" id="{CBF4FE2F-C3B7-0402-ECEC-61F3FCB446EF}"/>
                </a:ext>
              </a:extLst>
            </p:cNvPr>
            <p:cNvGrpSpPr/>
            <p:nvPr/>
          </p:nvGrpSpPr>
          <p:grpSpPr>
            <a:xfrm rot="16200000">
              <a:off x="6113673" y="-1367660"/>
              <a:ext cx="431933" cy="8749699"/>
              <a:chOff x="1873552" y="294213"/>
              <a:chExt cx="905538" cy="11378524"/>
            </a:xfrm>
          </p:grpSpPr>
          <p:pic>
            <p:nvPicPr>
              <p:cNvPr id="12" name="циновит схема-05.png" descr="циновит схема-05.png">
                <a:extLst>
                  <a:ext uri="{FF2B5EF4-FFF2-40B4-BE49-F238E27FC236}">
                    <a16:creationId xmlns:a16="http://schemas.microsoft.com/office/drawing/2014/main" id="{593446A7-4E09-53FA-43B2-80219E784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84403" y="9207441"/>
                <a:ext cx="882207" cy="2465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циновит схема-02.png" descr="циновит схема-02.png">
                <a:extLst>
                  <a:ext uri="{FF2B5EF4-FFF2-40B4-BE49-F238E27FC236}">
                    <a16:creationId xmlns:a16="http://schemas.microsoft.com/office/drawing/2014/main" id="{02B719CE-B99C-25F6-768E-EE01A461B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6882" y="294213"/>
                <a:ext cx="882208" cy="251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циновит схема-03.png" descr="циновит схема-03.png">
                <a:extLst>
                  <a:ext uri="{FF2B5EF4-FFF2-40B4-BE49-F238E27FC236}">
                    <a16:creationId xmlns:a16="http://schemas.microsoft.com/office/drawing/2014/main" id="{CDA93FF2-B9ED-9439-0982-13C7D173D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75634" y="2846006"/>
                <a:ext cx="882207" cy="2733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циновит схема-04.png" descr="циновит схема-04.png">
                <a:extLst>
                  <a:ext uri="{FF2B5EF4-FFF2-40B4-BE49-F238E27FC236}">
                    <a16:creationId xmlns:a16="http://schemas.microsoft.com/office/drawing/2014/main" id="{A9EF6D1B-8978-50CA-AB2B-EBDAACF7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3552" y="5624592"/>
                <a:ext cx="882209" cy="3618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Гиперкератоз">
                <a:extLst>
                  <a:ext uri="{FF2B5EF4-FFF2-40B4-BE49-F238E27FC236}">
                    <a16:creationId xmlns:a16="http://schemas.microsoft.com/office/drawing/2014/main" id="{D744BE6E-E351-B3E1-DAD3-32D82B088DE7}"/>
                  </a:ext>
                </a:extLst>
              </p:cNvPr>
              <p:cNvSpPr txBox="1"/>
              <p:nvPr/>
            </p:nvSpPr>
            <p:spPr>
              <a:xfrm rot="5400000">
                <a:off x="1441313" y="4034796"/>
                <a:ext cx="1780267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Гиперкератоз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7" name="Изменение состава…">
                <a:extLst>
                  <a:ext uri="{FF2B5EF4-FFF2-40B4-BE49-F238E27FC236}">
                    <a16:creationId xmlns:a16="http://schemas.microsoft.com/office/drawing/2014/main" id="{DC9217B9-E307-83F5-4982-16236EBCC213}"/>
                  </a:ext>
                </a:extLst>
              </p:cNvPr>
              <p:cNvSpPr txBox="1"/>
              <p:nvPr/>
            </p:nvSpPr>
            <p:spPr>
              <a:xfrm rot="5400000">
                <a:off x="733247" y="7157285"/>
                <a:ext cx="3096745" cy="624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/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Изменение</a:t>
                </a:r>
                <a:r>
                  <a: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состава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себума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. 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Размножение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бактерий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18" name="Гиперсеборея">
                <a:extLst>
                  <a:ext uri="{FF2B5EF4-FFF2-40B4-BE49-F238E27FC236}">
                    <a16:creationId xmlns:a16="http://schemas.microsoft.com/office/drawing/2014/main" id="{500497B2-EE77-FC0E-C8A9-80D38CC4A1A1}"/>
                  </a:ext>
                </a:extLst>
              </p:cNvPr>
              <p:cNvSpPr txBox="1"/>
              <p:nvPr/>
            </p:nvSpPr>
            <p:spPr>
              <a:xfrm rot="5400000">
                <a:off x="1421564" y="1267436"/>
                <a:ext cx="1844889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Гиперсеборея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9" name="Воспаление">
                <a:extLst>
                  <a:ext uri="{FF2B5EF4-FFF2-40B4-BE49-F238E27FC236}">
                    <a16:creationId xmlns:a16="http://schemas.microsoft.com/office/drawing/2014/main" id="{3181F8A4-2CB0-8106-DDFB-066E1C05C805}"/>
                  </a:ext>
                </a:extLst>
              </p:cNvPr>
              <p:cNvSpPr txBox="1"/>
              <p:nvPr/>
            </p:nvSpPr>
            <p:spPr>
              <a:xfrm rot="5400000">
                <a:off x="1526785" y="10209382"/>
                <a:ext cx="1567635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Воспаление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21328E7-10BA-3CD7-BC2F-0C652030D30B}"/>
              </a:ext>
            </a:extLst>
          </p:cNvPr>
          <p:cNvSpPr txBox="1"/>
          <p:nvPr/>
        </p:nvSpPr>
        <p:spPr>
          <a:xfrm>
            <a:off x="8914646" y="3464306"/>
            <a:ext cx="1837779" cy="140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Оказывае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т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endParaRPr lang="ru-RU"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выраженн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противовоспалительн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endParaRPr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AE2199F1-E15F-DE91-A851-5AB02C2AD764}"/>
              </a:ext>
            </a:extLst>
          </p:cNvPr>
          <p:cNvSpPr txBox="1"/>
          <p:nvPr/>
        </p:nvSpPr>
        <p:spPr>
          <a:xfrm>
            <a:off x="8320715" y="5289225"/>
            <a:ext cx="3001480" cy="55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algn="ctr" defTabSz="224790" hangingPunct="0">
              <a:lnSpc>
                <a:spcPts val="1750"/>
              </a:lnSpc>
              <a:defRPr sz="3500">
                <a:solidFill>
                  <a:srgbClr val="00A2FF">
                    <a:lumOff val="-13575"/>
                  </a:srgbClr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ДИКАЛИЙ </a:t>
            </a:r>
            <a:b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ГЛИЦИРРИЗИНАТ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67A950F2-5D5A-3891-3BBE-ECD5CAC5AD2B}"/>
              </a:ext>
            </a:extLst>
          </p:cNvPr>
          <p:cNvSpPr txBox="1"/>
          <p:nvPr/>
        </p:nvSpPr>
        <p:spPr>
          <a:xfrm>
            <a:off x="6501202" y="3464306"/>
            <a:ext cx="1802155" cy="158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>
                <a:latin typeface="Montserrat" pitchFamily="2" charset="0"/>
              </a:rPr>
              <a:t>Нормализует </a:t>
            </a:r>
            <a:r>
              <a:rPr lang="ru-RU" sz="1000" kern="0" dirty="0" err="1">
                <a:latin typeface="Montserrat" pitchFamily="2" charset="0"/>
              </a:rPr>
              <a:t>микробиом</a:t>
            </a:r>
            <a:endParaRPr lang="ru-RU"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Доказанное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антибактериальное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lang="en-US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i="1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Cutibacterium</a:t>
            </a:r>
            <a:r>
              <a:rPr sz="1000" i="1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acnes 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и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др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BDE9A23-CDF1-4FF4-0BFC-C6B6E8C4A00B}"/>
              </a:ext>
            </a:extLst>
          </p:cNvPr>
          <p:cNvSpPr txBox="1"/>
          <p:nvPr/>
        </p:nvSpPr>
        <p:spPr>
          <a:xfrm>
            <a:off x="4211877" y="3464306"/>
            <a:ext cx="1684506" cy="10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>
            <a:lvl1pPr defTabSz="449580">
              <a:lnSpc>
                <a:spcPts val="2600"/>
              </a:lnSpc>
              <a:defRPr sz="270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224790" hangingPunct="0">
              <a:lnSpc>
                <a:spcPts val="1300"/>
              </a:lnSpc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1000" kern="0" dirty="0" err="1">
                <a:latin typeface="Montserrat" pitchFamily="2" charset="0"/>
              </a:rPr>
              <a:t>Улучшает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отток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кожного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сала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за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счет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снижения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его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вязкости</a:t>
            </a:r>
            <a:r>
              <a:rPr sz="1000" kern="0" dirty="0">
                <a:latin typeface="Montserrat" pitchFamily="2" charset="0"/>
              </a:rPr>
              <a:t> и </a:t>
            </a:r>
            <a:r>
              <a:rPr sz="1000" kern="0" dirty="0" err="1">
                <a:latin typeface="Montserrat" pitchFamily="2" charset="0"/>
              </a:rPr>
              <a:t>повышения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эластичности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стенок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волосяного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фолликула</a:t>
            </a:r>
            <a:r>
              <a:rPr lang="ru-RU" sz="1000" kern="0" dirty="0">
                <a:latin typeface="Montserrat" pitchFamily="2" charset="0"/>
              </a:rPr>
              <a:t> </a:t>
            </a:r>
            <a:endParaRPr sz="1000" kern="0" dirty="0">
              <a:latin typeface="Montserrat" pitchFamily="2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83D63DBC-C2CB-1E61-708B-80108E000F12}"/>
              </a:ext>
            </a:extLst>
          </p:cNvPr>
          <p:cNvSpPr txBox="1"/>
          <p:nvPr/>
        </p:nvSpPr>
        <p:spPr>
          <a:xfrm>
            <a:off x="2253673" y="3464306"/>
            <a:ext cx="1831446" cy="10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</a:t>
            </a:r>
            <a:r>
              <a:rPr lang="ru-RU"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активност</a:t>
            </a:r>
            <a:r>
              <a:rPr lang="ru-RU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ь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5-альфа-редуктазы.</a:t>
            </a:r>
            <a:b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Блокирует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влияние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гормонов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на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сальные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железы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уровень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выделения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кожного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сала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7ADA569-6474-A94E-096A-012A81715E8A}"/>
              </a:ext>
            </a:extLst>
          </p:cNvPr>
          <p:cNvGrpSpPr/>
          <p:nvPr/>
        </p:nvGrpSpPr>
        <p:grpSpPr>
          <a:xfrm>
            <a:off x="944901" y="1728312"/>
            <a:ext cx="752108" cy="1634953"/>
            <a:chOff x="944901" y="1622748"/>
            <a:chExt cx="752108" cy="1486321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D5F7BCDB-B7C9-A562-EC32-4E84D6E70BC9}"/>
                </a:ext>
              </a:extLst>
            </p:cNvPr>
            <p:cNvSpPr/>
            <p:nvPr/>
          </p:nvSpPr>
          <p:spPr>
            <a:xfrm>
              <a:off x="944901" y="1649925"/>
              <a:ext cx="736810" cy="1439008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BC569B3-0EFA-BB57-AD48-7C0201E1066B}"/>
                </a:ext>
              </a:extLst>
            </p:cNvPr>
            <p:cNvSpPr/>
            <p:nvPr/>
          </p:nvSpPr>
          <p:spPr>
            <a:xfrm>
              <a:off x="1023570" y="1622748"/>
              <a:ext cx="673439" cy="1486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Патогенез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акне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06D62D6-F656-D30F-5008-DFF11B85D9BE}"/>
              </a:ext>
            </a:extLst>
          </p:cNvPr>
          <p:cNvGrpSpPr/>
          <p:nvPr/>
        </p:nvGrpSpPr>
        <p:grpSpPr>
          <a:xfrm>
            <a:off x="944901" y="3398042"/>
            <a:ext cx="736810" cy="1342787"/>
            <a:chOff x="944901" y="3346404"/>
            <a:chExt cx="736810" cy="1624773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47CB816C-7F57-C329-86EF-EAF63A5BFFF4}"/>
                </a:ext>
              </a:extLst>
            </p:cNvPr>
            <p:cNvSpPr/>
            <p:nvPr/>
          </p:nvSpPr>
          <p:spPr>
            <a:xfrm>
              <a:off x="944901" y="3450293"/>
              <a:ext cx="736810" cy="143911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36869E8-86C9-8603-4AB2-4F218A654366}"/>
                </a:ext>
              </a:extLst>
            </p:cNvPr>
            <p:cNvSpPr/>
            <p:nvPr/>
          </p:nvSpPr>
          <p:spPr>
            <a:xfrm rot="16200000">
              <a:off x="517923" y="3817995"/>
              <a:ext cx="1624773" cy="681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Действие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8596ACD-7E4C-15B0-DF64-9C8099D23BF6}"/>
              </a:ext>
            </a:extLst>
          </p:cNvPr>
          <p:cNvGrpSpPr/>
          <p:nvPr/>
        </p:nvGrpSpPr>
        <p:grpSpPr>
          <a:xfrm>
            <a:off x="944901" y="4806007"/>
            <a:ext cx="736810" cy="1439008"/>
            <a:chOff x="944901" y="5032105"/>
            <a:chExt cx="736810" cy="1582909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C4D48594-7038-D927-330B-8F2F14E28A2E}"/>
                </a:ext>
              </a:extLst>
            </p:cNvPr>
            <p:cNvSpPr/>
            <p:nvPr/>
          </p:nvSpPr>
          <p:spPr>
            <a:xfrm>
              <a:off x="944901" y="5032105"/>
              <a:ext cx="736810" cy="158290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191B859-C3D5-BA87-5272-7CDAA2741D55}"/>
                </a:ext>
              </a:extLst>
            </p:cNvPr>
            <p:cNvSpPr/>
            <p:nvPr/>
          </p:nvSpPr>
          <p:spPr>
            <a:xfrm>
              <a:off x="989514" y="5225238"/>
              <a:ext cx="681590" cy="125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Активный компонент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</a:rPr>
                <a:t>Циновит</a:t>
              </a:r>
              <a:endParaRPr lang="ru-RU" sz="1400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88BBD2F-317A-4F14-6CE0-3AB8B441EA6C}"/>
              </a:ext>
            </a:extLst>
          </p:cNvPr>
          <p:cNvSpPr txBox="1"/>
          <p:nvPr/>
        </p:nvSpPr>
        <p:spPr>
          <a:xfrm>
            <a:off x="815911" y="546537"/>
            <a:ext cx="8417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Оказывает многофакторное действие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на различные звенья патогенеза акне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E70A76-9858-E905-8C7B-672BE0ED6FA3}"/>
              </a:ext>
            </a:extLst>
          </p:cNvPr>
          <p:cNvSpPr txBox="1"/>
          <p:nvPr/>
        </p:nvSpPr>
        <p:spPr>
          <a:xfrm>
            <a:off x="1974205" y="5408903"/>
            <a:ext cx="5955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4790" hangingPunct="0">
              <a:spcBef>
                <a:spcPts val="400"/>
              </a:spcBef>
              <a:defRPr b="0">
                <a:uFill>
                  <a:solidFill>
                    <a:srgbClr val="000000"/>
                  </a:solidFill>
                </a:uFill>
              </a:defRPr>
            </a:pPr>
            <a:r>
              <a:rPr lang="en" sz="2000" b="1" kern="0" dirty="0">
                <a:solidFill>
                  <a:srgbClr val="9D9A19"/>
                </a:solidFill>
                <a:latin typeface="Montserrat" pitchFamily="2" charset="0"/>
              </a:rPr>
              <a:t>Zinc PCA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6E34E6-4ECB-E99C-C6B1-1FAC6713DC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4" y="4997535"/>
            <a:ext cx="1362364" cy="658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C81189-6C41-29C3-3722-7C7F288D48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4982811"/>
            <a:ext cx="1824182" cy="6580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86B5A3-C48D-E9AF-8F9D-7BB5245713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12" y="4967362"/>
            <a:ext cx="300182" cy="6580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86B9EC-55E2-A3D6-FB5C-99F911E770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535" y="4919543"/>
            <a:ext cx="300182" cy="6580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1FFF318-FA2D-412F-325C-BEE916E9F4E6}"/>
              </a:ext>
            </a:extLst>
          </p:cNvPr>
          <p:cNvSpPr txBox="1"/>
          <p:nvPr/>
        </p:nvSpPr>
        <p:spPr>
          <a:xfrm>
            <a:off x="7766367" y="5198235"/>
            <a:ext cx="56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173AD"/>
                </a:solidFill>
                <a:latin typeface="Montserrat SemiBold" pitchFamily="2" charset="0"/>
              </a:rPr>
              <a:t>+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1387D2-FC47-0068-AF03-605CC367F4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CF986879-F236-442B-B37B-AD013901140B}"/>
              </a:ext>
            </a:extLst>
          </p:cNvPr>
          <p:cNvSpPr/>
          <p:nvPr/>
        </p:nvSpPr>
        <p:spPr>
          <a:xfrm rot="10800000">
            <a:off x="582711" y="2913266"/>
            <a:ext cx="3503541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F3958F-7FAA-CFF4-15B7-6F509853EFED}"/>
              </a:ext>
            </a:extLst>
          </p:cNvPr>
          <p:cNvSpPr/>
          <p:nvPr/>
        </p:nvSpPr>
        <p:spPr>
          <a:xfrm>
            <a:off x="570775" y="2305193"/>
            <a:ext cx="3516310" cy="596783"/>
          </a:xfrm>
          <a:prstGeom prst="rect">
            <a:avLst/>
          </a:prstGeom>
          <a:solidFill>
            <a:srgbClr val="9D9A19">
              <a:alpha val="20392"/>
            </a:srgbClr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BD82-5472-C3F2-654C-EB8F7E9B303A}"/>
              </a:ext>
            </a:extLst>
          </p:cNvPr>
          <p:cNvSpPr txBox="1"/>
          <p:nvPr/>
        </p:nvSpPr>
        <p:spPr>
          <a:xfrm>
            <a:off x="112544" y="2400857"/>
            <a:ext cx="2342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Очищение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67650-BEBC-3FF4-CBCA-BB7E09F1B331}"/>
              </a:ext>
            </a:extLst>
          </p:cNvPr>
          <p:cNvSpPr txBox="1"/>
          <p:nvPr/>
        </p:nvSpPr>
        <p:spPr>
          <a:xfrm>
            <a:off x="1964313" y="2420649"/>
            <a:ext cx="2225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Тонизирование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731A6-FF56-5F36-1900-D8BEC6187859}"/>
              </a:ext>
            </a:extLst>
          </p:cNvPr>
          <p:cNvSpPr txBox="1"/>
          <p:nvPr/>
        </p:nvSpPr>
        <p:spPr>
          <a:xfrm>
            <a:off x="641156" y="3115812"/>
            <a:ext cx="1496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®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пенка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для умывания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, 150мл</a:t>
            </a:r>
            <a:b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</a:br>
            <a:endParaRPr lang="ru-RU" sz="1400" b="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6A22B-967B-9DF8-AB99-48FDD954A8DC}"/>
              </a:ext>
            </a:extLst>
          </p:cNvPr>
          <p:cNvSpPr txBox="1"/>
          <p:nvPr/>
        </p:nvSpPr>
        <p:spPr>
          <a:xfrm>
            <a:off x="2341809" y="3115812"/>
            <a:ext cx="1744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®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  тоник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, 200мл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8697A1-E510-CF45-7AE8-D28DD01E7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45" y="4018714"/>
            <a:ext cx="991785" cy="2269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EDF7A-05FF-9419-04C7-6398A9885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15" y="4165330"/>
            <a:ext cx="1006064" cy="2123045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387D055C-5B51-489D-7F88-A975B64A530E}"/>
              </a:ext>
            </a:extLst>
          </p:cNvPr>
          <p:cNvSpPr/>
          <p:nvPr/>
        </p:nvSpPr>
        <p:spPr>
          <a:xfrm>
            <a:off x="570775" y="1686043"/>
            <a:ext cx="3515478" cy="635579"/>
          </a:xfrm>
          <a:prstGeom prst="round2SameRect">
            <a:avLst/>
          </a:prstGeom>
          <a:solidFill>
            <a:srgbClr val="9D9A19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F59CF-CE3D-3C4D-E5E9-8B2DBE943B8F}"/>
              </a:ext>
            </a:extLst>
          </p:cNvPr>
          <p:cNvSpPr txBox="1"/>
          <p:nvPr/>
        </p:nvSpPr>
        <p:spPr>
          <a:xfrm>
            <a:off x="-352662" y="1855114"/>
            <a:ext cx="5170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БАЗОВЫЙ УХОД</a:t>
            </a:r>
          </a:p>
        </p:txBody>
      </p:sp>
      <p:sp>
        <p:nvSpPr>
          <p:cNvPr id="13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26121138-58D2-9444-1744-455893A2F541}"/>
              </a:ext>
            </a:extLst>
          </p:cNvPr>
          <p:cNvSpPr/>
          <p:nvPr/>
        </p:nvSpPr>
        <p:spPr>
          <a:xfrm rot="10800000">
            <a:off x="4326198" y="2922231"/>
            <a:ext cx="3497002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E4DE7E-CE39-B839-E617-C58F46F24AA8}"/>
              </a:ext>
            </a:extLst>
          </p:cNvPr>
          <p:cNvSpPr/>
          <p:nvPr/>
        </p:nvSpPr>
        <p:spPr>
          <a:xfrm>
            <a:off x="4322902" y="2335068"/>
            <a:ext cx="3494051" cy="596783"/>
          </a:xfrm>
          <a:prstGeom prst="rect">
            <a:avLst/>
          </a:prstGeom>
          <a:solidFill>
            <a:srgbClr val="0074AD">
              <a:alpha val="20392"/>
            </a:srgbClr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F5744-CB48-F524-085D-2D25540539CA}"/>
              </a:ext>
            </a:extLst>
          </p:cNvPr>
          <p:cNvSpPr txBox="1"/>
          <p:nvPr/>
        </p:nvSpPr>
        <p:spPr>
          <a:xfrm>
            <a:off x="3608244" y="2438346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Для лица и тела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03D1CB-896A-BCA5-589C-CC7B71B78079}"/>
              </a:ext>
            </a:extLst>
          </p:cNvPr>
          <p:cNvSpPr txBox="1"/>
          <p:nvPr/>
        </p:nvSpPr>
        <p:spPr>
          <a:xfrm>
            <a:off x="4174454" y="3104242"/>
            <a:ext cx="198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крем-гель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35мл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10665-0DB8-ABDC-52CC-DF192ED92E9B}"/>
              </a:ext>
            </a:extLst>
          </p:cNvPr>
          <p:cNvSpPr txBox="1"/>
          <p:nvPr/>
        </p:nvSpPr>
        <p:spPr>
          <a:xfrm>
            <a:off x="5938050" y="3104242"/>
            <a:ext cx="18446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спрей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75мл </a:t>
            </a:r>
          </a:p>
        </p:txBody>
      </p:sp>
      <p:sp>
        <p:nvSpPr>
          <p:cNvPr id="18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906B816D-EC57-0AD7-D859-A4E2C425D044}"/>
              </a:ext>
            </a:extLst>
          </p:cNvPr>
          <p:cNvSpPr/>
          <p:nvPr/>
        </p:nvSpPr>
        <p:spPr>
          <a:xfrm>
            <a:off x="4318467" y="1714857"/>
            <a:ext cx="3498487" cy="635579"/>
          </a:xfrm>
          <a:prstGeom prst="round2SameRect">
            <a:avLst/>
          </a:prstGeom>
          <a:solidFill>
            <a:srgbClr val="0074AD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3C40E2-609C-F221-AE56-1AF6E89018DE}"/>
              </a:ext>
            </a:extLst>
          </p:cNvPr>
          <p:cNvSpPr txBox="1"/>
          <p:nvPr/>
        </p:nvSpPr>
        <p:spPr>
          <a:xfrm>
            <a:off x="3655118" y="1834998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АКТИВНЫЙ УХОД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0A312E-DDEF-74EB-0AA9-D70F28EDF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92" y="4058527"/>
            <a:ext cx="580344" cy="20625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D849236-95B4-E156-6D49-89BA09760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20" y="514672"/>
            <a:ext cx="2644708" cy="7087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E5061B-65F3-33FC-73B4-29899DF5591C}"/>
              </a:ext>
            </a:extLst>
          </p:cNvPr>
          <p:cNvSpPr txBox="1"/>
          <p:nvPr/>
        </p:nvSpPr>
        <p:spPr>
          <a:xfrm>
            <a:off x="4046110" y="599858"/>
            <a:ext cx="7726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Комплексный уход за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комбинированной,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ж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ирной, проблемной кожей</a:t>
            </a:r>
          </a:p>
        </p:txBody>
      </p:sp>
      <p:sp>
        <p:nvSpPr>
          <p:cNvPr id="31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6E02473A-B0A4-4353-8E64-22A2EDE5D07A}"/>
              </a:ext>
            </a:extLst>
          </p:cNvPr>
          <p:cNvSpPr/>
          <p:nvPr/>
        </p:nvSpPr>
        <p:spPr>
          <a:xfrm>
            <a:off x="8082745" y="1695757"/>
            <a:ext cx="3519067" cy="635579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УВЛАЖНЕНИЕ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7E341BB-6F03-43DE-BA03-14BC396ED242}"/>
              </a:ext>
            </a:extLst>
          </p:cNvPr>
          <p:cNvSpPr/>
          <p:nvPr/>
        </p:nvSpPr>
        <p:spPr>
          <a:xfrm>
            <a:off x="8082743" y="2327100"/>
            <a:ext cx="3512601" cy="596783"/>
          </a:xfrm>
          <a:prstGeom prst="rect">
            <a:avLst/>
          </a:prstGeom>
          <a:solidFill>
            <a:schemeClr val="accent4">
              <a:lumMod val="20000"/>
              <a:lumOff val="80000"/>
              <a:alpha val="20392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Увлажнение и защита</a:t>
            </a:r>
          </a:p>
        </p:txBody>
      </p:sp>
      <p:sp>
        <p:nvSpPr>
          <p:cNvPr id="34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8788C195-2D52-48D8-B95B-283E8A73C0E8}"/>
              </a:ext>
            </a:extLst>
          </p:cNvPr>
          <p:cNvSpPr/>
          <p:nvPr/>
        </p:nvSpPr>
        <p:spPr>
          <a:xfrm rot="10800000">
            <a:off x="8082741" y="2922230"/>
            <a:ext cx="3512601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92C549-E518-4574-8FB4-6CF5033F9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8" y="3836045"/>
            <a:ext cx="2034917" cy="27003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4E998E0-D518-43E9-8055-8C618C245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309" y="3837512"/>
            <a:ext cx="2034917" cy="269887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FADBEAE-D26A-41D4-A144-EB341E42B3ED}"/>
              </a:ext>
            </a:extLst>
          </p:cNvPr>
          <p:cNvSpPr txBox="1"/>
          <p:nvPr/>
        </p:nvSpPr>
        <p:spPr>
          <a:xfrm>
            <a:off x="8082739" y="3060018"/>
            <a:ext cx="16800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крем дневной (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SPF20)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 увлажняющий,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50мл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BC3235-3F95-40D6-A600-9160EDDCBC5E}"/>
              </a:ext>
            </a:extLst>
          </p:cNvPr>
          <p:cNvSpPr txBox="1"/>
          <p:nvPr/>
        </p:nvSpPr>
        <p:spPr>
          <a:xfrm>
            <a:off x="9850191" y="3067266"/>
            <a:ext cx="1662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крем увлажняющий,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50мл 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9F66CED-FCA1-4244-8C24-291E8589C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512" y="3678702"/>
            <a:ext cx="2186780" cy="2900291"/>
          </a:xfrm>
          <a:prstGeom prst="rect">
            <a:avLst/>
          </a:prstGeom>
        </p:spPr>
      </p:pic>
      <p:sp>
        <p:nvSpPr>
          <p:cNvPr id="41" name="Волна 40">
            <a:extLst>
              <a:ext uri="{FF2B5EF4-FFF2-40B4-BE49-F238E27FC236}">
                <a16:creationId xmlns:a16="http://schemas.microsoft.com/office/drawing/2014/main" id="{4012FF57-035C-4BCD-A6C3-9D19ECB06360}"/>
              </a:ext>
            </a:extLst>
          </p:cNvPr>
          <p:cNvSpPr/>
          <p:nvPr/>
        </p:nvSpPr>
        <p:spPr>
          <a:xfrm>
            <a:off x="6049752" y="6080213"/>
            <a:ext cx="1844645" cy="596784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4AD"/>
                </a:solidFill>
                <a:latin typeface="Montserrat" panose="00000500000000000000" pitchFamily="2" charset="-52"/>
              </a:rPr>
              <a:t>Новая упаковка</a:t>
            </a:r>
          </a:p>
        </p:txBody>
      </p:sp>
    </p:spTree>
    <p:extLst>
      <p:ext uri="{BB962C8B-B14F-4D97-AF65-F5344CB8AC3E}">
        <p14:creationId xmlns:p14="http://schemas.microsoft.com/office/powerpoint/2010/main" val="1644893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707886"/>
            <a:chOff x="1429650" y="672096"/>
            <a:chExt cx="9548779" cy="7078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0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0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333D5-2B2B-4647-A467-615A843D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C4710E-A91D-B72C-A2E2-5348747A078F}"/>
              </a:ext>
            </a:extLst>
          </p:cNvPr>
          <p:cNvGrpSpPr/>
          <p:nvPr/>
        </p:nvGrpSpPr>
        <p:grpSpPr>
          <a:xfrm>
            <a:off x="1057696" y="546593"/>
            <a:ext cx="9465653" cy="707886"/>
            <a:chOff x="1429650" y="672096"/>
            <a:chExt cx="9465653" cy="7078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686A7-F630-E150-094F-2C9282E94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39A25-27AF-6C70-7AF6-AC27E85B5E47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для комбинированной, жирной, проблемной кожи, 50 мл </a:t>
              </a:r>
              <a:r>
                <a:rPr lang="ru-RU" sz="1600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33B086-777A-AAED-DFBF-36CA61C36AF5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1AC7C1-BB1E-5032-B300-0FD8455A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520" y="189298"/>
            <a:ext cx="1233003" cy="1233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4B74C-7928-98B2-D7E4-8BAAAD9C5669}"/>
              </a:ext>
            </a:extLst>
          </p:cNvPr>
          <p:cNvSpPr txBox="1"/>
          <p:nvPr/>
        </p:nvSpPr>
        <p:spPr>
          <a:xfrm>
            <a:off x="1668651" y="2153176"/>
            <a:ext cx="617959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утром и днем в период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активной инсоляции 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 для увлажнения и защиты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</a:t>
            </a:r>
            <a:r>
              <a:rPr lang="ru-RU" sz="1600" i="1" dirty="0" err="1">
                <a:solidFill>
                  <a:srgbClr val="004F74"/>
                </a:solidFill>
                <a:latin typeface="Montserrat" pitchFamily="2" charset="0"/>
              </a:rPr>
              <a:t>пересушенности</a:t>
            </a:r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8A760B9-8809-F278-742C-65DEDA9A96CC}"/>
              </a:ext>
            </a:extLst>
          </p:cNvPr>
          <p:cNvSpPr/>
          <p:nvPr/>
        </p:nvSpPr>
        <p:spPr>
          <a:xfrm>
            <a:off x="6085337" y="1401934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F40B99E-F9F8-D220-9D07-11D43ABA41E2}"/>
              </a:ext>
            </a:extLst>
          </p:cNvPr>
          <p:cNvGrpSpPr/>
          <p:nvPr/>
        </p:nvGrpSpPr>
        <p:grpSpPr>
          <a:xfrm>
            <a:off x="6245809" y="762461"/>
            <a:ext cx="4110489" cy="5429197"/>
            <a:chOff x="7172042" y="442941"/>
            <a:chExt cx="4521538" cy="597211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9CBB8D8-7F27-E177-7FF2-D30C3764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608"/>
            <a:stretch/>
          </p:blipFill>
          <p:spPr>
            <a:xfrm>
              <a:off x="9345478" y="442941"/>
              <a:ext cx="2348102" cy="59721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0D6BE9-FB0C-370B-AD17-B27491D2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4837" r="49392" b="6986"/>
            <a:stretch/>
          </p:blipFill>
          <p:spPr>
            <a:xfrm>
              <a:off x="7172042" y="1926239"/>
              <a:ext cx="2405907" cy="407160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865A8F-582B-4C36-B301-E0F204E24FDB}"/>
              </a:ext>
            </a:extLst>
          </p:cNvPr>
          <p:cNvSpPr txBox="1"/>
          <p:nvPr/>
        </p:nvSpPr>
        <p:spPr>
          <a:xfrm>
            <a:off x="1057696" y="1326849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Цинк РСА +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Дикалий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глицирризинат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 +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метабиотики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1953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4"/>
            <a:ext cx="9648783" cy="1043806"/>
            <a:chOff x="1429650" y="672097"/>
            <a:chExt cx="9648783" cy="104380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895600" y="761796"/>
              <a:ext cx="718283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для комбинированной, жирной, проблемной кожи, 50 мл </a:t>
              </a:r>
            </a:p>
            <a:p>
              <a:r>
                <a:rPr lang="ru-RU" sz="1600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7C7FB5-4603-F424-7C41-8A2ABEF511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37" r="49392" b="6986"/>
          <a:stretch/>
        </p:blipFill>
        <p:spPr>
          <a:xfrm>
            <a:off x="4208889" y="1759632"/>
            <a:ext cx="2530063" cy="42817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79733-3575-449D-4FB8-CF4D10EA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4B4E13A-9DC4-3DFD-2B44-40B6978B51F5}"/>
              </a:ext>
            </a:extLst>
          </p:cNvPr>
          <p:cNvSpPr/>
          <p:nvPr/>
        </p:nvSpPr>
        <p:spPr>
          <a:xfrm>
            <a:off x="5257800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DA8AC3-243D-A22D-C9BC-4BEFAF569B1E}"/>
              </a:ext>
            </a:extLst>
          </p:cNvPr>
          <p:cNvGrpSpPr/>
          <p:nvPr/>
        </p:nvGrpSpPr>
        <p:grpSpPr>
          <a:xfrm>
            <a:off x="281008" y="685333"/>
            <a:ext cx="4880836" cy="1873710"/>
            <a:chOff x="1317332" y="672097"/>
            <a:chExt cx="4287187" cy="187371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78DD03B-93CE-2957-F874-52B93004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00D325-654F-A57A-89A7-12D13D45AC01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дневной увлажняющий </a:t>
              </a:r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для комбинированной, жирной, проблемной кожи</a:t>
              </a: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14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SPF</a:t>
              </a:r>
              <a:r>
                <a:rPr lang="ru-RU" sz="14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20</a:t>
              </a:r>
              <a:endParaRPr lang="ru-RU" sz="1400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54030F-35F6-EFF1-1E85-49238A8C5379}"/>
              </a:ext>
            </a:extLst>
          </p:cNvPr>
          <p:cNvSpPr txBox="1"/>
          <p:nvPr/>
        </p:nvSpPr>
        <p:spPr>
          <a:xfrm>
            <a:off x="778702" y="3333503"/>
            <a:ext cx="4287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новый уровень ухода: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лечение акне,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увлажнение,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защита от УФ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3367F3E-9EC6-9B2A-EEB9-9E7BBA1F3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3124"/>
              </p:ext>
            </p:extLst>
          </p:nvPr>
        </p:nvGraphicFramePr>
        <p:xfrm>
          <a:off x="6021050" y="518232"/>
          <a:ext cx="5716250" cy="594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559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746691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9924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103276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Бетаин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кожу, уменьшает раздражение кожи, смягчает и разглаживает ее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Оказывает антиоксидантное действие, стимулирует естественное </a:t>
                      </a:r>
                    </a:p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обновление клеток кожи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133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-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1328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Солнцезащитный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фильтр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Защищает кожу от повреждающего действия солнечных лучей (от лучей UVA и UVB)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Уменьшает риск солнечных ожогов и гиперпигментации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Предотвращает фотостарение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0C691-217E-5FF7-FF11-8B60D22AB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37" r="49392" b="6986"/>
          <a:stretch/>
        </p:blipFill>
        <p:spPr>
          <a:xfrm>
            <a:off x="3398035" y="1955460"/>
            <a:ext cx="2459146" cy="4161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41068-2DEC-1572-8399-9106ADBAE3D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SPF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(</a:t>
            </a:r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sun protection factor</a:t>
            </a:r>
            <a:r>
              <a:rPr lang="ru-RU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 - солнцезащитный фактор 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9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1202198" y="632707"/>
            <a:ext cx="10389167" cy="759617"/>
            <a:chOff x="1429650" y="672097"/>
            <a:chExt cx="9525073" cy="75961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771890" y="723828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0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B93ED-0D80-4C14-A75B-F0436EDA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37" r="49392" b="6986"/>
          <a:stretch/>
        </p:blipFill>
        <p:spPr>
          <a:xfrm>
            <a:off x="7306477" y="3851451"/>
            <a:ext cx="1757649" cy="29745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101EB-E146-4CB4-B7B4-21B17EC0D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781" y="2781401"/>
            <a:ext cx="1752291" cy="43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5" y="316965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088695" y="435298"/>
            <a:ext cx="8680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5A989-BC1D-41C9-BFF0-489A6463DA65}"/>
              </a:ext>
            </a:extLst>
          </p:cNvPr>
          <p:cNvSpPr txBox="1"/>
          <p:nvPr/>
        </p:nvSpPr>
        <p:spPr>
          <a:xfrm>
            <a:off x="7017873" y="1067375"/>
            <a:ext cx="49174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Лизат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пробиотических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бактерий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продукт гидролиза - расщепления белка микроорганизмов до пептидов и аминокислот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Содержит смесь фрагментов клеточных стенок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пробиотических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бактерий, их внутриклеточного содержимого и бактериальных метаболитов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Представляет собой комплекс полезных веществ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происхождения без живых микроорганизмов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56BF6-2F41-464A-8989-41C0558825B1}"/>
              </a:ext>
            </a:extLst>
          </p:cNvPr>
          <p:cNvSpPr txBox="1"/>
          <p:nvPr/>
        </p:nvSpPr>
        <p:spPr>
          <a:xfrm>
            <a:off x="1216449" y="3534069"/>
            <a:ext cx="58875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Пробиотические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бактерии</a:t>
            </a:r>
            <a:endParaRPr lang="ru-RU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Полезные для человека живые микроорганизмы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 норме  заселяют тело человека снаружи и внутри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Являются частью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микробиома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Продуцируют ценные соединения для процессов обмена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Способны губительно воздействовать на патогенные и условно-патогенные бактерии, предотвращая развитие воспаления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D79A4-6047-4B8A-8DE4-1A1C07582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89"/>
          <a:stretch/>
        </p:blipFill>
        <p:spPr>
          <a:xfrm>
            <a:off x="1387551" y="1182391"/>
            <a:ext cx="4269951" cy="21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6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367526" y="634914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2852-2E00-F16D-7977-F0DB46C2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8664E0-6B1E-5E42-243B-A8C543A37076}"/>
              </a:ext>
            </a:extLst>
          </p:cNvPr>
          <p:cNvGrpSpPr/>
          <p:nvPr/>
        </p:nvGrpSpPr>
        <p:grpSpPr>
          <a:xfrm>
            <a:off x="1861043" y="546593"/>
            <a:ext cx="9689455" cy="707886"/>
            <a:chOff x="1429650" y="672096"/>
            <a:chExt cx="9689455" cy="7078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ACB4234-C73A-4A3B-0367-AA1108E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F21AB1-ACD6-96E3-B342-196C8D99EF23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</a:t>
              </a:r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для комбинированной,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49FB0E-0670-BAA8-5583-7A4A4757AB52}"/>
              </a:ext>
            </a:extLst>
          </p:cNvPr>
          <p:cNvSpPr txBox="1"/>
          <p:nvPr/>
        </p:nvSpPr>
        <p:spPr>
          <a:xfrm>
            <a:off x="1666962" y="2065715"/>
            <a:ext cx="617959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на ночь, утром и днем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для увлажнения комбинированной,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жирной и 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, другими ЛС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сухости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F2E2D4C-DD89-5259-012D-090CE3509A44}"/>
              </a:ext>
            </a:extLst>
          </p:cNvPr>
          <p:cNvSpPr/>
          <p:nvPr/>
        </p:nvSpPr>
        <p:spPr>
          <a:xfrm>
            <a:off x="6085337" y="1401934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31087A4-AA70-CD54-B1FB-B2655E5AC86A}"/>
              </a:ext>
            </a:extLst>
          </p:cNvPr>
          <p:cNvGrpSpPr/>
          <p:nvPr/>
        </p:nvGrpSpPr>
        <p:grpSpPr>
          <a:xfrm>
            <a:off x="6176130" y="743598"/>
            <a:ext cx="4146086" cy="5540408"/>
            <a:chOff x="7660123" y="995261"/>
            <a:chExt cx="4146086" cy="554040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CCBC35E-5FFD-BA76-C428-D6EBC276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906"/>
            <a:stretch/>
          </p:blipFill>
          <p:spPr>
            <a:xfrm>
              <a:off x="9666514" y="995261"/>
              <a:ext cx="2139695" cy="547509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2A69DCB-6164-60DE-3B56-83BBE5D3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9094"/>
            <a:stretch/>
          </p:blipFill>
          <p:spPr>
            <a:xfrm>
              <a:off x="7660123" y="1060577"/>
              <a:ext cx="2218664" cy="547509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C45863-7BAF-98E9-C925-9748F7676C1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FA10F1-F27C-49DA-9A9F-5440944DBAF2}"/>
              </a:ext>
            </a:extLst>
          </p:cNvPr>
          <p:cNvSpPr txBox="1"/>
          <p:nvPr/>
        </p:nvSpPr>
        <p:spPr>
          <a:xfrm>
            <a:off x="1756633" y="1319795"/>
            <a:ext cx="4654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Цинк РСА +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</a:rPr>
              <a:t>Дикалий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</a:rPr>
              <a:t>глицирризинат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</a:rPr>
              <a:t>метабиотики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9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69AE9-AD5D-32CB-4955-5F669694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816181-9DFD-A951-BA08-89917615C1E6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F50014-83B4-9453-AFC7-29852E7C1F7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Круглова Л.С., Грязева Н.В., Вербовая Е.Д. Роль </a:t>
            </a:r>
            <a:r>
              <a:rPr lang="ru-RU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дерматокосметики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стратегии лечения пациентов с акне. Медицинский алфавит. 2022;1(27):67-72. 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https://doi.org/10.33667/2078-5631-2022-27-67-72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5E625A-9580-9435-3B6F-6F0E2C97C108}"/>
              </a:ext>
            </a:extLst>
          </p:cNvPr>
          <p:cNvSpPr/>
          <p:nvPr/>
        </p:nvSpPr>
        <p:spPr>
          <a:xfrm>
            <a:off x="0" y="138228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зависимости от решаемых задач лечение пациентов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 акне можно разделить: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E4450-060C-93B8-5681-F0A4E5914899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Тактика лечения пациентов с акне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1F5E3-3C1E-702E-DB5D-8DE700EB9685}"/>
              </a:ext>
            </a:extLst>
          </p:cNvPr>
          <p:cNvSpPr txBox="1"/>
          <p:nvPr/>
        </p:nvSpPr>
        <p:spPr>
          <a:xfrm>
            <a:off x="796015" y="3125492"/>
            <a:ext cx="3008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Основная (индукционная)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риводит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стойкой ремиссии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176E5-C871-6658-6A48-368230475FAB}"/>
              </a:ext>
            </a:extLst>
          </p:cNvPr>
          <p:cNvSpPr txBox="1"/>
          <p:nvPr/>
        </p:nvSpPr>
        <p:spPr>
          <a:xfrm>
            <a:off x="4082143" y="3125492"/>
            <a:ext cx="3249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опроводительная (</a:t>
            </a:r>
            <a:r>
              <a:rPr lang="ru-RU" sz="20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адъювантная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Потенцирование действия основной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терапии или снижение побочных эффектов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A2FB9-7994-50FC-917A-1AD240C5FD45}"/>
              </a:ext>
            </a:extLst>
          </p:cNvPr>
          <p:cNvSpPr txBox="1"/>
          <p:nvPr/>
        </p:nvSpPr>
        <p:spPr>
          <a:xfrm>
            <a:off x="7298865" y="3125492"/>
            <a:ext cx="424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оддерживающая </a:t>
            </a:r>
          </a:p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en-US" sz="1400" dirty="0">
                <a:solidFill>
                  <a:srgbClr val="004F74"/>
                </a:solidFill>
                <a:latin typeface="Montserrat" pitchFamily="2" charset="0"/>
              </a:rPr>
              <a:t>C</a:t>
            </a:r>
            <a:r>
              <a:rPr lang="ru-RU" sz="14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ледует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за основной терапией </a:t>
            </a:r>
            <a:endParaRPr lang="en-US" sz="1400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и включает длительный прием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препаратов (как наружно, так и внутрь)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поддержания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состояния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ремиссии при акне</a:t>
            </a:r>
            <a:endParaRPr lang="ru-RU" sz="1400" dirty="0">
              <a:solidFill>
                <a:srgbClr val="004F74"/>
              </a:solidFill>
            </a:endParaRPr>
          </a:p>
        </p:txBody>
      </p:sp>
      <p:pic>
        <p:nvPicPr>
          <p:cNvPr id="19" name="Рисунок 18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E2FDDAA-4A63-51D8-CBBA-DF8ECBD3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0" y="2092148"/>
            <a:ext cx="1019039" cy="9894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имвол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BBC7A49-8F73-5A43-99F2-E7F3E729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391" y="2092148"/>
            <a:ext cx="1019039" cy="9894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48A4787-6077-1BAE-3A57-7AA61030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65" y="2092148"/>
            <a:ext cx="1019039" cy="9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1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907DE30-96AA-E62A-C02D-B366D7380A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4241163" y="158900"/>
            <a:ext cx="2554988" cy="630505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10229357" cy="707886"/>
            <a:chOff x="1429650" y="672096"/>
            <a:chExt cx="10229357" cy="7078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7227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</a:t>
              </a:r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для комбинированной,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17A9B-AC03-E694-7BB3-A67576C6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22043153-E0D6-F4E1-5B35-5BB7C4B9FE7C}"/>
              </a:ext>
            </a:extLst>
          </p:cNvPr>
          <p:cNvSpPr/>
          <p:nvPr/>
        </p:nvSpPr>
        <p:spPr>
          <a:xfrm>
            <a:off x="5257235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35F49F-7E84-1648-BADA-9026B5CD0E26}"/>
              </a:ext>
            </a:extLst>
          </p:cNvPr>
          <p:cNvGrpSpPr/>
          <p:nvPr/>
        </p:nvGrpSpPr>
        <p:grpSpPr>
          <a:xfrm>
            <a:off x="685514" y="672097"/>
            <a:ext cx="4287187" cy="1627488"/>
            <a:chOff x="1317332" y="672097"/>
            <a:chExt cx="4287187" cy="162748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4B7C848-5C81-2BC7-5040-10DE06A4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B8632E-738A-FCAB-6CCE-6CCA859BCE79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</a:t>
              </a:r>
              <a:r>
                <a:rPr lang="ru-RU" sz="24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для комбинированной, жирной, проблемной кожи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99434D-523D-39B0-5053-E070A2BE7386}"/>
              </a:ext>
            </a:extLst>
          </p:cNvPr>
          <p:cNvSpPr txBox="1"/>
          <p:nvPr/>
        </p:nvSpPr>
        <p:spPr>
          <a:xfrm>
            <a:off x="778702" y="3333503"/>
            <a:ext cx="4287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интеллектуальный уход: </a:t>
            </a:r>
          </a:p>
          <a:p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влага, барьер, комфорт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579C2F8-3736-C960-CCE7-D48417DCF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31956"/>
              </p:ext>
            </p:extLst>
          </p:nvPr>
        </p:nvGraphicFramePr>
        <p:xfrm>
          <a:off x="5792965" y="331445"/>
          <a:ext cx="5862741" cy="616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85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833856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7425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05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61337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891607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-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636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Аминокислотный комплекс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 и поддерживает оптимальный уровень гидратации и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pH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002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Церамид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NP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Уменьшают потерю влаги, уменьшает явления обезвоженности кожи, улучшает внешний вид кожи, уменьшает ощущение сухости, укрепляет барьерную прочность кожи, способствует эластичности и упругости кожи, предупреждают раздражение, разглаживает мелкие морщины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906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Оказывает антиоксидантное действие, стимулирует естественное обновление клеток, увлажняет кожу, стимулирует восстановление клеток кожи,  защищает кожу от вредного воздействия ультрафиолета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  <a:tr h="856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Д-пантенол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Способствует восстановлению тканей, повышает упругость кожи, предотвращает ее обезвоженность, устраняет ощущение стянутости и шелушение,  уменьшает раздражение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567659"/>
                  </a:ext>
                </a:extLst>
              </a:tr>
              <a:tr h="413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Глицерин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Активно увлажняет кожу, снимает ощущение сухости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189359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99675D-9F8C-5953-0E71-69DFB1F4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3352435" y="183837"/>
            <a:ext cx="2440530" cy="60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B74524-F2D4-0659-C2C0-D1EFDAF9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08" y="1988201"/>
            <a:ext cx="4325336" cy="4130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3A720E-5C30-0A0C-A0A3-4265CB74B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29" y="1853850"/>
            <a:ext cx="4382222" cy="4381650"/>
          </a:xfrm>
          <a:prstGeom prst="rect">
            <a:avLst/>
          </a:prstGeom>
        </p:spPr>
      </p:pic>
      <p:sp>
        <p:nvSpPr>
          <p:cNvPr id="4" name="Google Shape;19839;p41">
            <a:extLst>
              <a:ext uri="{FF2B5EF4-FFF2-40B4-BE49-F238E27FC236}">
                <a16:creationId xmlns:a16="http://schemas.microsoft.com/office/drawing/2014/main" id="{441BEC10-DA26-E3F2-FA88-A5968FCEB3A3}"/>
              </a:ext>
            </a:extLst>
          </p:cNvPr>
          <p:cNvSpPr txBox="1"/>
          <p:nvPr/>
        </p:nvSpPr>
        <p:spPr>
          <a:xfrm>
            <a:off x="1858514" y="5524349"/>
            <a:ext cx="3549024" cy="81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</a:pP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Биоактивный цинк (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Zinc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PCA)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Дикалий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глицирризинат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Витамин А, Витамин Е </a:t>
            </a:r>
            <a:endParaRPr sz="1400" b="1" i="0" u="none" strike="noStrike" cap="none" dirty="0">
              <a:solidFill>
                <a:srgbClr val="0074AD"/>
              </a:solidFill>
              <a:latin typeface="Montserrat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endParaRPr sz="1400" b="0" i="0" u="none" strike="noStrike" cap="none" dirty="0">
              <a:solidFill>
                <a:srgbClr val="0074AD"/>
              </a:solidFill>
              <a:latin typeface="Montserrat" pitchFamily="2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19840;p41">
            <a:extLst>
              <a:ext uri="{FF2B5EF4-FFF2-40B4-BE49-F238E27FC236}">
                <a16:creationId xmlns:a16="http://schemas.microsoft.com/office/drawing/2014/main" id="{14429B02-822C-3866-8BA6-8B6436AEF688}"/>
              </a:ext>
            </a:extLst>
          </p:cNvPr>
          <p:cNvSpPr txBox="1"/>
          <p:nvPr/>
        </p:nvSpPr>
        <p:spPr>
          <a:xfrm>
            <a:off x="6832628" y="5524349"/>
            <a:ext cx="3479985" cy="15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</a:pP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Биоактивный цинк (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Zinc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PCA),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Дикалий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глицирризинат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Tetranyl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U (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Ундецилен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), Д-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Пантенол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1400" b="1" i="0" u="none" strike="noStrike" cap="none" dirty="0">
              <a:solidFill>
                <a:srgbClr val="0074AD"/>
              </a:solidFill>
              <a:latin typeface="Montserrat" pitchFamily="2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B2A24A-1778-E673-D42B-455D0AE24BE9}"/>
              </a:ext>
            </a:extLst>
          </p:cNvPr>
          <p:cNvGrpSpPr/>
          <p:nvPr/>
        </p:nvGrpSpPr>
        <p:grpSpPr>
          <a:xfrm>
            <a:off x="358706" y="1278871"/>
            <a:ext cx="6273210" cy="1150052"/>
            <a:chOff x="253199" y="1349211"/>
            <a:chExt cx="6273210" cy="1150052"/>
          </a:xfrm>
        </p:grpSpPr>
        <p:sp>
          <p:nvSpPr>
            <p:cNvPr id="7" name="Google Shape;19845;p41">
              <a:extLst>
                <a:ext uri="{FF2B5EF4-FFF2-40B4-BE49-F238E27FC236}">
                  <a16:creationId xmlns:a16="http://schemas.microsoft.com/office/drawing/2014/main" id="{A88D0D9B-DA24-C1AC-0052-992028FE6DB2}"/>
                </a:ext>
              </a:extLst>
            </p:cNvPr>
            <p:cNvSpPr/>
            <p:nvPr/>
          </p:nvSpPr>
          <p:spPr>
            <a:xfrm>
              <a:off x="253199" y="1349211"/>
              <a:ext cx="627321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КРЕМ-ГЕЛЬ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35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9848;p41">
              <a:extLst>
                <a:ext uri="{FF2B5EF4-FFF2-40B4-BE49-F238E27FC236}">
                  <a16:creationId xmlns:a16="http://schemas.microsoft.com/office/drawing/2014/main" id="{2AD6D714-46EF-C1D1-BD98-BBB687C8B024}"/>
                </a:ext>
              </a:extLst>
            </p:cNvPr>
            <p:cNvSpPr/>
            <p:nvPr/>
          </p:nvSpPr>
          <p:spPr>
            <a:xfrm>
              <a:off x="1150054" y="1919363"/>
              <a:ext cx="4504753" cy="5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Влияет на патогенез акне, не сушит кожу 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1137328-6E77-67B6-3657-83E5BAE84EFE}"/>
              </a:ext>
            </a:extLst>
          </p:cNvPr>
          <p:cNvGrpSpPr/>
          <p:nvPr/>
        </p:nvGrpSpPr>
        <p:grpSpPr>
          <a:xfrm>
            <a:off x="5821933" y="1274061"/>
            <a:ext cx="5255183" cy="1399907"/>
            <a:chOff x="6472568" y="1274061"/>
            <a:chExt cx="5255183" cy="1399907"/>
          </a:xfrm>
        </p:grpSpPr>
        <p:sp>
          <p:nvSpPr>
            <p:cNvPr id="10" name="Google Shape;19846;p41">
              <a:extLst>
                <a:ext uri="{FF2B5EF4-FFF2-40B4-BE49-F238E27FC236}">
                  <a16:creationId xmlns:a16="http://schemas.microsoft.com/office/drawing/2014/main" id="{35C7E2DA-41A4-2106-7653-AE6B4386548C}"/>
                </a:ext>
              </a:extLst>
            </p:cNvPr>
            <p:cNvSpPr/>
            <p:nvPr/>
          </p:nvSpPr>
          <p:spPr>
            <a:xfrm>
              <a:off x="6472568" y="1274061"/>
              <a:ext cx="5255183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СПРЕЙ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75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9850;p41">
              <a:extLst>
                <a:ext uri="{FF2B5EF4-FFF2-40B4-BE49-F238E27FC236}">
                  <a16:creationId xmlns:a16="http://schemas.microsoft.com/office/drawing/2014/main" id="{A563C0E5-8E2B-44C9-E839-807B67DE0D3E}"/>
                </a:ext>
              </a:extLst>
            </p:cNvPr>
            <p:cNvSpPr/>
            <p:nvPr/>
          </p:nvSpPr>
          <p:spPr>
            <a:xfrm>
              <a:off x="6604358" y="1850168"/>
              <a:ext cx="5041213" cy="82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Устраняет угри и </a:t>
              </a:r>
              <a:r>
                <a:rPr lang="ru-RU" sz="1400" i="0" u="none" strike="noStrike" cap="none" dirty="0" err="1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комедоны</a:t>
              </a: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 на обширных участках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C6B1C5-E02E-1336-3664-3C1044C7345E}"/>
              </a:ext>
            </a:extLst>
          </p:cNvPr>
          <p:cNvSpPr txBox="1"/>
          <p:nvPr/>
        </p:nvSpPr>
        <p:spPr>
          <a:xfrm>
            <a:off x="815911" y="546537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Активный/специальный уход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DB34D-0E39-51B3-B134-7170CDB5C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15BDE4-0038-A710-B736-07A0A20D1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59" y="781093"/>
            <a:ext cx="6234545" cy="6234545"/>
          </a:xfrm>
          <a:prstGeom prst="rect">
            <a:avLst/>
          </a:prstGeom>
        </p:spPr>
      </p:pic>
      <p:sp>
        <p:nvSpPr>
          <p:cNvPr id="4" name="Google Shape;19797;p37">
            <a:extLst>
              <a:ext uri="{FF2B5EF4-FFF2-40B4-BE49-F238E27FC236}">
                <a16:creationId xmlns:a16="http://schemas.microsoft.com/office/drawing/2014/main" id="{0DB28C87-1735-D2FC-917D-8BD7BD84315B}"/>
              </a:ext>
            </a:extLst>
          </p:cNvPr>
          <p:cNvSpPr txBox="1"/>
          <p:nvPr/>
        </p:nvSpPr>
        <p:spPr>
          <a:xfrm>
            <a:off x="837668" y="1949059"/>
            <a:ext cx="76714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Мягкое бережное очищение от загрязнений </a:t>
            </a:r>
            <a:endParaRPr dirty="0"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477E1A7-6D05-30E6-5D66-6AF43E9D7438}"/>
              </a:ext>
            </a:extLst>
          </p:cNvPr>
          <p:cNvGrpSpPr/>
          <p:nvPr/>
        </p:nvGrpSpPr>
        <p:grpSpPr>
          <a:xfrm>
            <a:off x="946163" y="2539372"/>
            <a:ext cx="7763257" cy="3329481"/>
            <a:chOff x="1420429" y="1561378"/>
            <a:chExt cx="5911250" cy="25351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AEB81B-53D1-33FF-21B5-E1A49A20ABB6}"/>
                </a:ext>
              </a:extLst>
            </p:cNvPr>
            <p:cNvSpPr txBox="1"/>
            <p:nvPr/>
          </p:nvSpPr>
          <p:spPr>
            <a:xfrm>
              <a:off x="1960368" y="1561378"/>
              <a:ext cx="5371311" cy="2520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Очищает и сужает поры</a:t>
              </a:r>
              <a:endParaRPr lang="ru-RU" sz="1900" dirty="0">
                <a:solidFill>
                  <a:srgbClr val="0074AD"/>
                </a:solidFill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60000"/>
                </a:lnSpc>
              </a:pPr>
              <a:r>
                <a:rPr lang="ru-RU" sz="19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Оказывает прот</a:t>
              </a: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ивовоспалительное действие </a:t>
              </a:r>
              <a:b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Помогает устранить покраснение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Увлажняет кожу</a:t>
              </a:r>
              <a:b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Нормализирует работу сальных желез</a:t>
              </a:r>
              <a: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Нормализирует физиологический рН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Сохраняет гидролипидный барьер</a:t>
              </a:r>
              <a:endParaRPr lang="ru-RU" sz="19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4D1C7C0-43F9-352B-D409-E79B05F50DF7}"/>
                </a:ext>
              </a:extLst>
            </p:cNvPr>
            <p:cNvGrpSpPr/>
            <p:nvPr/>
          </p:nvGrpSpPr>
          <p:grpSpPr>
            <a:xfrm>
              <a:off x="1420429" y="1623217"/>
              <a:ext cx="374977" cy="2473359"/>
              <a:chOff x="1349177" y="1741968"/>
              <a:chExt cx="374977" cy="2473359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94F67EC-7B88-E3A1-3227-22FBBA172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9177" y="385125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F91896-8D25-58D3-E410-95C7AB18B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9177" y="351001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714CF8D9-B4F2-3C9F-E6BF-515FDAC66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9177" y="3169476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2612DE-7E3C-CA01-F3A7-73C48472B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9177" y="2834075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42A8907E-B672-017F-F37E-EEA46E6D5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9177" y="246285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A3E44A83-F38A-8034-39E1-73A891CE4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49177" y="2081748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FD068BD0-5A23-8BF3-1C69-94E45C6A7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9177" y="1741968"/>
                <a:ext cx="374977" cy="364077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32B65A2-9E98-0DAF-2BB5-5A8331B0A6B2}"/>
              </a:ext>
            </a:extLst>
          </p:cNvPr>
          <p:cNvSpPr txBox="1"/>
          <p:nvPr/>
        </p:nvSpPr>
        <p:spPr>
          <a:xfrm>
            <a:off x="815911" y="1022787"/>
            <a:ext cx="7909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 </a:t>
            </a: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Пенка для умывания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комбинированной, жирной, проблемной кожи, 150мл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7CD25-E25E-D4B8-A3B1-9AFFD6FAEF37}"/>
              </a:ext>
            </a:extLst>
          </p:cNvPr>
          <p:cNvSpPr txBox="1"/>
          <p:nvPr/>
        </p:nvSpPr>
        <p:spPr>
          <a:xfrm>
            <a:off x="772153" y="577601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БАЗОВЫЙ УХОД</a:t>
            </a:r>
            <a:endParaRPr lang="ru-RU" sz="1800" dirty="0">
              <a:latin typeface="Montserrat" pitchFamily="2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11B4CC-8D80-9B10-D51C-2590C276BA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1" t="-45" r="24823" b="16112"/>
          <a:stretch/>
        </p:blipFill>
        <p:spPr>
          <a:xfrm>
            <a:off x="8205600" y="1645488"/>
            <a:ext cx="3986400" cy="52125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7EE31F-92DA-4956-A010-D8C41FB73053}"/>
              </a:ext>
            </a:extLst>
          </p:cNvPr>
          <p:cNvSpPr txBox="1"/>
          <p:nvPr/>
        </p:nvSpPr>
        <p:spPr>
          <a:xfrm>
            <a:off x="8078696" y="1422089"/>
            <a:ext cx="372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Цинк РСА +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Дикалий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глицирризинат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55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C85D84-6E2D-C2C7-C975-68BB02DC5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23" y="847432"/>
            <a:ext cx="6234545" cy="6234545"/>
          </a:xfrm>
          <a:prstGeom prst="rect">
            <a:avLst/>
          </a:prstGeom>
        </p:spPr>
      </p:pic>
      <p:sp>
        <p:nvSpPr>
          <p:cNvPr id="4" name="Google Shape;19797;p37">
            <a:extLst>
              <a:ext uri="{FF2B5EF4-FFF2-40B4-BE49-F238E27FC236}">
                <a16:creationId xmlns:a16="http://schemas.microsoft.com/office/drawing/2014/main" id="{5DDD2107-80D8-ED4F-F2CB-2B9F95FEA95A}"/>
              </a:ext>
            </a:extLst>
          </p:cNvPr>
          <p:cNvSpPr txBox="1"/>
          <p:nvPr/>
        </p:nvSpPr>
        <p:spPr>
          <a:xfrm>
            <a:off x="837668" y="1949059"/>
            <a:ext cx="76714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A19"/>
              </a:buClr>
              <a:buSzPts val="1700"/>
              <a:buFont typeface="Calibri"/>
              <a:buNone/>
            </a:pPr>
            <a:r>
              <a:rPr lang="ru-RU" sz="18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Н</a:t>
            </a:r>
            <a:r>
              <a:rPr lang="ru-RU" sz="18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е содержит гормонов, спирта и салициловой кислоты</a:t>
            </a:r>
          </a:p>
          <a:p>
            <a:pPr>
              <a:buClr>
                <a:srgbClr val="9D9A19"/>
              </a:buClr>
              <a:buSzPts val="1700"/>
            </a:pPr>
            <a:r>
              <a:rPr lang="ru-RU" sz="18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Контроль за появлением воспалений</a:t>
            </a:r>
            <a:endParaRPr lang="ru-RU" sz="18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8CCF6-7F7E-B705-F948-CA9412195A3A}"/>
              </a:ext>
            </a:extLst>
          </p:cNvPr>
          <p:cNvSpPr txBox="1"/>
          <p:nvPr/>
        </p:nvSpPr>
        <p:spPr>
          <a:xfrm>
            <a:off x="815911" y="1022787"/>
            <a:ext cx="8209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</a:t>
            </a: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Тоник для комбинированной,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жирной, проблемной кожи, 200мл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BE161-71A6-3B94-209C-29C63AEEEAB6}"/>
              </a:ext>
            </a:extLst>
          </p:cNvPr>
          <p:cNvSpPr txBox="1"/>
          <p:nvPr/>
        </p:nvSpPr>
        <p:spPr>
          <a:xfrm>
            <a:off x="825940" y="577601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БАЗОВЫЙ УХОД</a:t>
            </a:r>
            <a:endParaRPr lang="ru-RU" sz="1800" dirty="0">
              <a:latin typeface="Montserrat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68B73F-F988-6FA8-8AA9-D387E815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2" b="15592"/>
          <a:stretch/>
        </p:blipFill>
        <p:spPr>
          <a:xfrm>
            <a:off x="8562787" y="1337323"/>
            <a:ext cx="3629213" cy="5520677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FE7BC26-7C8B-FC58-3CCF-82435E49D3AF}"/>
              </a:ext>
            </a:extLst>
          </p:cNvPr>
          <p:cNvGrpSpPr/>
          <p:nvPr/>
        </p:nvGrpSpPr>
        <p:grpSpPr>
          <a:xfrm>
            <a:off x="1363695" y="3100444"/>
            <a:ext cx="8402260" cy="2619246"/>
            <a:chOff x="1464227" y="1817201"/>
            <a:chExt cx="4666591" cy="14547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EC3168-A9AD-019D-D918-DE2BCF7A851F}"/>
                </a:ext>
              </a:extLst>
            </p:cNvPr>
            <p:cNvSpPr txBox="1"/>
            <p:nvPr/>
          </p:nvSpPr>
          <p:spPr>
            <a:xfrm>
              <a:off x="2017460" y="1868474"/>
              <a:ext cx="4113358" cy="1304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Устраняет чувство стянутости </a:t>
              </a:r>
              <a:br>
                <a:rPr lang="en-US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</a:b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Успокаивает и тонизирует кожу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Нормализует микробиом, устраняя акне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Очищает и сужает поры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Нормализирует работу сальных желез 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7B1F2D4B-5A21-9FFC-7D92-F8F1777DA925}"/>
                </a:ext>
              </a:extLst>
            </p:cNvPr>
            <p:cNvGrpSpPr/>
            <p:nvPr/>
          </p:nvGrpSpPr>
          <p:grpSpPr>
            <a:xfrm>
              <a:off x="1464227" y="1817201"/>
              <a:ext cx="357169" cy="1454722"/>
              <a:chOff x="1678014" y="2040933"/>
              <a:chExt cx="392885" cy="1600193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E386FC08-71A5-BD08-C97A-1BD6D1969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8015" y="3259665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DA3051AF-F713-111B-AF62-E0CF3A076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015" y="2493653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2628576-FEAA-7F7A-4CE8-140E78400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8015" y="2886106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563311C-F9A8-DEAB-CB01-EF5026F74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8014" y="2040933"/>
                <a:ext cx="392883" cy="381463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27DC79-07C3-593C-C418-2484B45CB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5AB4C1-7E01-41CC-A4F3-5DC90FCF5C07}"/>
              </a:ext>
            </a:extLst>
          </p:cNvPr>
          <p:cNvSpPr txBox="1"/>
          <p:nvPr/>
        </p:nvSpPr>
        <p:spPr>
          <a:xfrm>
            <a:off x="7904099" y="1269419"/>
            <a:ext cx="372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Цинк РСА +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Дикалий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глицирризинат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16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24006-6C10-436D-943A-EB6D176EC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7" y="155954"/>
            <a:ext cx="2114889" cy="566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954BD-0217-4EB2-846C-0FFE4594ED1A}"/>
              </a:ext>
            </a:extLst>
          </p:cNvPr>
          <p:cNvSpPr txBox="1"/>
          <p:nvPr/>
        </p:nvSpPr>
        <p:spPr>
          <a:xfrm>
            <a:off x="672946" y="761273"/>
            <a:ext cx="10710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Открытое сравнительное исследование: Оценка клинической эффективности и переносимости увлажняющих средств ЦИНОВИТ® в качестве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адъювантной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терапии у пациентов с акне, получающих лечение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9C478-E8A4-4C5C-B5CC-7D9D3F2EDE0A}"/>
              </a:ext>
            </a:extLst>
          </p:cNvPr>
          <p:cNvSpPr txBox="1"/>
          <p:nvPr/>
        </p:nvSpPr>
        <p:spPr>
          <a:xfrm>
            <a:off x="571607" y="1517167"/>
            <a:ext cx="1097072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базе ФГБУ ДПО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«Центральная государственная медицинская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академи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Управления делами Президента РФ, Москва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Руководитель исследования: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профессор Круглова Л.С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., д.м.н., Ректор ЦГМА, заведующая кафедрой дерматовенерологии и косметологии ЦГМА Управления делами Президента Российской Федерации</a:t>
            </a:r>
          </a:p>
          <a:p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Дизайн исследования: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8 недель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40 пациентов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М и Ж от 18 до 45 лет с диагнозом акне, получающих терапию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n=20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): пациенты с тяжелым акне, получающие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системный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в дозе 0,5 мг/кг/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n=20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): пациенты с акне легкой и средней степени тяжести, получающие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топические </a:t>
            </a:r>
            <a:r>
              <a:rPr lang="ru-RU" sz="12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(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1771DB-515B-434E-9421-1EFD0D331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196" y="3974117"/>
            <a:ext cx="2473903" cy="32810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3F49D2-B4CE-43DE-909E-99A1F0E88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504" y="3974117"/>
            <a:ext cx="2473903" cy="3280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E3C8B-B435-408E-B57C-9AD3ED426EC6}"/>
              </a:ext>
            </a:extLst>
          </p:cNvPr>
          <p:cNvSpPr txBox="1"/>
          <p:nvPr/>
        </p:nvSpPr>
        <p:spPr>
          <a:xfrm>
            <a:off x="421847" y="6578935"/>
            <a:ext cx="4249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1. Круглова Л.С. Медицинский алфавит 3/2026.Дерматология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9C49A2-230E-4E74-AE48-8D545A280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531" r="27918" b="6119"/>
          <a:stretch/>
        </p:blipFill>
        <p:spPr bwMode="auto">
          <a:xfrm>
            <a:off x="9246196" y="4320073"/>
            <a:ext cx="798968" cy="23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1BE6FD-1892-4CDC-AA69-213B926F9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2" t="6805" r="31035" b="5690"/>
          <a:stretch/>
        </p:blipFill>
        <p:spPr bwMode="auto">
          <a:xfrm>
            <a:off x="8296234" y="4182892"/>
            <a:ext cx="869616" cy="25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C09C65-CC9E-40B2-8DB6-2CA5BC1814F0}"/>
              </a:ext>
            </a:extLst>
          </p:cNvPr>
          <p:cNvSpPr txBox="1"/>
          <p:nvPr/>
        </p:nvSpPr>
        <p:spPr>
          <a:xfrm>
            <a:off x="672946" y="4099897"/>
            <a:ext cx="772462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</a:rPr>
              <a:t>Всем пациентам в качестве </a:t>
            </a:r>
            <a:r>
              <a:rPr lang="ru-RU" sz="1600" dirty="0" err="1">
                <a:solidFill>
                  <a:srgbClr val="004F74"/>
                </a:solidFill>
              </a:rPr>
              <a:t>адъювантной</a:t>
            </a:r>
            <a:r>
              <a:rPr lang="ru-RU" sz="1600" dirty="0">
                <a:solidFill>
                  <a:srgbClr val="004F74"/>
                </a:solidFill>
              </a:rPr>
              <a:t> терапии назначали: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1"/>
            <a:r>
              <a:rPr lang="ru-RU" sz="1600" b="1" dirty="0">
                <a:solidFill>
                  <a:srgbClr val="004F74"/>
                </a:solidFill>
              </a:rPr>
              <a:t>Для увлажнения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крем дневной увлажняющий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утром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		      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Крем увлажняющий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вечером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0" lvl="1"/>
            <a:r>
              <a:rPr lang="ru-RU" sz="1600" b="1" dirty="0">
                <a:solidFill>
                  <a:srgbClr val="004F74"/>
                </a:solidFill>
              </a:rPr>
              <a:t>Для очищения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Пенка для умывания 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ЦИНОВИТ® Тоник  для ежедневного двухэтапного очищения кожи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утром и вечером</a:t>
            </a:r>
          </a:p>
        </p:txBody>
      </p:sp>
    </p:spTree>
    <p:extLst>
      <p:ext uri="{BB962C8B-B14F-4D97-AF65-F5344CB8AC3E}">
        <p14:creationId xmlns:p14="http://schemas.microsoft.com/office/powerpoint/2010/main" val="841588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CFFCEB7-4225-4D0F-BE19-D77FB5717D43}"/>
              </a:ext>
            </a:extLst>
          </p:cNvPr>
          <p:cNvSpPr txBox="1"/>
          <p:nvPr/>
        </p:nvSpPr>
        <p:spPr>
          <a:xfrm>
            <a:off x="5473049" y="1517986"/>
            <a:ext cx="655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 улучшают показатели увлажненности кожи 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28,6%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системный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20,3%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топические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7DAD9-C5D5-4713-A442-05C40373E491}"/>
              </a:ext>
            </a:extLst>
          </p:cNvPr>
          <p:cNvSpPr txBox="1"/>
          <p:nvPr/>
        </p:nvSpPr>
        <p:spPr>
          <a:xfrm>
            <a:off x="412337" y="4262021"/>
            <a:ext cx="6420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 улучшили показатели ТЭПВ кожи у пациентов 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системный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46,9%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пациентов, получавших топические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3F6F14-FDCE-4B2E-BD25-E97CAF0FF0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4" y="1543959"/>
            <a:ext cx="4907915" cy="23336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10144-7195-44E9-91D5-949502488410}"/>
              </a:ext>
            </a:extLst>
          </p:cNvPr>
          <p:cNvSpPr txBox="1"/>
          <p:nvPr/>
        </p:nvSpPr>
        <p:spPr>
          <a:xfrm>
            <a:off x="500416" y="117943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Показатели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корнеометрии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900841-12EA-4869-A3F1-066F2769C5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73" y="4027192"/>
            <a:ext cx="4785254" cy="262757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A502A-DEC9-4FB4-9AD2-DAB58FD483F2}"/>
              </a:ext>
            </a:extLst>
          </p:cNvPr>
          <p:cNvSpPr txBox="1"/>
          <p:nvPr/>
        </p:nvSpPr>
        <p:spPr>
          <a:xfrm>
            <a:off x="7075473" y="36886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Показатель ТЭПВ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FCF96-1B5E-4240-A2C9-BFE9264F411D}"/>
              </a:ext>
            </a:extLst>
          </p:cNvPr>
          <p:cNvSpPr txBox="1"/>
          <p:nvPr/>
        </p:nvSpPr>
        <p:spPr>
          <a:xfrm>
            <a:off x="1014883" y="173346"/>
            <a:ext cx="1036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® эффективно увлажняют кожу и восстанавливают кожный барьер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03E4922-C22D-495D-B85E-2ECA2E3920E8}"/>
              </a:ext>
            </a:extLst>
          </p:cNvPr>
          <p:cNvSpPr/>
          <p:nvPr/>
        </p:nvSpPr>
        <p:spPr>
          <a:xfrm>
            <a:off x="506716" y="5816009"/>
            <a:ext cx="6083400" cy="847560"/>
          </a:xfrm>
          <a:prstGeom prst="roundRect">
            <a:avLst/>
          </a:prstGeom>
          <a:noFill/>
          <a:ln>
            <a:solidFill>
              <a:srgbClr val="00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08E01-31B4-4010-B117-6F71818DA597}"/>
              </a:ext>
            </a:extLst>
          </p:cNvPr>
          <p:cNvSpPr txBox="1"/>
          <p:nvPr/>
        </p:nvSpPr>
        <p:spPr>
          <a:xfrm>
            <a:off x="565134" y="5842337"/>
            <a:ext cx="634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i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866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7FD072D-59C2-4026-B9AD-3413C1E9F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572448"/>
              </p:ext>
            </p:extLst>
          </p:nvPr>
        </p:nvGraphicFramePr>
        <p:xfrm>
          <a:off x="400787" y="1382321"/>
          <a:ext cx="5764331" cy="212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C6D5B5F-E3F2-4BCA-9B73-70F191111D78}"/>
              </a:ext>
            </a:extLst>
          </p:cNvPr>
          <p:cNvSpPr txBox="1"/>
          <p:nvPr/>
        </p:nvSpPr>
        <p:spPr>
          <a:xfrm>
            <a:off x="649831" y="961978"/>
            <a:ext cx="500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дерматологического индекса акне (ДИА) в группах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5C555-79BC-4D78-AB45-5AB6205AF636}"/>
              </a:ext>
            </a:extLst>
          </p:cNvPr>
          <p:cNvSpPr txBox="1"/>
          <p:nvPr/>
        </p:nvSpPr>
        <p:spPr>
          <a:xfrm>
            <a:off x="6282322" y="1208915"/>
            <a:ext cx="5638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ДИА значительно снизилась к 8-й неделе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33,3%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системном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изотретиноине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81,2%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топических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ретиноидах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15D8F-02B7-47BD-984D-E45E30C8513C}"/>
              </a:ext>
            </a:extLst>
          </p:cNvPr>
          <p:cNvSpPr txBox="1"/>
          <p:nvPr/>
        </p:nvSpPr>
        <p:spPr>
          <a:xfrm>
            <a:off x="649831" y="3665675"/>
            <a:ext cx="5066878" cy="57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дерматологического индекса качества жизни (ДИКЖ)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406C6DC-6242-4233-8742-AE7267E98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804593"/>
              </p:ext>
            </p:extLst>
          </p:nvPr>
        </p:nvGraphicFramePr>
        <p:xfrm>
          <a:off x="359577" y="4086478"/>
          <a:ext cx="5647387" cy="2724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68D3B7-8072-43CC-8C4D-E42448034B53}"/>
              </a:ext>
            </a:extLst>
          </p:cNvPr>
          <p:cNvSpPr txBox="1"/>
          <p:nvPr/>
        </p:nvSpPr>
        <p:spPr>
          <a:xfrm>
            <a:off x="6282322" y="3708960"/>
            <a:ext cx="57672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ДИКЖ значительно снизилась к 8-й неделе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65,5%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системном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изотретиноине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на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90,9%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топических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ретиноидах</a:t>
            </a:r>
            <a:endParaRPr lang="ru-RU" sz="1400" b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D99C4-BE9E-4E4A-B24D-5443FFEE463B}"/>
              </a:ext>
            </a:extLst>
          </p:cNvPr>
          <p:cNvSpPr txBox="1"/>
          <p:nvPr/>
        </p:nvSpPr>
        <p:spPr>
          <a:xfrm>
            <a:off x="634682" y="133596"/>
            <a:ext cx="11383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Комбинация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® с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дополняет терапевтический эффект и улучшает качество жизни пациентов с акне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52B549C-B999-4728-981D-3702F74AC4E1}"/>
              </a:ext>
            </a:extLst>
          </p:cNvPr>
          <p:cNvSpPr/>
          <p:nvPr/>
        </p:nvSpPr>
        <p:spPr>
          <a:xfrm>
            <a:off x="5366586" y="5928985"/>
            <a:ext cx="6553827" cy="7954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8EC73F-D87C-4D8C-8409-704ED676999A}"/>
              </a:ext>
            </a:extLst>
          </p:cNvPr>
          <p:cNvSpPr txBox="1"/>
          <p:nvPr/>
        </p:nvSpPr>
        <p:spPr>
          <a:xfrm>
            <a:off x="5178056" y="5972751"/>
            <a:ext cx="7013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i="1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i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i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7801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4081CC-C6C5-4A18-9E33-92CE4DB420CB}"/>
              </a:ext>
            </a:extLst>
          </p:cNvPr>
          <p:cNvSpPr txBox="1"/>
          <p:nvPr/>
        </p:nvSpPr>
        <p:spPr>
          <a:xfrm>
            <a:off x="535710" y="1242923"/>
            <a:ext cx="558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увлажняющих средств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улучшило показатели жирности кожи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39,7%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1 и 2 группе соответственно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D144C-D482-4D36-A838-E9DDBE1FA943}"/>
              </a:ext>
            </a:extLst>
          </p:cNvPr>
          <p:cNvSpPr txBox="1"/>
          <p:nvPr/>
        </p:nvSpPr>
        <p:spPr>
          <a:xfrm>
            <a:off x="5659719" y="5245745"/>
            <a:ext cx="5621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увлажняющих средств </a:t>
            </a:r>
            <a:r>
              <a:rPr lang="ru-RU" sz="1400" b="1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улучшило состояние пор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 пациентов на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27%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24,6%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1 и 2 группе соответственно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9B320-565B-466D-8491-23C329D860FA}"/>
              </a:ext>
            </a:extLst>
          </p:cNvPr>
          <p:cNvSpPr txBox="1"/>
          <p:nvPr/>
        </p:nvSpPr>
        <p:spPr>
          <a:xfrm>
            <a:off x="7171658" y="1144258"/>
            <a:ext cx="222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Жирность кожи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7CA99-1A42-455A-A028-3B0ACE16AF50}"/>
              </a:ext>
            </a:extLst>
          </p:cNvPr>
          <p:cNvSpPr txBox="1"/>
          <p:nvPr/>
        </p:nvSpPr>
        <p:spPr>
          <a:xfrm>
            <a:off x="601916" y="4042847"/>
            <a:ext cx="6089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Динамика размеров и состояния пор кожи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4CC03-E639-48BF-94F1-B569DC60CCF9}"/>
              </a:ext>
            </a:extLst>
          </p:cNvPr>
          <p:cNvSpPr txBox="1"/>
          <p:nvPr/>
        </p:nvSpPr>
        <p:spPr>
          <a:xfrm>
            <a:off x="1375809" y="-82221"/>
            <a:ext cx="1028048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i="0" dirty="0">
              <a:solidFill>
                <a:srgbClr val="0F1115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ЦИНОВИТ® 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некомедогенны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и не нарушают, а поддерживают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себорегулирующий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эффект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F96DB2-7D15-442C-B327-5124A4A88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8"/>
          <a:stretch/>
        </p:blipFill>
        <p:spPr>
          <a:xfrm>
            <a:off x="7171658" y="1478348"/>
            <a:ext cx="3811570" cy="2475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8A24F7-27D2-4AB7-A3E2-191661D58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4"/>
          <a:stretch/>
        </p:blipFill>
        <p:spPr>
          <a:xfrm>
            <a:off x="601916" y="4332840"/>
            <a:ext cx="3717539" cy="2357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2286A7-21F4-4F31-9D48-795933C75A3B}"/>
              </a:ext>
            </a:extLst>
          </p:cNvPr>
          <p:cNvSpPr txBox="1"/>
          <p:nvPr/>
        </p:nvSpPr>
        <p:spPr>
          <a:xfrm>
            <a:off x="535710" y="2963924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1 (n=20): пациенты с тяжелым акне, получающие системный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изотретиноин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в дозе 0,5 мг/кг/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сут</a:t>
            </a:r>
            <a:endParaRPr lang="ru-RU" sz="10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Группа 2 (n=20): пациенты с акне легкой и средней степени тяжести, получающие топические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ретиноиды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адапален+бензоил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пероксид, </a:t>
            </a:r>
            <a:r>
              <a:rPr lang="ru-RU" sz="10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трифаратен</a:t>
            </a:r>
            <a:r>
              <a:rPr lang="ru-RU" sz="1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44EA56E-4C6C-43CD-8AE6-61D2CE129554}"/>
              </a:ext>
            </a:extLst>
          </p:cNvPr>
          <p:cNvSpPr/>
          <p:nvPr/>
        </p:nvSpPr>
        <p:spPr>
          <a:xfrm>
            <a:off x="525453" y="2808123"/>
            <a:ext cx="5990596" cy="914400"/>
          </a:xfrm>
          <a:prstGeom prst="roundRect">
            <a:avLst/>
          </a:prstGeom>
          <a:noFill/>
          <a:ln>
            <a:solidFill>
              <a:srgbClr val="00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17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ECA9-879E-4F9F-9B5D-02A50AC5CAEC}"/>
              </a:ext>
            </a:extLst>
          </p:cNvPr>
          <p:cNvSpPr txBox="1"/>
          <p:nvPr/>
        </p:nvSpPr>
        <p:spPr>
          <a:xfrm>
            <a:off x="2918455" y="181461"/>
            <a:ext cx="545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Выводы исследователей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F90D4-88E0-4B8D-98D3-FEBB07EDC986}"/>
              </a:ext>
            </a:extLst>
          </p:cNvPr>
          <p:cNvSpPr txBox="1"/>
          <p:nvPr/>
        </p:nvSpPr>
        <p:spPr>
          <a:xfrm>
            <a:off x="439270" y="792954"/>
            <a:ext cx="110445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Комбинация увлажняющих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с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дополняет терапевтический эффект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Благодаря смягчению побочных эффектов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(сухость, раздражение) с помощью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, качество жизни пациентов значительно улучшается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эффективно решает главную проблему терапии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— ксероз</a:t>
            </a: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Применение увлажняющих средств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способствует восстановлению кожного барьера, поврежденного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ретиноидами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Увлажняющие средства ЦИНОВИТ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не нарушают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себорегулирующий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эффект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ретиноидов</a:t>
            </a: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4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Комплексный уход средствами ЦИНОВИТО</a:t>
            </a:r>
            <a:r>
              <a:rPr lang="ru-RU" sz="1400" baseline="300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®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на фоне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ретиноидной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терапии приводит к видимому улучшению рельефа кожи </a:t>
            </a:r>
          </a:p>
          <a:p>
            <a:endParaRPr lang="ru-RU" sz="1400" dirty="0">
              <a:solidFill>
                <a:srgbClr val="0F1115"/>
              </a:solidFill>
              <a:latin typeface="Century Gothic" panose="020B0502020202020204" pitchFamily="34" charset="0"/>
            </a:endParaRPr>
          </a:p>
          <a:p>
            <a:endParaRPr lang="ru-RU" sz="1400" dirty="0">
              <a:solidFill>
                <a:srgbClr val="0F111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9AD74BD-98FA-4A54-A4C0-5E24E72DD7B0}"/>
              </a:ext>
            </a:extLst>
          </p:cNvPr>
          <p:cNvSpPr/>
          <p:nvPr/>
        </p:nvSpPr>
        <p:spPr>
          <a:xfrm>
            <a:off x="597376" y="3953435"/>
            <a:ext cx="10947265" cy="255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1FC39-250D-46E0-A1E3-05FB77FD3C5A}"/>
              </a:ext>
            </a:extLst>
          </p:cNvPr>
          <p:cNvSpPr txBox="1"/>
          <p:nvPr/>
        </p:nvSpPr>
        <p:spPr>
          <a:xfrm>
            <a:off x="647359" y="4103263"/>
            <a:ext cx="10646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ВАЖНО! </a:t>
            </a:r>
          </a:p>
          <a:p>
            <a:pPr algn="ctr"/>
            <a:endParaRPr lang="ru-RU" sz="1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Ни один из 40 пациентов не прекратил терапию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ретиноидами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не вышел из исследования досрочно по причине развития выраженного, непереносимого ксероза или раздражения</a:t>
            </a:r>
          </a:p>
          <a:p>
            <a:endParaRPr lang="ru-RU" sz="1800" b="1" u="sng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Эффективный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адъювантный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уход с помощью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Циновит</a:t>
            </a:r>
            <a:r>
              <a:rPr lang="ru-RU" sz="1800" b="1" baseline="30000" dirty="0">
                <a:solidFill>
                  <a:schemeClr val="bg1"/>
                </a:solidFill>
                <a:latin typeface="Montserrat" panose="00000500000000000000" pitchFamily="2" charset="-52"/>
              </a:rPr>
              <a:t>® 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помогает улучшить переносимость </a:t>
            </a:r>
            <a:r>
              <a:rPr lang="ru-RU" sz="1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ретиноидов</a:t>
            </a:r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пройти полный курс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42823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70634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798021" y="310900"/>
            <a:ext cx="10686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в комплексной терапии  и профилактике обострений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лекарственными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436DB-811D-4CD0-B9DE-2E12B63F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" t="13486" b="4002"/>
          <a:stretch/>
        </p:blipFill>
        <p:spPr>
          <a:xfrm>
            <a:off x="-33957" y="0"/>
            <a:ext cx="122599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EC266-B72F-4C38-B587-80E9C33C9959}"/>
              </a:ext>
            </a:extLst>
          </p:cNvPr>
          <p:cNvSpPr txBox="1"/>
          <p:nvPr/>
        </p:nvSpPr>
        <p:spPr>
          <a:xfrm>
            <a:off x="2146367" y="474586"/>
            <a:ext cx="757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2686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C75E3-DFC3-4227-A527-FF117550E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1" t="1422" r="12936" b="-1422"/>
          <a:stretch/>
        </p:blipFill>
        <p:spPr>
          <a:xfrm>
            <a:off x="6574722" y="2008094"/>
            <a:ext cx="4910174" cy="45749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B755AD-9795-490D-ABA9-C6A578AF749E}"/>
              </a:ext>
            </a:extLst>
          </p:cNvPr>
          <p:cNvSpPr txBox="1"/>
          <p:nvPr/>
        </p:nvSpPr>
        <p:spPr>
          <a:xfrm>
            <a:off x="0" y="544357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Бережный уход за кожей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должен сопровождать любую наружную </a:t>
            </a:r>
          </a:p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и системную лекарственную терапию акне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624C7-0826-409C-8CAD-B0BD06F02034}"/>
              </a:ext>
            </a:extLst>
          </p:cNvPr>
          <p:cNvSpPr txBox="1"/>
          <p:nvPr/>
        </p:nvSpPr>
        <p:spPr>
          <a:xfrm>
            <a:off x="1293606" y="3930108"/>
            <a:ext cx="5501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не должна содержать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Раздражающих кожу компонентов (спирт,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кератолитические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средства в высоких концентрациях и др.)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Комедогенных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веществ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5687E-27F0-B41A-D1E9-4F576C4735B3}"/>
              </a:ext>
            </a:extLst>
          </p:cNvPr>
          <p:cNvSpPr txBox="1"/>
          <p:nvPr/>
        </p:nvSpPr>
        <p:spPr>
          <a:xfrm>
            <a:off x="622646" y="6062422"/>
            <a:ext cx="11207403" cy="197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Клинические рекомендации, акне.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РОДВК,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E8B97-DB09-1AB4-37A0-85558FFC16DB}"/>
              </a:ext>
            </a:extLst>
          </p:cNvPr>
          <p:cNvSpPr txBox="1"/>
          <p:nvPr/>
        </p:nvSpPr>
        <p:spPr>
          <a:xfrm>
            <a:off x="1293606" y="1752098"/>
            <a:ext cx="76351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Для восстановления барьерных свойств кожи рекомендовано при акне любой тяжести:</a:t>
            </a:r>
          </a:p>
          <a:p>
            <a:pPr algn="l">
              <a:lnSpc>
                <a:spcPct val="100000"/>
              </a:lnSpc>
            </a:pPr>
            <a:endParaRPr lang="ru-RU" sz="18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бережное очищение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увлажнение с использованием средств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дерматокосметики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обладающих </a:t>
            </a:r>
          </a:p>
          <a:p>
            <a:pPr algn="l">
              <a:lnSpc>
                <a:spcPct val="10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    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противовоспалительным действием</a:t>
            </a:r>
            <a:br>
              <a:rPr lang="ru-RU" sz="1800" dirty="0">
                <a:latin typeface="Montserrat" pitchFamily="2" charset="0"/>
              </a:rPr>
            </a:br>
            <a:br>
              <a:rPr lang="ru-RU" sz="1800" dirty="0">
                <a:latin typeface="Montserrat" pitchFamily="2" charset="0"/>
              </a:rPr>
            </a:br>
            <a:endParaRPr lang="ru-RU" sz="18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2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996900" y="1135082"/>
            <a:ext cx="10511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Пероральные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 их комбинации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«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ретиноидный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825847" y="6309952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67033" y="2590543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373269" y="2455177"/>
            <a:ext cx="4863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Р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истончению рогового слоя, дисфункции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гидролипидного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барьера,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увеличению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трансэпидермальной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потери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(TЭПВ)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ожа может стать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более чувствительной</a:t>
            </a:r>
          </a:p>
          <a:p>
            <a:endParaRPr lang="ru-RU" sz="16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3373269" y="4844895"/>
            <a:ext cx="4985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Клинические проявления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Сухость кожи, шелушение, чувство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стянутости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, зуд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026735" y="2556524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23B2B5-3950-4FB7-A2D3-56B6EB2D66A7}"/>
              </a:ext>
            </a:extLst>
          </p:cNvPr>
          <p:cNvSpPr txBox="1"/>
          <p:nvPr/>
        </p:nvSpPr>
        <p:spPr>
          <a:xfrm>
            <a:off x="998403" y="1766107"/>
            <a:ext cx="9593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УФ-В излучение может усиливать: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экспрессию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провоспалительных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цитокинов (ИЛ-8 и ИЛ-1β)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пролиферацию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кератиноцитов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выработку кожного сала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B8D68-EC18-424D-960A-46BE5206561D}"/>
              </a:ext>
            </a:extLst>
          </p:cNvPr>
          <p:cNvSpPr txBox="1"/>
          <p:nvPr/>
        </p:nvSpPr>
        <p:spPr>
          <a:xfrm>
            <a:off x="1054724" y="4035530"/>
            <a:ext cx="7264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Взаимодействие солнечного света и угревых воспалительных поражений может вызывать: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поствоспалительную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и/или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поствоспалительную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эритему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B6700-4084-4D87-AC72-8833ADFE84F5}"/>
              </a:ext>
            </a:extLst>
          </p:cNvPr>
          <p:cNvSpPr txBox="1"/>
          <p:nvPr/>
        </p:nvSpPr>
        <p:spPr>
          <a:xfrm>
            <a:off x="126506" y="6337937"/>
            <a:ext cx="1196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79D61-FF6B-4999-A502-4A556F9C4970}"/>
              </a:ext>
            </a:extLst>
          </p:cNvPr>
          <p:cNvSpPr txBox="1"/>
          <p:nvPr/>
        </p:nvSpPr>
        <p:spPr>
          <a:xfrm>
            <a:off x="1054724" y="673778"/>
            <a:ext cx="959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Негативное влияние солнечных лучей на кожу пациентов с акне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4678192-4267-456D-8C20-C27F7071D2AE}"/>
              </a:ext>
            </a:extLst>
          </p:cNvPr>
          <p:cNvSpPr/>
          <p:nvPr/>
        </p:nvSpPr>
        <p:spPr>
          <a:xfrm>
            <a:off x="8200103" y="2304716"/>
            <a:ext cx="3637936" cy="18855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Более чем у 40-50% пациентов с акне состояние ухудшалось летом!</a:t>
            </a:r>
          </a:p>
        </p:txBody>
      </p:sp>
    </p:spTree>
    <p:extLst>
      <p:ext uri="{BB962C8B-B14F-4D97-AF65-F5344CB8AC3E}">
        <p14:creationId xmlns:p14="http://schemas.microsoft.com/office/powerpoint/2010/main" val="308602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89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383081" y="505097"/>
            <a:ext cx="8680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Правильная защита кожи с акне от УФ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4108828" y="1803033"/>
            <a:ext cx="7296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Солнцезащитные кремы должны обладать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смягчающим действием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антиоксидантными свойствами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способностью контролировать выделение кожного сала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ABDEA9-72C1-7A09-6187-04CA461EA15E}"/>
              </a:ext>
            </a:extLst>
          </p:cNvPr>
          <p:cNvGrpSpPr/>
          <p:nvPr/>
        </p:nvGrpSpPr>
        <p:grpSpPr>
          <a:xfrm>
            <a:off x="4189560" y="3685361"/>
            <a:ext cx="7296578" cy="1600438"/>
            <a:chOff x="3926090" y="4072818"/>
            <a:chExt cx="7296578" cy="16004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86058B-D3B9-8FC3-A45B-40A9700B6834}"/>
                </a:ext>
              </a:extLst>
            </p:cNvPr>
            <p:cNvSpPr txBox="1"/>
            <p:nvPr/>
          </p:nvSpPr>
          <p:spPr>
            <a:xfrm>
              <a:off x="3926090" y="4072818"/>
              <a:ext cx="22227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ontserrat" pitchFamily="2" charset="0"/>
                </a:rPr>
                <a:t>SPF 20</a:t>
              </a:r>
              <a:endPara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025804-9B57-7C8D-28DA-E5A850D30BE2}"/>
                </a:ext>
              </a:extLst>
            </p:cNvPr>
            <p:cNvSpPr txBox="1"/>
            <p:nvPr/>
          </p:nvSpPr>
          <p:spPr>
            <a:xfrm>
              <a:off x="8230784" y="4072818"/>
              <a:ext cx="24486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Montserrat" pitchFamily="2" charset="0"/>
                </a:rPr>
                <a:t>SPF 30+</a:t>
              </a:r>
              <a:r>
                <a:rPr lang="ru-RU" sz="3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Montserrat" pitchFamily="2" charset="0"/>
                </a:rPr>
                <a:t> </a:t>
              </a:r>
              <a:endPara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10FC0F-18E8-EE65-9ED3-9EDC5C0DC563}"/>
                </a:ext>
              </a:extLst>
            </p:cNvPr>
            <p:cNvSpPr txBox="1"/>
            <p:nvPr/>
          </p:nvSpPr>
          <p:spPr>
            <a:xfrm>
              <a:off x="8230784" y="4596038"/>
              <a:ext cx="29918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и выше подходит для длительной инсоляции (загар, пляж) </a:t>
              </a:r>
              <a:endParaRPr lang="ru-RU" sz="28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8EE992-F246-2585-0919-1C8B6504E0F0}"/>
                </a:ext>
              </a:extLst>
            </p:cNvPr>
            <p:cNvSpPr txBox="1"/>
            <p:nvPr/>
          </p:nvSpPr>
          <p:spPr>
            <a:xfrm>
              <a:off x="3926091" y="4596038"/>
              <a:ext cx="421051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дает 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достаточный уровень защиты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от УФ на каждый день,  позволяет сохранить легкую, нежирную текстуру крема </a:t>
              </a:r>
            </a:p>
          </p:txBody>
        </p:sp>
      </p:grpSp>
      <p:pic>
        <p:nvPicPr>
          <p:cNvPr id="21" name="Рисунок 20" descr="Изображение выглядит как человек, кожа, Человеческое лицо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E0A40FDA-9A8A-D169-AD43-512069D2A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75" y="1717076"/>
            <a:ext cx="2623055" cy="3936569"/>
          </a:xfrm>
          <a:prstGeom prst="roundRect">
            <a:avLst>
              <a:gd name="adj" fmla="val 8395"/>
            </a:avLst>
          </a:prstGeom>
        </p:spPr>
      </p:pic>
    </p:spTree>
    <p:extLst>
      <p:ext uri="{BB962C8B-B14F-4D97-AF65-F5344CB8AC3E}">
        <p14:creationId xmlns:p14="http://schemas.microsoft.com/office/powerpoint/2010/main" val="2909407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14030</TotalTime>
  <Words>3179</Words>
  <Application>Microsoft Office PowerPoint</Application>
  <PresentationFormat>Широкоэкранный</PresentationFormat>
  <Paragraphs>519</Paragraphs>
  <Slides>30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Wingdings</vt:lpstr>
      <vt:lpstr>Arial</vt:lpstr>
      <vt:lpstr>Montserrat Medium</vt:lpstr>
      <vt:lpstr>Montserrat SemiBold</vt:lpstr>
      <vt:lpstr>Times New Roman</vt:lpstr>
      <vt:lpstr>Montserrat</vt:lpstr>
      <vt:lpstr>Century Gothic</vt:lpstr>
      <vt:lpstr>BlinkMacSystemFont</vt:lpstr>
      <vt:lpstr>Calibri Light</vt:lpstr>
      <vt:lpstr>Calibri</vt:lpstr>
      <vt:lpstr>quote-cjk-patch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385</cp:revision>
  <dcterms:created xsi:type="dcterms:W3CDTF">2022-09-01T17:39:13Z</dcterms:created>
  <dcterms:modified xsi:type="dcterms:W3CDTF">2026-03-05T14:30:25Z</dcterms:modified>
</cp:coreProperties>
</file>