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52"/>
  </p:notesMasterIdLst>
  <p:sldIdLst>
    <p:sldId id="1875" r:id="rId3"/>
    <p:sldId id="290" r:id="rId4"/>
    <p:sldId id="274" r:id="rId5"/>
    <p:sldId id="288" r:id="rId6"/>
    <p:sldId id="1877" r:id="rId7"/>
    <p:sldId id="292" r:id="rId8"/>
    <p:sldId id="1931" r:id="rId9"/>
    <p:sldId id="1942" r:id="rId10"/>
    <p:sldId id="1935" r:id="rId11"/>
    <p:sldId id="1945" r:id="rId12"/>
    <p:sldId id="1936" r:id="rId13"/>
    <p:sldId id="1943" r:id="rId14"/>
    <p:sldId id="1939" r:id="rId15"/>
    <p:sldId id="1940" r:id="rId16"/>
    <p:sldId id="1941" r:id="rId17"/>
    <p:sldId id="287" r:id="rId18"/>
    <p:sldId id="1891" r:id="rId19"/>
    <p:sldId id="1892" r:id="rId20"/>
    <p:sldId id="1929" r:id="rId21"/>
    <p:sldId id="299" r:id="rId22"/>
    <p:sldId id="1947" r:id="rId23"/>
    <p:sldId id="1948" r:id="rId24"/>
    <p:sldId id="1949" r:id="rId25"/>
    <p:sldId id="1950" r:id="rId26"/>
    <p:sldId id="1951" r:id="rId27"/>
    <p:sldId id="1932" r:id="rId28"/>
    <p:sldId id="1900" r:id="rId29"/>
    <p:sldId id="1899" r:id="rId30"/>
    <p:sldId id="1903" r:id="rId31"/>
    <p:sldId id="1952" r:id="rId32"/>
    <p:sldId id="1905" r:id="rId33"/>
    <p:sldId id="1907" r:id="rId34"/>
    <p:sldId id="1906" r:id="rId35"/>
    <p:sldId id="1904" r:id="rId36"/>
    <p:sldId id="1909" r:id="rId37"/>
    <p:sldId id="1910" r:id="rId38"/>
    <p:sldId id="1911" r:id="rId39"/>
    <p:sldId id="1912" r:id="rId40"/>
    <p:sldId id="1916" r:id="rId41"/>
    <p:sldId id="1915" r:id="rId42"/>
    <p:sldId id="1914" r:id="rId43"/>
    <p:sldId id="1953" r:id="rId44"/>
    <p:sldId id="1954" r:id="rId45"/>
    <p:sldId id="1918" r:id="rId46"/>
    <p:sldId id="342" r:id="rId47"/>
    <p:sldId id="363" r:id="rId48"/>
    <p:sldId id="1946" r:id="rId49"/>
    <p:sldId id="275" r:id="rId50"/>
    <p:sldId id="1930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Montserrat" panose="00000500000000000000" pitchFamily="2" charset="-52"/>
      <p:regular r:id="rId59"/>
      <p:bold r:id="rId60"/>
      <p:italic r:id="rId61"/>
      <p:boldItalic r:id="rId62"/>
    </p:embeddedFont>
    <p:embeddedFont>
      <p:font typeface="Montserrat Medium" panose="00000600000000000000" pitchFamily="2" charset="-52"/>
      <p:regular r:id="rId63"/>
      <p:italic r:id="rId64"/>
    </p:embeddedFont>
    <p:embeddedFont>
      <p:font typeface="Montserrat SemiBold" panose="00000700000000000000" pitchFamily="2" charset="-52"/>
      <p:regular r:id="rId65"/>
      <p:bold r:id="rId66"/>
      <p:italic r:id="rId67"/>
      <p:boldItalic r:id="rId6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B"/>
    <a:srgbClr val="A0D5EA"/>
    <a:srgbClr val="0074AD"/>
    <a:srgbClr val="004F74"/>
    <a:srgbClr val="9D9A19"/>
    <a:srgbClr val="F99E32"/>
    <a:srgbClr val="9DD3E8"/>
    <a:srgbClr val="E2F6F5"/>
    <a:srgbClr val="C1F9ED"/>
    <a:srgbClr val="62D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repina.m\Desktop\&#1088;&#1072;&#1073;&#1086;&#1090;&#1072;\&#1087;&#1088;&#1077;&#1087;&#1072;&#1088;&#1072;&#1090;&#1099;\&#1094;&#1080;&#1085;&#1086;&#1074;&#1080;&#1090;\&#1087;&#1088;&#1077;&#1079;&#1077;&#1085;&#1090;&#1072;&#1094;&#1080;&#1080;\&#1088;&#1077;&#1079;&#1091;&#1083;&#1100;&#1090;&#1072;&#1090;&#1099;%20&#1080;&#1089;&#1083;&#1077;&#1076;&#1086;&#1074;&#1072;&#1085;&#1080;&#108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77853640346675E-2"/>
          <c:y val="3.3126026190043019E-2"/>
          <c:w val="0.78605188837313311"/>
          <c:h val="0.70083082180428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'Циновит '!$B$11</c:f>
              <c:strCache>
                <c:ptCount val="1"/>
                <c:pt idx="0">
                  <c:v>Циновит крем-гель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727540500736354E-2"/>
                  <c:y val="-1.635991820040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B5-D447-AC14-2DAA60EB42FF}"/>
                </c:ext>
              </c:extLst>
            </c:dLbl>
            <c:dLbl>
              <c:idx val="1"/>
              <c:layout>
                <c:manualLayout>
                  <c:x val="7.3637702503681884E-3"/>
                  <c:y val="-1.226993865030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B5-D447-AC14-2DAA60EB4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'Циновит '!$A$13:$A$17</c:f>
              <c:strCache>
                <c:ptCount val="5"/>
                <c:pt idx="0">
                  <c:v>Клиническое 
выздоровление</c:v>
                </c:pt>
                <c:pt idx="1">
                  <c:v>Значительное
улучшение</c:v>
                </c:pt>
                <c:pt idx="2">
                  <c:v>Улучшение</c:v>
                </c:pt>
                <c:pt idx="3">
                  <c:v>Отсутствие
улучшения</c:v>
                </c:pt>
                <c:pt idx="4">
                  <c:v>Ухудшение</c:v>
                </c:pt>
              </c:strCache>
            </c:strRef>
          </c:cat>
          <c:val>
            <c:numRef>
              <c:f>'Циновит '!$D$13:$D$17</c:f>
              <c:numCache>
                <c:formatCode>0%</c:formatCode>
                <c:ptCount val="5"/>
                <c:pt idx="0">
                  <c:v>0.27</c:v>
                </c:pt>
                <c:pt idx="1">
                  <c:v>0.53</c:v>
                </c:pt>
                <c:pt idx="2">
                  <c:v>0.2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B5-D447-AC14-2DAA60EB42FF}"/>
            </c:ext>
          </c:extLst>
        </c:ser>
        <c:ser>
          <c:idx val="1"/>
          <c:order val="1"/>
          <c:tx>
            <c:strRef>
              <c:f>'Циновит '!$C$11</c:f>
              <c:strCache>
                <c:ptCount val="1"/>
                <c:pt idx="0">
                  <c:v>Плацебо</c:v>
                </c:pt>
              </c:strCache>
            </c:strRef>
          </c:tx>
          <c:spPr>
            <a:solidFill>
              <a:srgbClr val="0074A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8183603338242061E-3"/>
                  <c:y val="-4.08997955010232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B5-D447-AC14-2DAA60EB42FF}"/>
                </c:ext>
              </c:extLst>
            </c:dLbl>
            <c:dLbl>
              <c:idx val="1"/>
              <c:layout>
                <c:manualLayout>
                  <c:x val="1.4727540500736332E-2"/>
                  <c:y val="-8.1799591002045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B5-D447-AC14-2DAA60EB42FF}"/>
                </c:ext>
              </c:extLst>
            </c:dLbl>
            <c:dLbl>
              <c:idx val="2"/>
              <c:layout>
                <c:manualLayout>
                  <c:x val="1.3470615420748384E-2"/>
                  <c:y val="-3.731165692548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B5-D447-AC14-2DAA60EB42FF}"/>
                </c:ext>
              </c:extLst>
            </c:dLbl>
            <c:dLbl>
              <c:idx val="3"/>
              <c:layout>
                <c:manualLayout>
                  <c:x val="1.9243736315354835E-3"/>
                  <c:y val="-1.492466277019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B5-D447-AC14-2DAA60EB4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'Циновит '!$A$13:$A$17</c:f>
              <c:strCache>
                <c:ptCount val="5"/>
                <c:pt idx="0">
                  <c:v>Клиническое 
выздоровление</c:v>
                </c:pt>
                <c:pt idx="1">
                  <c:v>Значительное
улучшение</c:v>
                </c:pt>
                <c:pt idx="2">
                  <c:v>Улучшение</c:v>
                </c:pt>
                <c:pt idx="3">
                  <c:v>Отсутствие
улучшения</c:v>
                </c:pt>
                <c:pt idx="4">
                  <c:v>Ухудшение</c:v>
                </c:pt>
              </c:strCache>
            </c:strRef>
          </c:cat>
          <c:val>
            <c:numRef>
              <c:f>'Циновит '!$E$13:$E$17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0.25</c:v>
                </c:pt>
                <c:pt idx="3">
                  <c:v>0.55000000000000004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B5-D447-AC14-2DAA60EB42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-8"/>
        <c:axId val="479806632"/>
        <c:axId val="479802368"/>
      </c:barChart>
      <c:catAx>
        <c:axId val="47980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802368"/>
        <c:crosses val="autoZero"/>
        <c:auto val="1"/>
        <c:lblAlgn val="ctr"/>
        <c:lblOffset val="100"/>
        <c:noMultiLvlLbl val="0"/>
      </c:catAx>
      <c:valAx>
        <c:axId val="47980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80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35562901881266"/>
          <c:y val="3.649935393260114E-2"/>
          <c:w val="0.1977151294726173"/>
          <c:h val="0.25884745901181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i.org/10.33667/2078-5631-2022-27-67-7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52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.jp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1356082" y="2035341"/>
            <a:ext cx="55581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Эффективная тактика </a:t>
            </a:r>
          </a:p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лечения акне: </a:t>
            </a:r>
          </a:p>
          <a:p>
            <a:endParaRPr lang="ru-RU" sz="2800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dirty="0">
                <a:solidFill>
                  <a:srgbClr val="0074AD"/>
                </a:solidFill>
                <a:latin typeface="Montserrat" pitchFamily="2" charset="0"/>
              </a:rPr>
              <a:t>современные методы </a:t>
            </a:r>
            <a:r>
              <a:rPr lang="ru-RU" sz="2800" dirty="0" err="1">
                <a:solidFill>
                  <a:srgbClr val="0074AD"/>
                </a:solidFill>
                <a:latin typeface="Montserrat" pitchFamily="2" charset="0"/>
              </a:rPr>
              <a:t>адъювантной</a:t>
            </a:r>
            <a:r>
              <a:rPr lang="ru-RU" sz="2800" dirty="0">
                <a:solidFill>
                  <a:srgbClr val="0074AD"/>
                </a:solidFill>
                <a:latin typeface="Montserrat" pitchFamily="2" charset="0"/>
              </a:rPr>
              <a:t> терапии </a:t>
            </a:r>
            <a:endParaRPr lang="ru-RU" sz="20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1135446" y="1463015"/>
            <a:ext cx="10046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Пероральный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изотретиноин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или их фиксированные комбинации с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бензоилпероксидом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значительное раздражение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из-за явления, известного как «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ретиноидный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48560" y="2657134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546327" y="2706164"/>
            <a:ext cx="48631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Эти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утолщению базальных клеток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эпидермисе и истончению слоя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корнеоцитов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. Эти изменения </a:t>
            </a:r>
            <a:r>
              <a:rPr lang="ru-RU" sz="1600" i="0" dirty="0">
                <a:solidFill>
                  <a:srgbClr val="004F74"/>
                </a:solidFill>
                <a:effectLst/>
                <a:latin typeface="Montserrat" pitchFamily="2" charset="0"/>
              </a:rPr>
              <a:t>могут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увеличить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трансэпидермальную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потерю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(TEWL).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1165425" y="4833382"/>
            <a:ext cx="7388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результате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кожа может стать более чувствительной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219043" y="2578263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7121-1D4B-4E7C-D802-7C07E4E9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41BF902-0B3D-8269-8B2D-352298B4990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93886F-6D70-50AB-8CC8-A16CF0584C89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01B99A-3197-1955-7907-3D8DDDF77EA2}"/>
              </a:ext>
            </a:extLst>
          </p:cNvPr>
          <p:cNvSpPr/>
          <p:nvPr/>
        </p:nvSpPr>
        <p:spPr>
          <a:xfrm>
            <a:off x="1466945" y="7206999"/>
            <a:ext cx="10725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Пользователи, применявшие </a:t>
            </a:r>
            <a:r>
              <a:rPr lang="ru-RU" dirty="0">
                <a:latin typeface="Montserrat" pitchFamily="2" charset="0"/>
              </a:rPr>
              <a:t> антибактериальные средства и комбинации </a:t>
            </a:r>
            <a:r>
              <a:rPr lang="ru-RU" dirty="0" err="1">
                <a:latin typeface="Montserrat" pitchFamily="2" charset="0"/>
              </a:rPr>
              <a:t>бензоилпероксида</a:t>
            </a:r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 дважды в день, сообщили, что побочные эффекты привели к прекращению лечения, тогда как те, кто применял препарат реже (только ночью или через ночь), прекратили лечение из-за отсутствия эффекта</a:t>
            </a:r>
            <a:endParaRPr lang="ru-RU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368E8A-9300-1733-5F3F-A3EB90BB4049}"/>
              </a:ext>
            </a:extLst>
          </p:cNvPr>
          <p:cNvSpPr/>
          <p:nvPr/>
        </p:nvSpPr>
        <p:spPr>
          <a:xfrm>
            <a:off x="0" y="495289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Побочные эффекты и отсутствие эффекта от лечения</a:t>
            </a:r>
            <a:endParaRPr lang="en-US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i="0" dirty="0">
                <a:solidFill>
                  <a:srgbClr val="004F74"/>
                </a:solidFill>
                <a:effectLst/>
                <a:latin typeface="Montserrat" pitchFamily="2" charset="0"/>
              </a:rPr>
              <a:t>являются основными причинами прекращения местного лечения у пациентов с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FC91F-9427-DD4B-DE92-EE480B82C2A7}"/>
              </a:ext>
            </a:extLst>
          </p:cNvPr>
          <p:cNvSpPr txBox="1"/>
          <p:nvPr/>
        </p:nvSpPr>
        <p:spPr>
          <a:xfrm>
            <a:off x="1569571" y="819278"/>
            <a:ext cx="9052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Антибактериальные средства и комбинации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бензоилпероксида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endParaRPr lang="ru-RU" b="1" dirty="0">
              <a:solidFill>
                <a:srgbClr val="0074AD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8DB987-2182-3FB9-91A9-F1DF3A318EAA}"/>
              </a:ext>
            </a:extLst>
          </p:cNvPr>
          <p:cNvGrpSpPr/>
          <p:nvPr/>
        </p:nvGrpSpPr>
        <p:grpSpPr>
          <a:xfrm>
            <a:off x="2406138" y="1630508"/>
            <a:ext cx="7393768" cy="2901256"/>
            <a:chOff x="2406138" y="1630508"/>
            <a:chExt cx="7393768" cy="2901256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750E02CB-56A5-39F6-D6BA-DDDE6A2B7723}"/>
                </a:ext>
              </a:extLst>
            </p:cNvPr>
            <p:cNvSpPr/>
            <p:nvPr/>
          </p:nvSpPr>
          <p:spPr>
            <a:xfrm>
              <a:off x="6271111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7AE90121-6B79-BB86-7C52-0AD9D4612AFA}"/>
                </a:ext>
              </a:extLst>
            </p:cNvPr>
            <p:cNvSpPr/>
            <p:nvPr/>
          </p:nvSpPr>
          <p:spPr>
            <a:xfrm>
              <a:off x="2406139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97ED14-9E44-39FA-7043-55EB423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69306" y="1630508"/>
              <a:ext cx="3530600" cy="1689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501472-17C3-0080-5345-599214496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06138" y="1630508"/>
              <a:ext cx="3530600" cy="1689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5E5588-3DC8-81AC-C0B0-6C5284DCA26F}"/>
                </a:ext>
              </a:extLst>
            </p:cNvPr>
            <p:cNvSpPr txBox="1"/>
            <p:nvPr/>
          </p:nvSpPr>
          <p:spPr>
            <a:xfrm>
              <a:off x="2785336" y="2867638"/>
              <a:ext cx="2770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Побочные явления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E351E7-B5B3-99DC-FAAC-C0F6F9AC5689}"/>
                </a:ext>
              </a:extLst>
            </p:cNvPr>
            <p:cNvSpPr txBox="1"/>
            <p:nvPr/>
          </p:nvSpPr>
          <p:spPr>
            <a:xfrm>
              <a:off x="2536627" y="1820774"/>
              <a:ext cx="3267821" cy="689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2 раза в день</a:t>
              </a:r>
              <a:endParaRPr lang="ru-RU" sz="2400" b="1" dirty="0">
                <a:solidFill>
                  <a:srgbClr val="0074A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A9EB5-B17C-F4A2-5A08-E0C28F56A51C}"/>
                </a:ext>
              </a:extLst>
            </p:cNvPr>
            <p:cNvSpPr txBox="1"/>
            <p:nvPr/>
          </p:nvSpPr>
          <p:spPr>
            <a:xfrm>
              <a:off x="2536627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0799AF0-27D1-B19B-1DB3-0B0F14D6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749447" y="3199277"/>
              <a:ext cx="842181" cy="817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DBE84-FF39-DEFD-48EB-AA29CADB329A}"/>
                </a:ext>
              </a:extLst>
            </p:cNvPr>
            <p:cNvSpPr txBox="1"/>
            <p:nvPr/>
          </p:nvSpPr>
          <p:spPr>
            <a:xfrm>
              <a:off x="6485207" y="2879830"/>
              <a:ext cx="3098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Отсутствие эффекта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0E8C30-5ABE-9D1E-8B2C-596F694C7AA5}"/>
                </a:ext>
              </a:extLst>
            </p:cNvPr>
            <p:cNvSpPr txBox="1"/>
            <p:nvPr/>
          </p:nvSpPr>
          <p:spPr>
            <a:xfrm>
              <a:off x="6400696" y="1825224"/>
              <a:ext cx="3267821" cy="6853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1 раз</a:t>
              </a:r>
              <a:r>
                <a:rPr lang="en-US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и реже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9E2B2-8FDA-015F-878D-38F511DE3F2E}"/>
                </a:ext>
              </a:extLst>
            </p:cNvPr>
            <p:cNvSpPr txBox="1"/>
            <p:nvPr/>
          </p:nvSpPr>
          <p:spPr>
            <a:xfrm>
              <a:off x="6400696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2AECCE3-BB03-272E-0774-38898D7C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13516" y="3238017"/>
              <a:ext cx="842181" cy="81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51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9AE9-AD5D-32CB-4955-5F669694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816181-9DFD-A951-BA08-89917615C1E6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50014-83B4-9453-AFC7-29852E7C1F7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Круглова Л.С., Грязева Н.В., Вербовая Е.Д. Роль </a:t>
            </a:r>
            <a:r>
              <a:rPr lang="ru-RU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дерматокосметики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стратегии лечения пациентов с акне. Медицинский алфавит. 2022;1(27):67-72. 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https://doi.org/10.33667/2078-5631-2022-27-67-72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5E625A-9580-9435-3B6F-6F0E2C97C108}"/>
              </a:ext>
            </a:extLst>
          </p:cNvPr>
          <p:cNvSpPr/>
          <p:nvPr/>
        </p:nvSpPr>
        <p:spPr>
          <a:xfrm>
            <a:off x="0" y="13822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зависимости от решаемых задач лечение пациентов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 акне можно разделить: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4450-060C-93B8-5681-F0A4E5914899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Тактика лечения пациентов с акне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F5E3-3C1E-702E-DB5D-8DE700EB9685}"/>
              </a:ext>
            </a:extLst>
          </p:cNvPr>
          <p:cNvSpPr txBox="1"/>
          <p:nvPr/>
        </p:nvSpPr>
        <p:spPr>
          <a:xfrm>
            <a:off x="796015" y="3125492"/>
            <a:ext cx="30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Основная (индукционная)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риводит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стойкой ремиссии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176E5-C871-6658-6A48-368230475FAB}"/>
              </a:ext>
            </a:extLst>
          </p:cNvPr>
          <p:cNvSpPr txBox="1"/>
          <p:nvPr/>
        </p:nvSpPr>
        <p:spPr>
          <a:xfrm>
            <a:off x="4082143" y="3125492"/>
            <a:ext cx="3249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опроводительная (</a:t>
            </a:r>
            <a:r>
              <a:rPr lang="ru-RU" sz="20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адъювантная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Потенцирование действия основной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терапии или снижение побочных эффектов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A2FB9-7994-50FC-917A-1AD240C5FD45}"/>
              </a:ext>
            </a:extLst>
          </p:cNvPr>
          <p:cNvSpPr txBox="1"/>
          <p:nvPr/>
        </p:nvSpPr>
        <p:spPr>
          <a:xfrm>
            <a:off x="7298865" y="3125492"/>
            <a:ext cx="424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оддерживающая </a:t>
            </a:r>
          </a:p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en-US" sz="1400" dirty="0">
                <a:solidFill>
                  <a:srgbClr val="004F74"/>
                </a:solidFill>
                <a:latin typeface="Montserrat" pitchFamily="2" charset="0"/>
              </a:rPr>
              <a:t>C</a:t>
            </a:r>
            <a:r>
              <a:rPr lang="ru-RU" sz="14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ледует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за основной терапией </a:t>
            </a:r>
            <a:endParaRPr lang="en-US" sz="1400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и включает длительный прием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препаратов (как наружно, так и внутрь)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поддержания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состояния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ремиссии при акне</a:t>
            </a:r>
            <a:endParaRPr lang="ru-RU" sz="1400" dirty="0">
              <a:solidFill>
                <a:srgbClr val="004F74"/>
              </a:solidFill>
            </a:endParaRPr>
          </a:p>
        </p:txBody>
      </p:sp>
      <p:pic>
        <p:nvPicPr>
          <p:cNvPr id="19" name="Рисунок 1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2FDDAA-4A63-51D8-CBBA-DF8ECBD3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0" y="2092148"/>
            <a:ext cx="1019039" cy="9894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BBC7A49-8F73-5A43-99F2-E7F3E729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91" y="2092148"/>
            <a:ext cx="1019039" cy="9894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48A4787-6077-1BAE-3A57-7AA6103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65" y="2092148"/>
            <a:ext cx="1019039" cy="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CFCD-8875-F38A-0358-C8D3A434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D64477-9649-C966-5FDD-428B782593D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D858B5-FE02-E262-EB12-8B012CE4502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Fabbrocini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G, Rossi AB,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Thouvenin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Peraud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C,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Mengeaud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V,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Bacquey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A, Saint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Aroman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Fragility of epidermis: acne and post-procedure lesional skin.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2017 Sep;31 Suppl 6:3-18.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10.1111/jdv.14410. PMID: 28805934.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F5D-B31D-68B8-F714-BC51C3EB7F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Рандомизированное контролируемое исследование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40ED6A-6F15-4DE1-4CD7-CBB4BAAB5B00}"/>
              </a:ext>
            </a:extLst>
          </p:cNvPr>
          <p:cNvSpPr/>
          <p:nvPr/>
        </p:nvSpPr>
        <p:spPr>
          <a:xfrm>
            <a:off x="1541196" y="4745571"/>
            <a:ext cx="455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4F74"/>
                </a:solidFill>
                <a:latin typeface="Montserrat" pitchFamily="2" charset="0"/>
              </a:rPr>
              <a:t>Изменение индекса гидратации от исходных измерений было значительно выше </a:t>
            </a:r>
            <a:endParaRPr lang="en-US" sz="1200" b="1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на протяжении всего исследования для тестируемой стороны по сравнению с контрольной стороной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8BBE5C-F64C-920D-88FF-75431247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1990" y="1792313"/>
            <a:ext cx="4387316" cy="305633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F24082D-5697-AEF9-3074-3D088496D854}"/>
              </a:ext>
            </a:extLst>
          </p:cNvPr>
          <p:cNvGrpSpPr/>
          <p:nvPr/>
        </p:nvGrpSpPr>
        <p:grpSpPr>
          <a:xfrm>
            <a:off x="6158157" y="1792313"/>
            <a:ext cx="5013830" cy="3599589"/>
            <a:chOff x="6290889" y="1833877"/>
            <a:chExt cx="5013830" cy="359958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20DCC2E-2673-2993-C0DB-B9E94A350247}"/>
                </a:ext>
              </a:extLst>
            </p:cNvPr>
            <p:cNvSpPr/>
            <p:nvPr/>
          </p:nvSpPr>
          <p:spPr>
            <a:xfrm>
              <a:off x="7212021" y="4787135"/>
              <a:ext cx="40926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rgbClr val="004F74"/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 потеря воды 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(TEWL) достоверно 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снижалась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на стороне</a:t>
              </a:r>
              <a:r>
                <a:rPr lang="en-US" sz="1200" dirty="0">
                  <a:solidFill>
                    <a:srgbClr val="004F74"/>
                  </a:solidFill>
                  <a:latin typeface="Montserrat" pitchFamily="2" charset="0"/>
                </a:rPr>
                <a:t>,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где было добавлено увлажняющее средство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BE4515C-DB44-7C51-67FA-519341E1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53840" y="1833877"/>
              <a:ext cx="4387316" cy="30563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C442F-BACE-332A-063D-7A8647D13883}"/>
                </a:ext>
              </a:extLst>
            </p:cNvPr>
            <p:cNvSpPr txBox="1"/>
            <p:nvPr/>
          </p:nvSpPr>
          <p:spPr>
            <a:xfrm rot="16200000">
              <a:off x="5297592" y="2827174"/>
              <a:ext cx="24174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 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endParaRPr>
            </a:p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потеря воды (TEWL) 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895547-C1E8-8639-FD6C-A4DC20B1EC49}"/>
              </a:ext>
            </a:extLst>
          </p:cNvPr>
          <p:cNvSpPr txBox="1"/>
          <p:nvPr/>
        </p:nvSpPr>
        <p:spPr>
          <a:xfrm rot="16200000">
            <a:off x="-122003" y="2870248"/>
            <a:ext cx="24174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Индекс гидратации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A965D1-744A-903D-E8E4-17D4922416B4}"/>
              </a:ext>
            </a:extLst>
          </p:cNvPr>
          <p:cNvGrpSpPr/>
          <p:nvPr/>
        </p:nvGrpSpPr>
        <p:grpSpPr>
          <a:xfrm>
            <a:off x="3740250" y="1130555"/>
            <a:ext cx="4651540" cy="285183"/>
            <a:chOff x="2867493" y="7412963"/>
            <a:chExt cx="4651540" cy="285183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FAE2B992-7447-A4F9-BDAE-22B4CFD460E1}"/>
                </a:ext>
              </a:extLst>
            </p:cNvPr>
            <p:cNvGrpSpPr/>
            <p:nvPr/>
          </p:nvGrpSpPr>
          <p:grpSpPr>
            <a:xfrm>
              <a:off x="2867493" y="7421147"/>
              <a:ext cx="4544210" cy="276999"/>
              <a:chOff x="8282763" y="1196087"/>
              <a:chExt cx="4544210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822B78-EF15-0C20-F213-F750CA72F286}"/>
                  </a:ext>
                </a:extLst>
              </p:cNvPr>
              <p:cNvSpPr txBox="1"/>
              <p:nvPr/>
            </p:nvSpPr>
            <p:spPr>
              <a:xfrm>
                <a:off x="8517731" y="1196087"/>
                <a:ext cx="4309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r>
                  <a:rPr lang="ru-RU" sz="1200" dirty="0">
                    <a:latin typeface="Montserrat" pitchFamily="2" charset="0"/>
                  </a:rPr>
                  <a:t> + увлажняющее средство</a:t>
                </a: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E23E8F95-E888-2C77-7A8C-5D185F335CD5}"/>
                  </a:ext>
                </a:extLst>
              </p:cNvPr>
              <p:cNvSpPr/>
              <p:nvPr/>
            </p:nvSpPr>
            <p:spPr>
              <a:xfrm>
                <a:off x="8282763" y="1268656"/>
                <a:ext cx="145476" cy="145476"/>
              </a:xfrm>
              <a:prstGeom prst="ellipse">
                <a:avLst/>
              </a:prstGeom>
              <a:solidFill>
                <a:srgbClr val="70AE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B806124-79C2-126B-189E-28A8D9F157B4}"/>
                </a:ext>
              </a:extLst>
            </p:cNvPr>
            <p:cNvGrpSpPr/>
            <p:nvPr/>
          </p:nvGrpSpPr>
          <p:grpSpPr>
            <a:xfrm>
              <a:off x="6311773" y="7412963"/>
              <a:ext cx="1207260" cy="276999"/>
              <a:chOff x="8288624" y="1561647"/>
              <a:chExt cx="1207260" cy="276999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4F35D79-5857-CFBA-40CD-8458CA1375DB}"/>
                  </a:ext>
                </a:extLst>
              </p:cNvPr>
              <p:cNvSpPr/>
              <p:nvPr/>
            </p:nvSpPr>
            <p:spPr>
              <a:xfrm>
                <a:off x="8517731" y="1561647"/>
                <a:ext cx="978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endParaRPr lang="ru-RU" sz="1200" dirty="0">
                  <a:latin typeface="Montserrat" pitchFamily="2" charset="0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DA081FB9-27C2-35E8-B484-A44785D24116}"/>
                  </a:ext>
                </a:extLst>
              </p:cNvPr>
              <p:cNvSpPr/>
              <p:nvPr/>
            </p:nvSpPr>
            <p:spPr>
              <a:xfrm>
                <a:off x="8288624" y="1645564"/>
                <a:ext cx="145477" cy="145477"/>
              </a:xfrm>
              <a:prstGeom prst="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95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7710-986F-A80F-B858-08B45179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Человеческое лицо, девочка, Фотосессия, шея&#10;&#10;Автоматически созданное описание">
            <a:extLst>
              <a:ext uri="{FF2B5EF4-FFF2-40B4-BE49-F238E27FC236}">
                <a16:creationId xmlns:a16="http://schemas.microsoft.com/office/drawing/2014/main" id="{D5E7BF35-E66C-3AB9-7893-83479301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4313" r="24335" b="155"/>
          <a:stretch/>
        </p:blipFill>
        <p:spPr>
          <a:xfrm>
            <a:off x="0" y="0"/>
            <a:ext cx="12192000" cy="65009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черный,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4E02664-8E23-6700-98FF-D789A70FA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9601200" cy="65009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661902-3D40-CFF4-C4B6-B83F8E43FF65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00C936-2765-FC38-4EFB-FF422CB3DD91}"/>
              </a:ext>
            </a:extLst>
          </p:cNvPr>
          <p:cNvSpPr txBox="1"/>
          <p:nvPr/>
        </p:nvSpPr>
        <p:spPr>
          <a:xfrm>
            <a:off x="622647" y="5826914"/>
            <a:ext cx="11098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 Lucas R, Moreno-Arias G, Perez-López M, Vera-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Casaño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Á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Aladren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10.1186/s12895-015-0036-8. PMID: 26361978; PMCID: PMC4567797.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6ADA-5DAA-9729-F676-AD68406D1C73}"/>
              </a:ext>
            </a:extLst>
          </p:cNvPr>
          <p:cNvSpPr txBox="1"/>
          <p:nvPr/>
        </p:nvSpPr>
        <p:spPr>
          <a:xfrm>
            <a:off x="5594766" y="495173"/>
            <a:ext cx="69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Выводы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BABD90-CEEC-C650-9862-583D0CB1ABFF}"/>
              </a:ext>
            </a:extLst>
          </p:cNvPr>
          <p:cNvSpPr/>
          <p:nvPr/>
        </p:nvSpPr>
        <p:spPr>
          <a:xfrm>
            <a:off x="5594766" y="4031907"/>
            <a:ext cx="614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А</a:t>
            </a:r>
            <a:r>
              <a:rPr lang="ru-RU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дъювантная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терапия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– второй по важности фактор (сразу после соблюдения медикаментозного лечения), влияющий </a:t>
            </a:r>
            <a:endParaRPr lang="en-US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на результаты лечения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8B06E7C-F21D-7949-6049-A06FB49EAD3C}"/>
              </a:ext>
            </a:extLst>
          </p:cNvPr>
          <p:cNvGrpSpPr/>
          <p:nvPr/>
        </p:nvGrpSpPr>
        <p:grpSpPr>
          <a:xfrm>
            <a:off x="5594766" y="1936905"/>
            <a:ext cx="5987634" cy="1674832"/>
            <a:chOff x="1648694" y="1651518"/>
            <a:chExt cx="5987634" cy="16748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777C30-6C69-C1A2-2829-15DF388B49C9}"/>
                </a:ext>
              </a:extLst>
            </p:cNvPr>
            <p:cNvSpPr txBox="1"/>
            <p:nvPr/>
          </p:nvSpPr>
          <p:spPr>
            <a:xfrm>
              <a:off x="1648694" y="1651518"/>
              <a:ext cx="3777834" cy="544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на 50%</a:t>
              </a:r>
              <a:r>
                <a:rPr lang="en-US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выше</a:t>
              </a: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endParaRPr lang="ru-RU" sz="3600" dirty="0">
                <a:solidFill>
                  <a:srgbClr val="0074AD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FA1D4-93F1-0D69-3E28-31E1468F4639}"/>
                </a:ext>
              </a:extLst>
            </p:cNvPr>
            <p:cNvSpPr txBox="1"/>
            <p:nvPr/>
          </p:nvSpPr>
          <p:spPr>
            <a:xfrm>
              <a:off x="1648694" y="2126021"/>
              <a:ext cx="5987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эффективность лечения акне у пациентов с хорошей приверженностью к лекарственным препаратам и тех, кто придерживался </a:t>
              </a:r>
              <a:r>
                <a:rPr lang="ru-RU" sz="1800" b="0" i="0" dirty="0" err="1">
                  <a:solidFill>
                    <a:srgbClr val="004F74"/>
                  </a:solidFill>
                  <a:effectLst/>
                  <a:latin typeface="Montserrat" pitchFamily="2" charset="0"/>
                </a:rPr>
                <a:t>адъювантного</a:t>
              </a:r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 лечения</a:t>
              </a:r>
              <a:endParaRPr lang="ru-RU" dirty="0">
                <a:solidFill>
                  <a:srgbClr val="004F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4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6B9E-5F8D-4A2E-B9B0-263C86676884}"/>
              </a:ext>
            </a:extLst>
          </p:cNvPr>
          <p:cNvSpPr txBox="1">
            <a:spLocks/>
          </p:cNvSpPr>
          <p:nvPr/>
        </p:nvSpPr>
        <p:spPr>
          <a:xfrm>
            <a:off x="1701540" y="396754"/>
            <a:ext cx="8643905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Подходы к терапии</a:t>
            </a:r>
            <a:endParaRPr lang="ru-RU" sz="24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FC15595C-E58E-4281-B53D-D1168457F8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809751"/>
              </p:ext>
            </p:extLst>
          </p:nvPr>
        </p:nvGraphicFramePr>
        <p:xfrm>
          <a:off x="6186156" y="1352282"/>
          <a:ext cx="4722252" cy="396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08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Степень тяжести акне 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Легкая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Средняя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Тяжелая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Диета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Лечебная косметика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Местная терапия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53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Системная терапия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По показаниям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6F808542-500E-497E-B5E6-195C09E420DB}"/>
              </a:ext>
            </a:extLst>
          </p:cNvPr>
          <p:cNvSpPr txBox="1">
            <a:spLocks/>
          </p:cNvSpPr>
          <p:nvPr/>
        </p:nvSpPr>
        <p:spPr bwMode="auto">
          <a:xfrm>
            <a:off x="1109076" y="3678718"/>
            <a:ext cx="502872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Цели лечения направлены на: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воспаления;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количества </a:t>
            </a:r>
            <a:r>
              <a:rPr kumimoji="0" lang="en-US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C</a:t>
            </a:r>
            <a:r>
              <a:rPr kumimoji="0" lang="ru-RU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.</a:t>
            </a:r>
            <a:r>
              <a:rPr kumimoji="0" lang="en-US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acnes</a:t>
            </a:r>
            <a:r>
              <a:rPr kumimoji="0" lang="ru-RU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; </a:t>
            </a:r>
            <a:endParaRPr kumimoji="0" lang="ru-RU" sz="1500" i="0" u="none" strike="noStrike" kern="0" cap="none" spc="0" normalizeH="0" baseline="0" noProof="0" dirty="0">
              <a:ln>
                <a:noFill/>
              </a:ln>
              <a:solidFill>
                <a:srgbClr val="004F74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образования кожного сала;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влияния андрогенов на сальные железы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уход за кожей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2DA5E-891E-4C05-BF7B-2FB8D3D6D190}"/>
              </a:ext>
            </a:extLst>
          </p:cNvPr>
          <p:cNvSpPr txBox="1"/>
          <p:nvPr/>
        </p:nvSpPr>
        <p:spPr>
          <a:xfrm>
            <a:off x="622647" y="6071389"/>
            <a:ext cx="6087246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Федеральные клинические рекомендации по ведению больных акне.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Москва - 2015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4BD82-A0CC-862F-AFAC-2DEF6CF5C6C6}"/>
              </a:ext>
            </a:extLst>
          </p:cNvPr>
          <p:cNvSpPr txBox="1"/>
          <p:nvPr/>
        </p:nvSpPr>
        <p:spPr>
          <a:xfrm>
            <a:off x="1134835" y="1295828"/>
            <a:ext cx="478085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диетическое питание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исключить декоративную косметику с </a:t>
            </a:r>
            <a:r>
              <a:rPr lang="ru-RU" sz="1500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комедогенным</a:t>
            </a: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эффектом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гигиенический уход и регулярное использование </a:t>
            </a:r>
            <a:r>
              <a:rPr lang="ru-RU" sz="1500" b="1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противоугревой</a:t>
            </a: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лечебной косметики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местная</a:t>
            </a: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и/или системная терапия в зависимости от степени тяжести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коррекция </a:t>
            </a:r>
            <a:r>
              <a:rPr lang="ru-RU" sz="1500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постакне</a:t>
            </a:r>
            <a:endParaRPr lang="ru-RU" sz="15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5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7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8C45B7-446B-FAEA-12DB-DCD9F3287DCD}"/>
              </a:ext>
            </a:extLst>
          </p:cNvPr>
          <p:cNvSpPr txBox="1">
            <a:spLocks/>
          </p:cNvSpPr>
          <p:nvPr/>
        </p:nvSpPr>
        <p:spPr>
          <a:xfrm>
            <a:off x="1774047" y="613778"/>
            <a:ext cx="8643905" cy="789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Средства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дермакосметики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являются неотъемлемой частью лечения акне любой степени тяжести</a:t>
            </a:r>
            <a:r>
              <a:rPr lang="ru-RU" sz="2000" b="1" baseline="30000" dirty="0">
                <a:solidFill>
                  <a:srgbClr val="0074AD"/>
                </a:solidFill>
                <a:latin typeface="Montserrat" pitchFamily="2" charset="0"/>
              </a:rPr>
              <a:t>1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6DEF5-593C-5DFA-407F-A74B7BCEE397}"/>
              </a:ext>
            </a:extLst>
          </p:cNvPr>
          <p:cNvSpPr txBox="1"/>
          <p:nvPr/>
        </p:nvSpPr>
        <p:spPr>
          <a:xfrm>
            <a:off x="0" y="184409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Современный комплексный подход к лечению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9A256-1AA6-1D47-6B5E-19F6617E064E}"/>
              </a:ext>
            </a:extLst>
          </p:cNvPr>
          <p:cNvSpPr txBox="1"/>
          <p:nvPr/>
        </p:nvSpPr>
        <p:spPr>
          <a:xfrm>
            <a:off x="622647" y="5827549"/>
            <a:ext cx="1068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Zip C. The role of skin care in optimizing treatment of acne and rosacea. Skin Therapy Lett. 2017; 22 (3): 5–7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.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Акне вульгарные. Клинические рекомендации Российского общества дерматовенерологов и косметологов. Проект, 2022.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https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://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rodv.ru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klinicheskie-rekomendacii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</a:t>
            </a:r>
          </a:p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3. Reyes-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Hadsall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S., Ju T., Keri J.E. Use of oral supplements and topical adjuvants for isotretinoin-associated side effects: a narrative review. Skin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Appendage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Disord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. 2024; 10 (1): 1–9.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08663-7860-4A40-F7A3-CB8CC42C7E5D}"/>
              </a:ext>
            </a:extLst>
          </p:cNvPr>
          <p:cNvSpPr txBox="1"/>
          <p:nvPr/>
        </p:nvSpPr>
        <p:spPr>
          <a:xfrm>
            <a:off x="1" y="4432794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4F74"/>
                </a:solidFill>
                <a:latin typeface="Montserrat" pitchFamily="2" charset="0"/>
              </a:rPr>
              <a:t>Адъювантная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 терапия может осуществляться с помощью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Лекарственных средств 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Методов терапевтической косметологии 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Средств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дерматокосметики</a:t>
            </a:r>
            <a:r>
              <a:rPr lang="en-US" sz="1600" baseline="30000" dirty="0">
                <a:solidFill>
                  <a:srgbClr val="004F74"/>
                </a:solidFill>
                <a:latin typeface="Montserrat" pitchFamily="2" charset="0"/>
              </a:rPr>
              <a:t>3</a:t>
            </a:r>
            <a:endParaRPr lang="ru-RU" sz="1600" baseline="300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37F23D-7AEB-FFDF-BB5E-8DC88E59A6AA}"/>
              </a:ext>
            </a:extLst>
          </p:cNvPr>
          <p:cNvGrpSpPr/>
          <p:nvPr/>
        </p:nvGrpSpPr>
        <p:grpSpPr>
          <a:xfrm>
            <a:off x="1851341" y="2504960"/>
            <a:ext cx="8310091" cy="1557434"/>
            <a:chOff x="1851341" y="2373634"/>
            <a:chExt cx="8310091" cy="1557434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FB97EF06-1831-B114-4597-4C26CB6E263F}"/>
                </a:ext>
              </a:extLst>
            </p:cNvPr>
            <p:cNvSpPr/>
            <p:nvPr/>
          </p:nvSpPr>
          <p:spPr>
            <a:xfrm>
              <a:off x="1944710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218CA27F-9DAD-B8A5-FCF3-2842FD43B1CC}"/>
                </a:ext>
              </a:extLst>
            </p:cNvPr>
            <p:cNvSpPr/>
            <p:nvPr/>
          </p:nvSpPr>
          <p:spPr>
            <a:xfrm>
              <a:off x="4855336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7B72E7D1-DE34-7268-5E08-DFB26D46C3B8}"/>
                </a:ext>
              </a:extLst>
            </p:cNvPr>
            <p:cNvSpPr/>
            <p:nvPr/>
          </p:nvSpPr>
          <p:spPr>
            <a:xfrm>
              <a:off x="7637173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3598E0C-7FB3-A797-BFB1-631AD4825A05}"/>
                </a:ext>
              </a:extLst>
            </p:cNvPr>
            <p:cNvGrpSpPr/>
            <p:nvPr/>
          </p:nvGrpSpPr>
          <p:grpSpPr>
            <a:xfrm>
              <a:off x="1851341" y="2373634"/>
              <a:ext cx="2707783" cy="1434775"/>
              <a:chOff x="1928615" y="2373634"/>
              <a:chExt cx="2707783" cy="143477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A87C8F-32B2-777D-B5D6-79B1084F1592}"/>
                  </a:ext>
                </a:extLst>
              </p:cNvPr>
              <p:cNvSpPr txBox="1"/>
              <p:nvPr/>
            </p:nvSpPr>
            <p:spPr>
              <a:xfrm>
                <a:off x="1928615" y="3223634"/>
                <a:ext cx="2707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Эффективная наружная терапия</a:t>
                </a: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26197E3-D191-361B-9963-D14014C15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7500" y="2373634"/>
                <a:ext cx="756825" cy="756825"/>
              </a:xfrm>
              <a:prstGeom prst="rect">
                <a:avLst/>
              </a:prstGeom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EDE543C-D40C-4BA9-320E-247010944976}"/>
                </a:ext>
              </a:extLst>
            </p:cNvPr>
            <p:cNvGrpSpPr/>
            <p:nvPr/>
          </p:nvGrpSpPr>
          <p:grpSpPr>
            <a:xfrm>
              <a:off x="7911922" y="2398517"/>
              <a:ext cx="1979054" cy="1409892"/>
              <a:chOff x="8117986" y="2398517"/>
              <a:chExt cx="1979054" cy="140989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40084E-4FBB-7882-72CF-2BFD3D55EFAE}"/>
                  </a:ext>
                </a:extLst>
              </p:cNvPr>
              <p:cNvSpPr txBox="1"/>
              <p:nvPr/>
            </p:nvSpPr>
            <p:spPr>
              <a:xfrm>
                <a:off x="8117986" y="3223634"/>
                <a:ext cx="19790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Обучение </a:t>
                </a:r>
              </a:p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пациента</a:t>
                </a:r>
                <a:r>
                  <a:rPr lang="en-US" sz="1600" b="1" baseline="30000" dirty="0">
                    <a:solidFill>
                      <a:srgbClr val="004F74"/>
                    </a:solidFill>
                    <a:latin typeface="Montserrat" pitchFamily="2" charset="0"/>
                  </a:rPr>
                  <a:t>2</a:t>
                </a:r>
                <a:endParaRPr lang="ru-RU" sz="1600" b="1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331C6A41-4B86-75B1-C33A-90A8D733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7298" y="2398517"/>
                <a:ext cx="741380" cy="707058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2FA14BC-E43E-A16B-9EFC-A48DBFCE8C57}"/>
                </a:ext>
              </a:extLst>
            </p:cNvPr>
            <p:cNvGrpSpPr/>
            <p:nvPr/>
          </p:nvGrpSpPr>
          <p:grpSpPr>
            <a:xfrm>
              <a:off x="4847841" y="2437147"/>
              <a:ext cx="2518876" cy="1371262"/>
              <a:chOff x="5053905" y="2437147"/>
              <a:chExt cx="2518876" cy="13712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3CDCBE-D795-06E6-F66A-5BE87F97C22E}"/>
                  </a:ext>
                </a:extLst>
              </p:cNvPr>
              <p:cNvSpPr txBox="1"/>
              <p:nvPr/>
            </p:nvSpPr>
            <p:spPr>
              <a:xfrm>
                <a:off x="5053905" y="3223634"/>
                <a:ext cx="25188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 терапия</a:t>
                </a: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70B724DD-9E86-90EC-04C4-D01A5DC90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5149" y="2437147"/>
                <a:ext cx="614385" cy="6813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8603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1A6D92-9FA5-EEAD-6A28-8B455053739E}"/>
              </a:ext>
            </a:extLst>
          </p:cNvPr>
          <p:cNvGrpSpPr/>
          <p:nvPr/>
        </p:nvGrpSpPr>
        <p:grpSpPr>
          <a:xfrm>
            <a:off x="1351474" y="1045842"/>
            <a:ext cx="9533301" cy="4918364"/>
            <a:chOff x="1351474" y="1045842"/>
            <a:chExt cx="9533301" cy="491836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80EE5E6-D586-FAA8-D4CA-AA6D1C15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6286" y="1045842"/>
              <a:ext cx="4918364" cy="49183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6A71A96-41C1-533C-55E1-B298C249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6088" y="1339499"/>
              <a:ext cx="4045501" cy="4073792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3E7BCF1-8908-D06A-AD37-1A0A97C49CA1}"/>
                </a:ext>
              </a:extLst>
            </p:cNvPr>
            <p:cNvGrpSpPr/>
            <p:nvPr/>
          </p:nvGrpSpPr>
          <p:grpSpPr>
            <a:xfrm>
              <a:off x="1351474" y="1232154"/>
              <a:ext cx="3532142" cy="1340056"/>
              <a:chOff x="894274" y="1041654"/>
              <a:chExt cx="3532142" cy="1340056"/>
            </a:xfrm>
          </p:grpSpPr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4CF46757-55E7-6D77-0B81-F2953DC25F93}"/>
                  </a:ext>
                </a:extLst>
              </p:cNvPr>
              <p:cNvSpPr/>
              <p:nvPr/>
            </p:nvSpPr>
            <p:spPr>
              <a:xfrm>
                <a:off x="894274" y="1041654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74F4E9-4F54-9068-CC07-14334AFC5C94}"/>
                  </a:ext>
                </a:extLst>
              </p:cNvPr>
              <p:cNvSpPr txBox="1"/>
              <p:nvPr/>
            </p:nvSpPr>
            <p:spPr>
              <a:xfrm>
                <a:off x="1193220" y="1309653"/>
                <a:ext cx="32331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Кожа с </a:t>
                </a:r>
                <a:r>
                  <a:rPr lang="ru-RU" sz="1200" dirty="0" err="1">
                    <a:solidFill>
                      <a:srgbClr val="004F74"/>
                    </a:solidFill>
                    <a:latin typeface="Montserrat" pitchFamily="2" charset="0"/>
                  </a:rPr>
                  <a:t>акне</a:t>
                </a:r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 испытывает дефицит увлажняющих компонентов, что приводит к снижению барьерной функции и </a:t>
                </a:r>
                <a:r>
                  <a:rPr lang="ru-RU" sz="1200" dirty="0" err="1">
                    <a:solidFill>
                      <a:srgbClr val="004F74"/>
                    </a:solidFill>
                    <a:latin typeface="Montserrat" pitchFamily="2" charset="0"/>
                  </a:rPr>
                  <a:t>дисбиозу</a:t>
                </a:r>
                <a:endParaRPr lang="ru-RU" sz="1200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2E8F0A6-0CF8-8D95-A94D-01F05FF524D1}"/>
                </a:ext>
              </a:extLst>
            </p:cNvPr>
            <p:cNvGrpSpPr/>
            <p:nvPr/>
          </p:nvGrpSpPr>
          <p:grpSpPr>
            <a:xfrm>
              <a:off x="7352633" y="1232154"/>
              <a:ext cx="3532142" cy="1340056"/>
              <a:chOff x="6786133" y="1060704"/>
              <a:chExt cx="3532142" cy="1340056"/>
            </a:xfrm>
          </p:grpSpPr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6F74203A-E733-EB82-4514-B2E5369491D1}"/>
                  </a:ext>
                </a:extLst>
              </p:cNvPr>
              <p:cNvSpPr/>
              <p:nvPr/>
            </p:nvSpPr>
            <p:spPr>
              <a:xfrm>
                <a:off x="6786133" y="1060704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FE3EE-4833-0340-EDD7-BCA7FDCC949E}"/>
                  </a:ext>
                </a:extLst>
              </p:cNvPr>
              <p:cNvSpPr txBox="1"/>
              <p:nvPr/>
            </p:nvSpPr>
            <p:spPr>
              <a:xfrm>
                <a:off x="6978683" y="1260391"/>
                <a:ext cx="3231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Жесткие очищающие средства устраняют себорею, но разрушают липидный барьер кожи, что приходит к ослаблению барьерной функции кожи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63D6C19E-99C3-43AB-2A98-D3E2F9767DFE}"/>
                </a:ext>
              </a:extLst>
            </p:cNvPr>
            <p:cNvGrpSpPr/>
            <p:nvPr/>
          </p:nvGrpSpPr>
          <p:grpSpPr>
            <a:xfrm>
              <a:off x="7283079" y="4570940"/>
              <a:ext cx="3532142" cy="1073675"/>
              <a:chOff x="6716579" y="4761440"/>
              <a:chExt cx="3532142" cy="1073675"/>
            </a:xfrm>
          </p:grpSpPr>
          <p:sp>
            <p:nvSpPr>
              <p:cNvPr id="30" name="Скругленный прямоугольник 29">
                <a:extLst>
                  <a:ext uri="{FF2B5EF4-FFF2-40B4-BE49-F238E27FC236}">
                    <a16:creationId xmlns:a16="http://schemas.microsoft.com/office/drawing/2014/main" id="{3E95CAD2-B09D-A0E4-0F4B-E05699B9DF7C}"/>
                  </a:ext>
                </a:extLst>
              </p:cNvPr>
              <p:cNvSpPr/>
              <p:nvPr/>
            </p:nvSpPr>
            <p:spPr>
              <a:xfrm>
                <a:off x="6716579" y="4761440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80BCDE-9F53-7ABF-ED80-93914116734E}"/>
                  </a:ext>
                </a:extLst>
              </p:cNvPr>
              <p:cNvSpPr txBox="1"/>
              <p:nvPr/>
            </p:nvSpPr>
            <p:spPr>
              <a:xfrm>
                <a:off x="7016783" y="4982182"/>
                <a:ext cx="2935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Несмываемые средства с спиртом ещё больше разрушают защитный барьер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9B038401-BDAB-73E7-AA53-F015265EB136}"/>
                </a:ext>
              </a:extLst>
            </p:cNvPr>
            <p:cNvGrpSpPr/>
            <p:nvPr/>
          </p:nvGrpSpPr>
          <p:grpSpPr>
            <a:xfrm>
              <a:off x="1351474" y="4560569"/>
              <a:ext cx="3532142" cy="1073675"/>
              <a:chOff x="894274" y="4751069"/>
              <a:chExt cx="3532142" cy="1073675"/>
            </a:xfrm>
          </p:grpSpPr>
          <p:sp>
            <p:nvSpPr>
              <p:cNvPr id="28" name="Скругленный прямоугольник 27">
                <a:extLst>
                  <a:ext uri="{FF2B5EF4-FFF2-40B4-BE49-F238E27FC236}">
                    <a16:creationId xmlns:a16="http://schemas.microsoft.com/office/drawing/2014/main" id="{88FA844E-3EAF-C4E7-5C28-F219AE7E75F8}"/>
                  </a:ext>
                </a:extLst>
              </p:cNvPr>
              <p:cNvSpPr/>
              <p:nvPr/>
            </p:nvSpPr>
            <p:spPr>
              <a:xfrm>
                <a:off x="894274" y="4751069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425A0D-64A8-8F55-C630-E8E8406589C8}"/>
                  </a:ext>
                </a:extLst>
              </p:cNvPr>
              <p:cNvSpPr txBox="1"/>
              <p:nvPr/>
            </p:nvSpPr>
            <p:spPr>
              <a:xfrm>
                <a:off x="1193221" y="4969990"/>
                <a:ext cx="2832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Из-за ослабленного защитного барьера кожа становится обезвоженной 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17E24B-CCDA-6DEE-0323-CE8C561B2AE4}"/>
                </a:ext>
              </a:extLst>
            </p:cNvPr>
            <p:cNvSpPr txBox="1"/>
            <p:nvPr/>
          </p:nvSpPr>
          <p:spPr>
            <a:xfrm>
              <a:off x="5425894" y="1900065"/>
              <a:ext cx="17237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latin typeface="Montserrat" pitchFamily="2" charset="0"/>
                </a:rPr>
                <a:t>Увеличение </a:t>
              </a:r>
            </a:p>
            <a:p>
              <a:pPr algn="ctr"/>
              <a:r>
                <a:rPr lang="ru-RU" sz="1050" dirty="0">
                  <a:latin typeface="Montserrat" pitchFamily="2" charset="0"/>
                </a:rPr>
                <a:t>ТЭПВ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509080-DA36-61EA-BD8F-3F64C5E32FE7}"/>
                </a:ext>
              </a:extLst>
            </p:cNvPr>
            <p:cNvSpPr txBox="1"/>
            <p:nvPr/>
          </p:nvSpPr>
          <p:spPr>
            <a:xfrm>
              <a:off x="6855012" y="4016838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8581CE2-4F23-5EDA-0EAE-913004C1FF75}"/>
              </a:ext>
            </a:extLst>
          </p:cNvPr>
          <p:cNvSpPr txBox="1"/>
          <p:nvPr/>
        </p:nvSpPr>
        <p:spPr>
          <a:xfrm>
            <a:off x="-7162" y="530562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Механизм развития сухости кожи у пациентов с акне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C417E9-FB8E-5616-C101-E3C3051C6C18}"/>
              </a:ext>
            </a:extLst>
          </p:cNvPr>
          <p:cNvSpPr txBox="1"/>
          <p:nvPr/>
        </p:nvSpPr>
        <p:spPr>
          <a:xfrm>
            <a:off x="622647" y="5949469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14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82DA13-9A91-DF3E-4AE3-4EE53A52BA55}"/>
              </a:ext>
            </a:extLst>
          </p:cNvPr>
          <p:cNvSpPr/>
          <p:nvPr/>
        </p:nvSpPr>
        <p:spPr>
          <a:xfrm>
            <a:off x="1168128" y="1556941"/>
            <a:ext cx="9855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Уход за кожей является необходимой частью лечения акне 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Адъювантная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терапия акне с использованием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увлажняющих средств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должна быть включена в программу профилактики, лечения и поддерживающего ухода за кожей с акне и продолжаться даже после отмены назначенного лечения</a:t>
            </a:r>
          </a:p>
          <a:p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Назначение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адъювантной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терапии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Повышает приверженность к лечению в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2,4 раза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Облегчает течение акне в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2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раза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Улучшает клинический результат лечения основными средствами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599AE-086A-64A0-2B31-D21049268C6B}"/>
              </a:ext>
            </a:extLst>
          </p:cNvPr>
          <p:cNvSpPr txBox="1"/>
          <p:nvPr/>
        </p:nvSpPr>
        <p:spPr>
          <a:xfrm>
            <a:off x="0" y="553864"/>
            <a:ext cx="1219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Стратегия приверженности к терапии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DA73-E77A-D0F5-D131-09A0CEAB13C9}"/>
              </a:ext>
            </a:extLst>
          </p:cNvPr>
          <p:cNvSpPr txBox="1"/>
          <p:nvPr/>
        </p:nvSpPr>
        <p:spPr>
          <a:xfrm>
            <a:off x="1050484" y="5945647"/>
            <a:ext cx="1120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de Lucas R, Moreno-Arias G, Perez-López M, Vera-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Casaño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Á,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Aladren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: 10.1186/s12895-015-0036-8. PMID: 26361978; PMCID: PMC4567797.</a:t>
            </a:r>
          </a:p>
        </p:txBody>
      </p:sp>
    </p:spTree>
    <p:extLst>
      <p:ext uri="{BB962C8B-B14F-4D97-AF65-F5344CB8AC3E}">
        <p14:creationId xmlns:p14="http://schemas.microsoft.com/office/powerpoint/2010/main" val="185221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2CAC9EDA-BDAF-4FB5-AC33-A8EAAF403BE3}"/>
              </a:ext>
            </a:extLst>
          </p:cNvPr>
          <p:cNvSpPr txBox="1">
            <a:spLocks/>
          </p:cNvSpPr>
          <p:nvPr/>
        </p:nvSpPr>
        <p:spPr>
          <a:xfrm>
            <a:off x="5630490" y="1344521"/>
            <a:ext cx="5292437" cy="2293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Акне или угри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- это воспалительное заболевание волосяных фолликулов и сальных желез кожи</a:t>
            </a:r>
          </a:p>
          <a:p>
            <a:endParaRPr lang="ru-RU" sz="2000" dirty="0">
              <a:solidFill>
                <a:srgbClr val="004F74"/>
              </a:solidFill>
              <a:latin typeface="Montserrat" pitchFamily="2" charset="0"/>
            </a:endParaRPr>
          </a:p>
        </p:txBody>
      </p:sp>
      <p:pic>
        <p:nvPicPr>
          <p:cNvPr id="3" name="Picture 2" descr="&amp;Acy;&amp;kcy;&amp;ncy;&amp;iecy; &amp;pcy;&amp;ucy;&amp;scy;&amp;tcy;&amp;ucy;&amp;lcy;&amp;iocy;&amp;zcy;&amp;ncy;&amp;ycy;&amp;iecy;">
            <a:extLst>
              <a:ext uri="{FF2B5EF4-FFF2-40B4-BE49-F238E27FC236}">
                <a16:creationId xmlns:a16="http://schemas.microsoft.com/office/drawing/2014/main" id="{61D2823C-34AF-45E9-858C-1C9AC579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892" y="1199732"/>
            <a:ext cx="3491237" cy="2287855"/>
          </a:xfrm>
          <a:prstGeom prst="roundRect">
            <a:avLst>
              <a:gd name="adj" fmla="val 10061"/>
            </a:avLst>
          </a:prstGeom>
          <a:noFill/>
        </p:spPr>
      </p:pic>
      <p:pic>
        <p:nvPicPr>
          <p:cNvPr id="4" name="Picture 4" descr="&amp;Acy;&amp;kcy;&amp;ncy;&amp;iecy; &amp;pcy;&amp;ucy;&amp;scy;&amp;tcy;&amp;ucy;&amp;lcy;&amp;iocy;&amp;zcy;&amp;ncy;&amp;ycy;&amp;iecy;">
            <a:extLst>
              <a:ext uri="{FF2B5EF4-FFF2-40B4-BE49-F238E27FC236}">
                <a16:creationId xmlns:a16="http://schemas.microsoft.com/office/drawing/2014/main" id="{35E9B2DB-FD7F-4D87-9F61-FBAD9E4E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5002" y="2446314"/>
            <a:ext cx="2557566" cy="3474396"/>
          </a:xfrm>
          <a:prstGeom prst="roundRect">
            <a:avLst>
              <a:gd name="adj" fmla="val 8985"/>
            </a:avLst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60CA44-8DC9-4AA6-A541-2830EE4DE51F}"/>
              </a:ext>
            </a:extLst>
          </p:cNvPr>
          <p:cNvSpPr/>
          <p:nvPr/>
        </p:nvSpPr>
        <p:spPr>
          <a:xfrm>
            <a:off x="2119626" y="3784753"/>
            <a:ext cx="55280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Акне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 — это хроническое заболевание, проявляющееся открытыми или закрытыми </a:t>
            </a:r>
            <a:r>
              <a:rPr lang="ru-RU" sz="2000" dirty="0" err="1">
                <a:solidFill>
                  <a:srgbClr val="004F74"/>
                </a:solidFill>
                <a:latin typeface="Montserrat" pitchFamily="2" charset="0"/>
              </a:rPr>
              <a:t>комедонами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 и воспалительными поражениями кожи в виде папул, пустул, узлов.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30585-AA70-66D5-3BB1-7884722DA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45" r="89862" b="55657"/>
          <a:stretch/>
        </p:blipFill>
        <p:spPr>
          <a:xfrm rot="5400000">
            <a:off x="1448500" y="3855088"/>
            <a:ext cx="505424" cy="548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0F924D-0B12-4CEC-D2F3-F3CE68D29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05" t="72259" r="-509" b="19513"/>
          <a:stretch/>
        </p:blipFill>
        <p:spPr>
          <a:xfrm rot="10800000">
            <a:off x="5117974" y="1369663"/>
            <a:ext cx="448887" cy="4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8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C75E3-DFC3-4227-A527-FF117550E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t="1422" r="12936" b="-1422"/>
          <a:stretch/>
        </p:blipFill>
        <p:spPr>
          <a:xfrm>
            <a:off x="6574722" y="2008094"/>
            <a:ext cx="4910174" cy="4574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B755AD-9795-490D-ABA9-C6A578AF749E}"/>
              </a:ext>
            </a:extLst>
          </p:cNvPr>
          <p:cNvSpPr txBox="1"/>
          <p:nvPr/>
        </p:nvSpPr>
        <p:spPr>
          <a:xfrm>
            <a:off x="0" y="544357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Бережный уход за кожей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должен сопровождать любую наружную </a:t>
            </a: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и системную лекарственную терапию акне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624C7-0826-409C-8CAD-B0BD06F02034}"/>
              </a:ext>
            </a:extLst>
          </p:cNvPr>
          <p:cNvSpPr txBox="1"/>
          <p:nvPr/>
        </p:nvSpPr>
        <p:spPr>
          <a:xfrm>
            <a:off x="1293606" y="3930108"/>
            <a:ext cx="5501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не должна содержать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Раздражающих кожу компонентов (спирт,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кератолитические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средства в высоких концентрациях и др.)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Комедогенных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веществ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5687E-27F0-B41A-D1E9-4F576C4735B3}"/>
              </a:ext>
            </a:extLst>
          </p:cNvPr>
          <p:cNvSpPr txBox="1"/>
          <p:nvPr/>
        </p:nvSpPr>
        <p:spPr>
          <a:xfrm>
            <a:off x="622646" y="6062422"/>
            <a:ext cx="11207403" cy="19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Клинические рекомендации, акне.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РОДВК,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E8B97-DB09-1AB4-37A0-85558FFC16DB}"/>
              </a:ext>
            </a:extLst>
          </p:cNvPr>
          <p:cNvSpPr txBox="1"/>
          <p:nvPr/>
        </p:nvSpPr>
        <p:spPr>
          <a:xfrm>
            <a:off x="1293606" y="1752098"/>
            <a:ext cx="7635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Для восстановления барьерных свойств кожи рекомендовано при акне любой тяжести:</a:t>
            </a:r>
          </a:p>
          <a:p>
            <a:pPr algn="l">
              <a:lnSpc>
                <a:spcPct val="100000"/>
              </a:lnSpc>
            </a:pPr>
            <a:endParaRPr lang="ru-RU" sz="18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бережное очищение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увлажнение с использованием средств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дерматокосметики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обладающих 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    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противовоспалительным действием</a:t>
            </a:r>
            <a:br>
              <a:rPr lang="ru-RU" sz="1800" dirty="0">
                <a:latin typeface="Montserrat" pitchFamily="2" charset="0"/>
              </a:rPr>
            </a:br>
            <a:br>
              <a:rPr lang="ru-RU" sz="1800" dirty="0">
                <a:latin typeface="Montserrat" pitchFamily="2" charset="0"/>
              </a:rPr>
            </a:br>
            <a:endParaRPr lang="ru-RU" sz="18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2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15BDE4-0038-A710-B736-07A0A20D1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28" y="846682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0DB28C87-1735-D2FC-917D-8BD7BD84315B}"/>
              </a:ext>
            </a:extLst>
          </p:cNvPr>
          <p:cNvSpPr txBox="1"/>
          <p:nvPr/>
        </p:nvSpPr>
        <p:spPr>
          <a:xfrm>
            <a:off x="1606359" y="1950563"/>
            <a:ext cx="76714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Мягкое бережное очищение от загрязнений </a:t>
            </a:r>
            <a:endParaRPr dirty="0"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477E1A7-6D05-30E6-5D66-6AF43E9D7438}"/>
              </a:ext>
            </a:extLst>
          </p:cNvPr>
          <p:cNvGrpSpPr/>
          <p:nvPr/>
        </p:nvGrpSpPr>
        <p:grpSpPr>
          <a:xfrm>
            <a:off x="1752970" y="2567121"/>
            <a:ext cx="7763257" cy="3329481"/>
            <a:chOff x="1420429" y="1561378"/>
            <a:chExt cx="5911250" cy="25351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AEB81B-53D1-33FF-21B5-E1A49A20ABB6}"/>
                </a:ext>
              </a:extLst>
            </p:cNvPr>
            <p:cNvSpPr txBox="1"/>
            <p:nvPr/>
          </p:nvSpPr>
          <p:spPr>
            <a:xfrm>
              <a:off x="1960368" y="1561378"/>
              <a:ext cx="5371311" cy="2520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Очищает и сужает поры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Оказывает прот</a:t>
              </a: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ивовоспалительное действие 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Помогает устранить покраснение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Увлажняет кожу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работу сальных желез</a:t>
              </a:r>
              <a: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физиологический рН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Сохраняет гидролипидный барьер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4D1C7C0-43F9-352B-D409-E79B05F50DF7}"/>
                </a:ext>
              </a:extLst>
            </p:cNvPr>
            <p:cNvGrpSpPr/>
            <p:nvPr/>
          </p:nvGrpSpPr>
          <p:grpSpPr>
            <a:xfrm>
              <a:off x="1420429" y="1623217"/>
              <a:ext cx="374977" cy="2473359"/>
              <a:chOff x="1349177" y="1741968"/>
              <a:chExt cx="374977" cy="2473359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94F67EC-7B88-E3A1-3227-22FBBA172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9177" y="38512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F91896-8D25-58D3-E410-95C7AB18B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9177" y="351001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714CF8D9-B4F2-3C9F-E6BF-515FDAC66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9177" y="3169476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2612DE-7E3C-CA01-F3A7-73C48472B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9177" y="2834075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42A8907E-B672-017F-F37E-EEA46E6D5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9177" y="24628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A3E44A83-F38A-8034-39E1-73A891CE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9177" y="2081748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FD068BD0-5A23-8BF3-1C69-94E45C6A7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9177" y="1741968"/>
                <a:ext cx="374977" cy="364077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32B65A2-9E98-0DAF-2BB5-5A8331B0A6B2}"/>
              </a:ext>
            </a:extLst>
          </p:cNvPr>
          <p:cNvSpPr txBox="1"/>
          <p:nvPr/>
        </p:nvSpPr>
        <p:spPr>
          <a:xfrm>
            <a:off x="1606359" y="961398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 </a:t>
            </a: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Пенка для умывания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комбинированной, 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7CD25-E25E-D4B8-A3B1-9AFFD6FAEF37}"/>
              </a:ext>
            </a:extLst>
          </p:cNvPr>
          <p:cNvSpPr txBox="1"/>
          <p:nvPr/>
        </p:nvSpPr>
        <p:spPr>
          <a:xfrm>
            <a:off x="1606359" y="565403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B8CA77C-2F39-5F1E-1AFD-E716DE5349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4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BF6D6DA-B54D-4461-0B77-133968148D6E}"/>
              </a:ext>
            </a:extLst>
          </p:cNvPr>
          <p:cNvGraphicFramePr>
            <a:graphicFrameLocks noGrp="1"/>
          </p:cNvGraphicFramePr>
          <p:nvPr/>
        </p:nvGraphicFramePr>
        <p:xfrm>
          <a:off x="815911" y="1760242"/>
          <a:ext cx="9121149" cy="4467960"/>
        </p:xfrm>
        <a:graphic>
          <a:graphicData uri="http://schemas.openxmlformats.org/drawingml/2006/table">
            <a:tbl>
              <a:tblPr firstRow="1" firstCol="1" bandRow="1"/>
              <a:tblGrid>
                <a:gridCol w="2996352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6124797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1871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349499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1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Восстанавливает  </a:t>
                      </a:r>
                      <a:r>
                        <a:rPr lang="ru-RU" sz="11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кожи</a:t>
                      </a:r>
                    </a:p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уровень секреции кожного сала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349499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Улучшает отток кожного сала за счет снижения его вязкости и повышения эластичности стенок  волосяного фолликула   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318859"/>
                  </a:ext>
                </a:extLst>
              </a:tr>
              <a:tr h="349499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Оказывает антибактериальное действие против </a:t>
                      </a:r>
                      <a:r>
                        <a:rPr lang="en-US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</a:t>
                      </a:r>
                      <a:r>
                        <a:rPr lang="ru-RU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 </a:t>
                      </a:r>
                      <a:r>
                        <a:rPr lang="en-US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acnes</a:t>
                      </a:r>
                      <a:r>
                        <a:rPr lang="ru-RU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Staph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.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epidermidis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Staph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.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aureus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Pseudomonas aeruginosa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Escherichia coli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844413"/>
                  </a:ext>
                </a:extLst>
              </a:tr>
              <a:tr h="44504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 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Оказывает выраженное успокаивающее действие</a:t>
                      </a:r>
                    </a:p>
                    <a:p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8903"/>
                  </a:ext>
                </a:extLst>
              </a:tr>
              <a:tr h="155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НИАЦИНАМИД</a:t>
                      </a:r>
                      <a:b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водорастворимый витамин В3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Поддерживает синтез липидов, укрепляет </a:t>
                      </a:r>
                      <a:r>
                        <a:rPr lang="ru-RU" sz="11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гидролипидный</a:t>
                      </a: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барьер кожи, улучшает визуальные качества кожи, устраняет покраснение</a:t>
                      </a: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БЕТАИН</a:t>
                      </a: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– поддерживает электролитный клеточный баланс с удержанием Н2О.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Смягчает и разглаживает кожу, стимулирует регенерацию мелких трещин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Д-ПАНТЕНОЛ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Стимулирует обновление кожи с высокими физиологическими характеристиками гладкости и упругости 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КАРБАМИД (МОЧЕВИНА)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кожу и защищает от ксероза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19326"/>
                  </a:ext>
                </a:extLst>
              </a:tr>
              <a:tr h="250798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КОКО-ГЛИКОЗИД</a:t>
                      </a:r>
                      <a:br>
                        <a:rPr lang="ru-RU" sz="11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0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мягкий неионогенный ПАВ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Мягко и эффективно растворяет загрязнения кожи, облегчает проникновение других активных компонентов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Сохраняет </a:t>
                      </a:r>
                      <a:r>
                        <a:rPr lang="ru-RU" sz="11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гидролипидный</a:t>
                      </a: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барьер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9756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5043EC-8B63-AFCB-6D95-FFADB4ADB6A2}"/>
              </a:ext>
            </a:extLst>
          </p:cNvPr>
          <p:cNvSpPr txBox="1"/>
          <p:nvPr/>
        </p:nvSpPr>
        <p:spPr>
          <a:xfrm>
            <a:off x="815911" y="54653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 </a:t>
            </a: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Пенка для умывания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комбинированной, 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9BAEFB-8179-3782-169F-317B706CA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9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C85D84-6E2D-C2C7-C975-68BB02DC5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38" y="875261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5DDD2107-80D8-ED4F-F2CB-2B9F95FEA95A}"/>
              </a:ext>
            </a:extLst>
          </p:cNvPr>
          <p:cNvSpPr txBox="1"/>
          <p:nvPr/>
        </p:nvSpPr>
        <p:spPr>
          <a:xfrm>
            <a:off x="1685237" y="1932951"/>
            <a:ext cx="76714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A19"/>
              </a:buClr>
              <a:buSzPts val="1700"/>
              <a:buFont typeface="Calibri"/>
              <a:buNone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Н</a:t>
            </a:r>
            <a:r>
              <a:rPr lang="ru-RU" sz="18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е содержит гормонов, спирта и салициловой кислоты</a:t>
            </a:r>
          </a:p>
          <a:p>
            <a:pPr>
              <a:buClr>
                <a:srgbClr val="9D9A19"/>
              </a:buClr>
              <a:buSzPts val="1700"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Контроль за появлением воспалений</a:t>
            </a:r>
            <a:endParaRPr lang="ru-RU" sz="18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8CCF6-7F7E-B705-F948-CA9412195A3A}"/>
              </a:ext>
            </a:extLst>
          </p:cNvPr>
          <p:cNvSpPr txBox="1"/>
          <p:nvPr/>
        </p:nvSpPr>
        <p:spPr>
          <a:xfrm>
            <a:off x="1772256" y="1045184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</a:t>
            </a: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Тоник для комбинированной,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BE161-71A6-3B94-209C-29C63AEEEAB6}"/>
              </a:ext>
            </a:extLst>
          </p:cNvPr>
          <p:cNvSpPr txBox="1"/>
          <p:nvPr/>
        </p:nvSpPr>
        <p:spPr>
          <a:xfrm>
            <a:off x="1685237" y="619735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FE7BC26-7C8B-FC58-3CCF-82435E49D3AF}"/>
              </a:ext>
            </a:extLst>
          </p:cNvPr>
          <p:cNvGrpSpPr/>
          <p:nvPr/>
        </p:nvGrpSpPr>
        <p:grpSpPr>
          <a:xfrm>
            <a:off x="1772256" y="3121815"/>
            <a:ext cx="8402260" cy="2619246"/>
            <a:chOff x="1464227" y="1817201"/>
            <a:chExt cx="4666591" cy="14547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EC3168-A9AD-019D-D918-DE2BCF7A851F}"/>
                </a:ext>
              </a:extLst>
            </p:cNvPr>
            <p:cNvSpPr txBox="1"/>
            <p:nvPr/>
          </p:nvSpPr>
          <p:spPr>
            <a:xfrm>
              <a:off x="2017460" y="1868474"/>
              <a:ext cx="4113358" cy="1304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Устраняет чувство стянутости </a:t>
              </a:r>
              <a:br>
                <a:rPr lang="en-US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</a:b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Успокаивает и тонизирует кожу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Нормализует микробиом, устраняя акне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Очищает и сужает поры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Нормализирует работу сальных желез 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7B1F2D4B-5A21-9FFC-7D92-F8F1777DA925}"/>
                </a:ext>
              </a:extLst>
            </p:cNvPr>
            <p:cNvGrpSpPr/>
            <p:nvPr/>
          </p:nvGrpSpPr>
          <p:grpSpPr>
            <a:xfrm>
              <a:off x="1464227" y="1817201"/>
              <a:ext cx="357169" cy="1454722"/>
              <a:chOff x="1678014" y="2040933"/>
              <a:chExt cx="392885" cy="1600193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E386FC08-71A5-BD08-C97A-1BD6D1969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8015" y="3259665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DA3051AF-F713-111B-AF62-E0CF3A076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8015" y="2493653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2628576-FEAA-7F7A-4CE8-140E7840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015" y="2886106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563311C-F9A8-DEAB-CB01-EF5026F74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8014" y="2040933"/>
                <a:ext cx="392883" cy="381463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27DC79-07C3-593C-C418-2484B45CB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6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D59123F-9D73-3713-31A8-CFA1CA9085A9}"/>
              </a:ext>
            </a:extLst>
          </p:cNvPr>
          <p:cNvGraphicFramePr>
            <a:graphicFrameLocks noGrp="1"/>
          </p:cNvGraphicFramePr>
          <p:nvPr/>
        </p:nvGraphicFramePr>
        <p:xfrm>
          <a:off x="815911" y="1850480"/>
          <a:ext cx="9121149" cy="4121413"/>
        </p:xfrm>
        <a:graphic>
          <a:graphicData uri="http://schemas.openxmlformats.org/drawingml/2006/table">
            <a:tbl>
              <a:tblPr firstRow="1" firstCol="1" bandRow="1"/>
              <a:tblGrid>
                <a:gridCol w="3586756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5534393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861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90830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(цинковая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кислоты)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80674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(активный компонент корня солодки) 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5885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АМИНОКИСЛОТНЫЙ КОМПЛЕКС </a:t>
                      </a: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кожу и поддерживает оптимальный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уровень гидратации и рН кожи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3316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БЕТАИН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Оказывает увлажняющее действие. Поддерживает электролитный баланс в клетках, удерживая Н2О. Смягчает, разглаживает кожу, ускоряет регенерацию мелких трещин и начальных проявлений акне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C6CF12-0917-B1EC-C051-89BB7A768F6F}"/>
              </a:ext>
            </a:extLst>
          </p:cNvPr>
          <p:cNvSpPr txBox="1"/>
          <p:nvPr/>
        </p:nvSpPr>
        <p:spPr>
          <a:xfrm>
            <a:off x="815911" y="54653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</a:t>
            </a:r>
            <a:r>
              <a:rPr lang="ru-RU" sz="2000" b="1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Тоник для комбинированной,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10A931-BA63-FB4F-A45E-29F4BCF19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4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B2A24A-1778-E673-D42B-455D0AE24BE9}"/>
              </a:ext>
            </a:extLst>
          </p:cNvPr>
          <p:cNvGrpSpPr/>
          <p:nvPr/>
        </p:nvGrpSpPr>
        <p:grpSpPr>
          <a:xfrm>
            <a:off x="358706" y="1331122"/>
            <a:ext cx="6273210" cy="1184886"/>
            <a:chOff x="253199" y="1349211"/>
            <a:chExt cx="6273210" cy="1184886"/>
          </a:xfrm>
        </p:grpSpPr>
        <p:sp>
          <p:nvSpPr>
            <p:cNvPr id="7" name="Google Shape;19845;p41">
              <a:extLst>
                <a:ext uri="{FF2B5EF4-FFF2-40B4-BE49-F238E27FC236}">
                  <a16:creationId xmlns:a16="http://schemas.microsoft.com/office/drawing/2014/main" id="{A88D0D9B-DA24-C1AC-0052-992028FE6DB2}"/>
                </a:ext>
              </a:extLst>
            </p:cNvPr>
            <p:cNvSpPr/>
            <p:nvPr/>
          </p:nvSpPr>
          <p:spPr>
            <a:xfrm>
              <a:off x="253199" y="1349211"/>
              <a:ext cx="627321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КРЕМ-ГЕЛЬ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35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9848;p41">
              <a:extLst>
                <a:ext uri="{FF2B5EF4-FFF2-40B4-BE49-F238E27FC236}">
                  <a16:creationId xmlns:a16="http://schemas.microsoft.com/office/drawing/2014/main" id="{2AD6D714-46EF-C1D1-BD98-BBB687C8B024}"/>
                </a:ext>
              </a:extLst>
            </p:cNvPr>
            <p:cNvSpPr/>
            <p:nvPr/>
          </p:nvSpPr>
          <p:spPr>
            <a:xfrm>
              <a:off x="253199" y="1954197"/>
              <a:ext cx="4504753" cy="5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Влияет на патогенез акне, не сушит кожу 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358706" y="625181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DAED385-3303-49D1-8677-22AE187AAEEE}"/>
              </a:ext>
            </a:extLst>
          </p:cNvPr>
          <p:cNvGraphicFramePr>
            <a:graphicFrameLocks noGrp="1"/>
          </p:cNvGraphicFramePr>
          <p:nvPr/>
        </p:nvGraphicFramePr>
        <p:xfrm>
          <a:off x="460925" y="2369897"/>
          <a:ext cx="7705430" cy="3944192"/>
        </p:xfrm>
        <a:graphic>
          <a:graphicData uri="http://schemas.openxmlformats.org/drawingml/2006/table">
            <a:tbl>
              <a:tblPr firstRow="1" firstCol="1" bandRow="1"/>
              <a:tblGrid>
                <a:gridCol w="3030046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4675384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129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7715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68528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860936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ВИТАМИН А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Снижает секрецию сальных желез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Уменьшает ороговение устьев волосяных фолликул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Улучшает отток кожного сала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1311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ВИТАМИН Е 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Обеспечивает антиоксидантную защиту клеток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Участвует в метаболизме клеток кожи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CBE375-E803-4700-A23C-74A4E07D9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"/>
          <a:stretch/>
        </p:blipFill>
        <p:spPr>
          <a:xfrm>
            <a:off x="8260408" y="2341226"/>
            <a:ext cx="3814990" cy="20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8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137328-6E77-67B6-3657-83E5BAE84EFE}"/>
              </a:ext>
            </a:extLst>
          </p:cNvPr>
          <p:cNvGrpSpPr/>
          <p:nvPr/>
        </p:nvGrpSpPr>
        <p:grpSpPr>
          <a:xfrm>
            <a:off x="4334364" y="1329732"/>
            <a:ext cx="5255183" cy="1393805"/>
            <a:chOff x="6472568" y="1274061"/>
            <a:chExt cx="5255183" cy="1393805"/>
          </a:xfrm>
        </p:grpSpPr>
        <p:sp>
          <p:nvSpPr>
            <p:cNvPr id="10" name="Google Shape;19846;p41">
              <a:extLst>
                <a:ext uri="{FF2B5EF4-FFF2-40B4-BE49-F238E27FC236}">
                  <a16:creationId xmlns:a16="http://schemas.microsoft.com/office/drawing/2014/main" id="{35C7E2DA-41A4-2106-7653-AE6B4386548C}"/>
                </a:ext>
              </a:extLst>
            </p:cNvPr>
            <p:cNvSpPr/>
            <p:nvPr/>
          </p:nvSpPr>
          <p:spPr>
            <a:xfrm>
              <a:off x="6472568" y="1274061"/>
              <a:ext cx="5255183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СПРЕЙ 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75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9850;p41">
              <a:extLst>
                <a:ext uri="{FF2B5EF4-FFF2-40B4-BE49-F238E27FC236}">
                  <a16:creationId xmlns:a16="http://schemas.microsoft.com/office/drawing/2014/main" id="{A563C0E5-8E2B-44C9-E839-807B67DE0D3E}"/>
                </a:ext>
              </a:extLst>
            </p:cNvPr>
            <p:cNvSpPr/>
            <p:nvPr/>
          </p:nvSpPr>
          <p:spPr>
            <a:xfrm>
              <a:off x="6472568" y="1844066"/>
              <a:ext cx="5041213" cy="8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Устраняет угри и </a:t>
              </a:r>
              <a:r>
                <a:rPr lang="ru-RU" sz="1400" i="0" u="none" strike="noStrike" cap="none" dirty="0" err="1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комедоны</a:t>
              </a: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 на обширных участках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379430" y="535439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DD8E020-C630-45E4-A23D-A53D1FAD01C6}"/>
              </a:ext>
            </a:extLst>
          </p:cNvPr>
          <p:cNvGraphicFramePr>
            <a:graphicFrameLocks noGrp="1"/>
          </p:cNvGraphicFramePr>
          <p:nvPr/>
        </p:nvGraphicFramePr>
        <p:xfrm>
          <a:off x="4401576" y="2264012"/>
          <a:ext cx="7410994" cy="4179434"/>
        </p:xfrm>
        <a:graphic>
          <a:graphicData uri="http://schemas.openxmlformats.org/drawingml/2006/table">
            <a:tbl>
              <a:tblPr firstRow="1" firstCol="1" bandRow="1"/>
              <a:tblGrid>
                <a:gridCol w="2905047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4505947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831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8384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74471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677193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T</a:t>
                      </a:r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ЕТРАНИЛ</a:t>
                      </a:r>
                      <a:r>
                        <a:rPr lang="en-US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 U </a:t>
                      </a:r>
                      <a:r>
                        <a:rPr lang="ru-RU" sz="1400" b="0" kern="120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ундециленамидопропилтр-имониум</a:t>
                      </a:r>
                      <a:r>
                        <a:rPr lang="ru-RU" sz="1400" b="0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метосульфат</a:t>
                      </a:r>
                      <a:endParaRPr lang="ru-RU" sz="1400" b="0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Обладает </a:t>
                      </a:r>
                      <a:r>
                        <a:rPr lang="ru-RU" sz="14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фунгицидной</a:t>
                      </a: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активностью </a:t>
                      </a:r>
                    </a:p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в отношении нитчатых и дрожжевых грибов</a:t>
                      </a:r>
                      <a:r>
                        <a:rPr lang="en-US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(Кандида)</a:t>
                      </a:r>
                      <a:endParaRPr lang="en-US" sz="1400" b="0" kern="120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229298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Д-ПАНТЕНОЛ 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Обладает бактерицидной активностью в отношении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Staphylococcus aureus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Escherichia coli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Pseudomonas aeruginosa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959AD-E43F-417E-96F9-976E147B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8" y="2264012"/>
            <a:ext cx="4027328" cy="2266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6E79EA-042F-4873-A1F9-A5A734DF6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837189" y="3429000"/>
            <a:ext cx="2396607" cy="3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9EAE1C-A018-3B37-C4CB-234738D3E88E}"/>
              </a:ext>
            </a:extLst>
          </p:cNvPr>
          <p:cNvSpPr txBox="1"/>
          <p:nvPr/>
        </p:nvSpPr>
        <p:spPr>
          <a:xfrm>
            <a:off x="0" y="1533379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PCA</a:t>
            </a:r>
            <a:r>
              <a:rPr lang="ru-RU" sz="2000" b="1" u="sng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уникальный физиологический компонент </a:t>
            </a:r>
          </a:p>
          <a:p>
            <a:pPr algn="ctr"/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для лечения угревой болезни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C5CFB-1D8B-11D8-15DB-69ADC2436F1D}"/>
              </a:ext>
            </a:extLst>
          </p:cNvPr>
          <p:cNvSpPr txBox="1"/>
          <p:nvPr/>
        </p:nvSpPr>
        <p:spPr>
          <a:xfrm>
            <a:off x="-272304" y="4713101"/>
            <a:ext cx="60982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Подавляет размножение</a:t>
            </a:r>
            <a:br>
              <a:rPr lang="ru-RU" sz="1400" dirty="0">
                <a:latin typeface="Montserrat" pitchFamily="2" charset="0"/>
              </a:rPr>
            </a:br>
            <a:r>
              <a:rPr lang="en-US" sz="1400" i="1" dirty="0" err="1">
                <a:solidFill>
                  <a:schemeClr val="tx1"/>
                </a:solidFill>
                <a:latin typeface="Montserrat" pitchFamily="2" charset="0"/>
                <a:sym typeface="Arial"/>
              </a:rPr>
              <a:t>Cutibacterium</a:t>
            </a:r>
            <a:r>
              <a:rPr lang="en-US" sz="1400" i="1" dirty="0">
                <a:solidFill>
                  <a:schemeClr val="tx1"/>
                </a:solidFill>
                <a:latin typeface="Montserrat" pitchFamily="2" charset="0"/>
                <a:sym typeface="Arial"/>
              </a:rPr>
              <a:t> acnes</a:t>
            </a:r>
            <a:endParaRPr lang="ru-RU" sz="1400" i="1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Montserrat" pitchFamily="2" charset="0"/>
              </a:rPr>
              <a:t>и </a:t>
            </a:r>
            <a:r>
              <a:rPr lang="en-US" sz="1400" i="1" dirty="0">
                <a:solidFill>
                  <a:schemeClr val="tx1"/>
                </a:solidFill>
                <a:latin typeface="Montserrat" pitchFamily="2" charset="0"/>
              </a:rPr>
              <a:t>Staphylococcus epidermidis</a:t>
            </a:r>
            <a:endParaRPr lang="ru-RU" sz="1400" i="1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FEEBF-108A-91D4-B9E6-3BEF64F2D009}"/>
              </a:ext>
            </a:extLst>
          </p:cNvPr>
          <p:cNvSpPr txBox="1"/>
          <p:nvPr/>
        </p:nvSpPr>
        <p:spPr>
          <a:xfrm>
            <a:off x="4658455" y="4713101"/>
            <a:ext cx="2712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Доказано </a:t>
            </a:r>
            <a:r>
              <a:rPr lang="en-US" sz="1400" i="1" dirty="0">
                <a:latin typeface="Montserrat" pitchFamily="2" charset="0"/>
              </a:rPr>
              <a:t>in vitro</a:t>
            </a:r>
            <a:r>
              <a:rPr lang="ru-RU" sz="1400" dirty="0">
                <a:latin typeface="Montserrat" pitchFamily="2" charset="0"/>
              </a:rPr>
              <a:t> снижение активности </a:t>
            </a:r>
          </a:p>
          <a:p>
            <a:pPr algn="ctr"/>
            <a:r>
              <a:rPr lang="ru-RU" sz="1400" dirty="0">
                <a:latin typeface="Montserrat" pitchFamily="2" charset="0"/>
              </a:rPr>
              <a:t>5-альфа-редуктазы на 65%</a:t>
            </a:r>
          </a:p>
          <a:p>
            <a:pPr algn="ctr"/>
            <a:endParaRPr lang="ru-RU" sz="14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2E1C2-DB98-8593-328F-D6D208D35F75}"/>
              </a:ext>
            </a:extLst>
          </p:cNvPr>
          <p:cNvSpPr txBox="1"/>
          <p:nvPr/>
        </p:nvSpPr>
        <p:spPr>
          <a:xfrm>
            <a:off x="7752783" y="4713101"/>
            <a:ext cx="3307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Клинически доказанный эффект снижения выделения кожного сала на 22% за 4 недели применения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FA466-69B8-F77A-6ACF-84D2C75B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81272" y="2781779"/>
            <a:ext cx="1650999" cy="1651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05821-B458-0FDD-9227-26F8B0EF2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67" y="2890834"/>
            <a:ext cx="1675297" cy="16024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B8E3D6-FDC4-4E56-50A6-0681EB500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73" y="2855285"/>
            <a:ext cx="1675297" cy="1602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B5D84-9B29-BAE8-A53C-C291695C0B72}"/>
              </a:ext>
            </a:extLst>
          </p:cNvPr>
          <p:cNvSpPr txBox="1"/>
          <p:nvPr/>
        </p:nvSpPr>
        <p:spPr>
          <a:xfrm>
            <a:off x="815911" y="546537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Биоактивный ЦИНК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3DCEA1-7E33-1421-77A3-B80F43AA7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9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7821B9-F735-641D-326C-CA39F505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60832" y="2849510"/>
            <a:ext cx="3309762" cy="1736901"/>
          </a:xfrm>
          <a:prstGeom prst="rect">
            <a:avLst/>
          </a:prstGeom>
          <a:noFill/>
        </p:spPr>
      </p:pic>
      <p:sp>
        <p:nvSpPr>
          <p:cNvPr id="3" name="Содержимое 12">
            <a:extLst>
              <a:ext uri="{FF2B5EF4-FFF2-40B4-BE49-F238E27FC236}">
                <a16:creationId xmlns:a16="http://schemas.microsoft.com/office/drawing/2014/main" id="{B363C069-6978-1B60-795C-D129FB312375}"/>
              </a:ext>
            </a:extLst>
          </p:cNvPr>
          <p:cNvSpPr txBox="1">
            <a:spLocks/>
          </p:cNvSpPr>
          <p:nvPr/>
        </p:nvSpPr>
        <p:spPr>
          <a:xfrm>
            <a:off x="582215" y="1261469"/>
            <a:ext cx="7666787" cy="97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ru-RU" sz="16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BF5905-786A-E3E6-7DCF-8FF95C792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68229"/>
              </p:ext>
            </p:extLst>
          </p:nvPr>
        </p:nvGraphicFramePr>
        <p:xfrm>
          <a:off x="1132608" y="2262551"/>
          <a:ext cx="7116393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0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Компоненты </a:t>
                      </a:r>
                      <a:r>
                        <a:rPr lang="en-US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NMF</a:t>
                      </a:r>
                      <a:endParaRPr lang="ru-RU" sz="1400" dirty="0"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endParaRPr lang="ru-RU" sz="1400" dirty="0"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Свободные аминокислоты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PCA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пирролидон-карбоновая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к-та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Лактаты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Мочевина (карбамид)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Аммиачные (мочевая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к-та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креатинин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глюкозамины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Натрий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Кальций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1,5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Калий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Другие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5D076-66F1-5245-A81D-A4F3FFDF4C04}"/>
              </a:ext>
            </a:extLst>
          </p:cNvPr>
          <p:cNvSpPr/>
          <p:nvPr/>
        </p:nvSpPr>
        <p:spPr>
          <a:xfrm>
            <a:off x="1132608" y="5526191"/>
            <a:ext cx="1105939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Благодаря соединению с </a:t>
            </a:r>
            <a:r>
              <a:rPr lang="ru-RU" sz="1600" kern="0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-карбоновой кислотой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</a:t>
            </a:r>
            <a:r>
              <a:rPr lang="ru-RU" sz="16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имеет наиболее высокую биодоступность</a:t>
            </a: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по сравнению с другими соединениями</a:t>
            </a:r>
            <a:r>
              <a:rPr lang="en-US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CF278-1B92-FF9D-4327-779FF59D2580}"/>
              </a:ext>
            </a:extLst>
          </p:cNvPr>
          <p:cNvSpPr txBox="1"/>
          <p:nvPr/>
        </p:nvSpPr>
        <p:spPr>
          <a:xfrm>
            <a:off x="815911" y="546537"/>
            <a:ext cx="8417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Биоактивный ЦИНК</a:t>
            </a:r>
            <a:endParaRPr lang="en-US" sz="2400" b="1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PCA (цинковая соль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-карбоновой кислоты)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5D102-05D6-58D8-5EC2-410404C7A679}"/>
              </a:ext>
            </a:extLst>
          </p:cNvPr>
          <p:cNvSpPr txBox="1"/>
          <p:nvPr/>
        </p:nvSpPr>
        <p:spPr>
          <a:xfrm>
            <a:off x="839223" y="1439285"/>
            <a:ext cx="10513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1600" dirty="0" err="1"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-карбоновая кислота присутствует во всем организме, в том числе в роговом слое эпидермиса в качестве компонента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натурального увлажняющего фактора кожи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NMF</a:t>
            </a:r>
            <a:r>
              <a:rPr lang="en-US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F56AB-EEC6-2B70-0513-8DA1F629D708}"/>
              </a:ext>
            </a:extLst>
          </p:cNvPr>
          <p:cNvSpPr txBox="1"/>
          <p:nvPr/>
        </p:nvSpPr>
        <p:spPr>
          <a:xfrm>
            <a:off x="622646" y="6343776"/>
            <a:ext cx="11207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http://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practicaldermatology.com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/pdfs/PD0712_FTR_NMFReview.pdf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36CE4A-7457-B0CE-6960-DCC4858D1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8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29DB1F-E341-6DBD-8FF5-1A3A5CE50D19}"/>
              </a:ext>
            </a:extLst>
          </p:cNvPr>
          <p:cNvSpPr/>
          <p:nvPr/>
        </p:nvSpPr>
        <p:spPr>
          <a:xfrm>
            <a:off x="895822" y="1601484"/>
            <a:ext cx="980980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 высвобождение 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медиаторов воспаления</a:t>
            </a:r>
            <a:b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</a:b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(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простогландинов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и 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лейкотриенов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гиалуронидазу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=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&gt;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уменьшает проницаемость сосудов 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=&gt;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уменьшает отек при воспалении</a:t>
            </a:r>
            <a:r>
              <a:rPr lang="en-US" sz="1600" baseline="30000" dirty="0">
                <a:latin typeface="Montserrat" pitchFamily="2" charset="0"/>
                <a:ea typeface="Verdana" pitchFamily="34" charset="0"/>
                <a:cs typeface="Arial" pitchFamily="34" charset="0"/>
              </a:rPr>
              <a:t>1,2</a:t>
            </a:r>
            <a:endParaRPr lang="ru-RU" sz="1600" baseline="30000" dirty="0">
              <a:latin typeface="Montserrat" pitchFamily="2" charset="0"/>
              <a:ea typeface="Verdana" pitchFamily="34" charset="0"/>
              <a:cs typeface="Arial" pitchFamily="34" charset="0"/>
            </a:endParaRPr>
          </a:p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 высвобождение  гистамина</a:t>
            </a:r>
            <a:endParaRPr lang="ru-RU" sz="1600" baseline="300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Arial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16AC897-0A1B-C2D2-238B-F198EC60BD4C}"/>
              </a:ext>
            </a:extLst>
          </p:cNvPr>
          <p:cNvGrpSpPr/>
          <p:nvPr/>
        </p:nvGrpSpPr>
        <p:grpSpPr>
          <a:xfrm>
            <a:off x="1920160" y="4255373"/>
            <a:ext cx="8018430" cy="1720653"/>
            <a:chOff x="1480543" y="4237788"/>
            <a:chExt cx="8018430" cy="1720653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84BD3708-1AD6-A2EF-C4A9-57B816E25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0543" y="4237788"/>
              <a:ext cx="2280253" cy="13681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FC5B38C-4A42-1863-46C5-B41FB73F8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8092" y="4273437"/>
              <a:ext cx="1585569" cy="13692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6A2CC8F-6D2E-B938-23E2-9D72490DB6F6}"/>
                </a:ext>
              </a:extLst>
            </p:cNvPr>
            <p:cNvSpPr/>
            <p:nvPr/>
          </p:nvSpPr>
          <p:spPr>
            <a:xfrm>
              <a:off x="7998241" y="5023646"/>
              <a:ext cx="15007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kern="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кортизол</a:t>
              </a:r>
              <a:endParaRPr lang="ru-RU" sz="20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D1B1634-F4D5-9903-8BA6-641D78A14957}"/>
                </a:ext>
              </a:extLst>
            </p:cNvPr>
            <p:cNvSpPr/>
            <p:nvPr/>
          </p:nvSpPr>
          <p:spPr>
            <a:xfrm>
              <a:off x="3405334" y="4869758"/>
              <a:ext cx="26681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дикалий</a:t>
              </a:r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глицирризинат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32ED2E-366A-ACB7-09E3-7BC420D5B8C6}"/>
                </a:ext>
              </a:extLst>
            </p:cNvPr>
            <p:cNvSpPr txBox="1"/>
            <p:nvPr/>
          </p:nvSpPr>
          <p:spPr>
            <a:xfrm>
              <a:off x="5871761" y="4665779"/>
              <a:ext cx="646331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74AD"/>
                  </a:solidFill>
                  <a:latin typeface="Montserrat" pitchFamily="2" charset="0"/>
                </a:rPr>
                <a:t>=</a:t>
              </a:r>
            </a:p>
            <a:p>
              <a:endParaRPr lang="ru-RU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660B91A-2125-A6D0-DCA5-FA3E8ADE23FD}"/>
              </a:ext>
            </a:extLst>
          </p:cNvPr>
          <p:cNvGrpSpPr/>
          <p:nvPr/>
        </p:nvGrpSpPr>
        <p:grpSpPr>
          <a:xfrm>
            <a:off x="1072087" y="3216739"/>
            <a:ext cx="10171644" cy="966406"/>
            <a:chOff x="1072087" y="3123434"/>
            <a:chExt cx="10171644" cy="966406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A08EA163-079A-AF39-26EA-289797E2518D}"/>
                </a:ext>
              </a:extLst>
            </p:cNvPr>
            <p:cNvSpPr/>
            <p:nvPr/>
          </p:nvSpPr>
          <p:spPr>
            <a:xfrm>
              <a:off x="1072087" y="3123434"/>
              <a:ext cx="10171644" cy="966406"/>
            </a:xfrm>
            <a:prstGeom prst="roundRect">
              <a:avLst/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BF8FC-1ED8-A994-2D28-C8C2B95FF585}"/>
                </a:ext>
              </a:extLst>
            </p:cNvPr>
            <p:cNvSpPr txBox="1"/>
            <p:nvPr/>
          </p:nvSpPr>
          <p:spPr>
            <a:xfrm>
              <a:off x="1072087" y="3274606"/>
              <a:ext cx="101716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Противовоспалительный</a:t>
              </a:r>
              <a:r>
                <a:rPr lang="ru-RU" sz="18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эффект </a:t>
              </a:r>
              <a:r>
                <a:rPr lang="ru-RU" sz="1800" dirty="0" err="1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дикалий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  <a:r>
                <a:rPr lang="ru-RU" sz="1800" dirty="0" err="1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глицирризината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сравним по силе с эффективностью ГКС  (кортизола)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11258E0-B39D-A634-00F8-D45BD16829F1}"/>
              </a:ext>
            </a:extLst>
          </p:cNvPr>
          <p:cNvSpPr txBox="1"/>
          <p:nvPr/>
        </p:nvSpPr>
        <p:spPr>
          <a:xfrm>
            <a:off x="622646" y="6005367"/>
            <a:ext cx="11207403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  <a:buFont typeface="+mj-lt"/>
              <a:buAutoNum type="arabicPeriod"/>
            </a:pPr>
            <a:r>
              <a:rPr lang="sv-SE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Hosseinzadeh</a:t>
            </a:r>
            <a:r>
              <a:rPr lang="sv-SE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H et al.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Pharmacological Effects of Glycyrrhiza spp. and Its Bioactive Constituents.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Phytother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Res. 2015 Dec;29(12):1868-86.</a:t>
            </a:r>
            <a:endParaRPr lang="sv-SE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cs typeface="Arial" pitchFamily="34" charset="0"/>
            </a:endParaRPr>
          </a:p>
          <a:p>
            <a:pPr>
              <a:lnSpc>
                <a:spcPts val="800"/>
              </a:lnSpc>
              <a:buFont typeface="+mj-lt"/>
              <a:buAutoNum type="arabicPeriod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Asl MN et al. 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Review of pharmacological effects of Glycyrrhiza sp. and its bioactive compounds.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Phytother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Res. 2008 Jun;22(6):709-24.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1A7C9-B55A-5F1F-FEF9-FF9EAD66E492}"/>
              </a:ext>
            </a:extLst>
          </p:cNvPr>
          <p:cNvSpPr txBox="1"/>
          <p:nvPr/>
        </p:nvSpPr>
        <p:spPr>
          <a:xfrm>
            <a:off x="815911" y="619752"/>
            <a:ext cx="8417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Дикалий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глицирризинат</a:t>
            </a:r>
            <a:b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ru-RU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Активный компонент из корня солодки</a:t>
            </a:r>
            <a:endParaRPr lang="ru-RU" sz="1600" b="1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DE6F37-CDA2-AAE4-4FEE-97C2D81CF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Эпидемиология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798021" y="1320768"/>
            <a:ext cx="109229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Акне (вульгарные угри)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 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- самая распространенная дерматологическая </a:t>
            </a:r>
          </a:p>
          <a:p>
            <a:pPr algn="ctr"/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патология в подростковом периоде</a:t>
            </a:r>
            <a:endParaRPr lang="en-US" sz="18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67AF3-0DDB-CDDC-EFEC-0901212FEE72}"/>
              </a:ext>
            </a:extLst>
          </p:cNvPr>
          <p:cNvGrpSpPr/>
          <p:nvPr/>
        </p:nvGrpSpPr>
        <p:grpSpPr>
          <a:xfrm>
            <a:off x="1521229" y="3187168"/>
            <a:ext cx="9651075" cy="830997"/>
            <a:chOff x="2119746" y="3734183"/>
            <a:chExt cx="9651075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2FE8F6-B7C7-57D8-990B-0891BF398414}"/>
                </a:ext>
              </a:extLst>
            </p:cNvPr>
            <p:cNvSpPr txBox="1"/>
            <p:nvPr/>
          </p:nvSpPr>
          <p:spPr>
            <a:xfrm>
              <a:off x="4148050" y="3950311"/>
              <a:ext cx="76227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пациентов акне существуют около 5 лет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34EA76-26EB-55FE-0A4B-BA9E0B444445}"/>
                </a:ext>
              </a:extLst>
            </p:cNvPr>
            <p:cNvSpPr txBox="1"/>
            <p:nvPr/>
          </p:nvSpPr>
          <p:spPr>
            <a:xfrm>
              <a:off x="2119746" y="3734183"/>
              <a:ext cx="23857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У</a:t>
              </a:r>
              <a:r>
                <a:rPr lang="ru-RU" sz="4800" b="1" dirty="0">
                  <a:solidFill>
                    <a:srgbClr val="0074AD"/>
                  </a:solidFill>
                  <a:latin typeface="Montserrat" pitchFamily="2" charset="0"/>
                </a:rPr>
                <a:t> 70% </a:t>
              </a:r>
              <a:endParaRPr lang="ru-RU" sz="4800" b="1" dirty="0">
                <a:solidFill>
                  <a:srgbClr val="0074AD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E2C1EE9-5CA3-4590-AB9E-EDFACE87DF59}"/>
              </a:ext>
            </a:extLst>
          </p:cNvPr>
          <p:cNvGrpSpPr/>
          <p:nvPr/>
        </p:nvGrpSpPr>
        <p:grpSpPr>
          <a:xfrm>
            <a:off x="1188720" y="2414511"/>
            <a:ext cx="9983585" cy="863136"/>
            <a:chOff x="1936866" y="3949238"/>
            <a:chExt cx="9983585" cy="8631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6F649-BDB9-0B53-F9A3-CF384608B843}"/>
                </a:ext>
              </a:extLst>
            </p:cNvPr>
            <p:cNvSpPr txBox="1"/>
            <p:nvPr/>
          </p:nvSpPr>
          <p:spPr>
            <a:xfrm>
              <a:off x="4322619" y="3950600"/>
              <a:ext cx="759783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пик заболеваемости</a:t>
              </a:r>
            </a:p>
            <a:p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85% лиц в возрасте от 12 до 25 лет и у 11% лиц старше 25 лет. 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algn="l"/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FA8445-8E9C-8814-C0D4-AD897EF11816}"/>
                </a:ext>
              </a:extLst>
            </p:cNvPr>
            <p:cNvSpPr txBox="1"/>
            <p:nvPr/>
          </p:nvSpPr>
          <p:spPr>
            <a:xfrm>
              <a:off x="1936866" y="3949238"/>
              <a:ext cx="23857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15-18 лет</a:t>
              </a:r>
              <a:endParaRPr lang="ru-RU" sz="6000" b="1" dirty="0">
                <a:solidFill>
                  <a:srgbClr val="0074AD"/>
                </a:solidFill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131BA8-AB7D-9C1E-0707-03859204E2C0}"/>
              </a:ext>
            </a:extLst>
          </p:cNvPr>
          <p:cNvGrpSpPr/>
          <p:nvPr/>
        </p:nvGrpSpPr>
        <p:grpSpPr>
          <a:xfrm>
            <a:off x="1521228" y="4075574"/>
            <a:ext cx="9875641" cy="830997"/>
            <a:chOff x="1521228" y="4740099"/>
            <a:chExt cx="9875641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1D5FCD-CB31-82CA-07F7-83068BB4F1E4}"/>
                </a:ext>
              </a:extLst>
            </p:cNvPr>
            <p:cNvSpPr txBox="1"/>
            <p:nvPr/>
          </p:nvSpPr>
          <p:spPr>
            <a:xfrm>
              <a:off x="3549533" y="4800263"/>
              <a:ext cx="78473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случаев угревая сыпь сохраняется и в зрелом возрасте. </a:t>
              </a:r>
            </a:p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Частота акне в возрасте 40 лет составляет 5% у женщин и 1% у мужчин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DF6633-54F0-46C1-4A43-045AD56ECE64}"/>
                </a:ext>
              </a:extLst>
            </p:cNvPr>
            <p:cNvSpPr txBox="1"/>
            <p:nvPr/>
          </p:nvSpPr>
          <p:spPr>
            <a:xfrm>
              <a:off x="1521228" y="4740099"/>
              <a:ext cx="23857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в</a:t>
              </a:r>
              <a:r>
                <a:rPr lang="ru-RU" sz="4800" b="1" dirty="0">
                  <a:solidFill>
                    <a:srgbClr val="0074AD"/>
                  </a:solidFill>
                  <a:latin typeface="Montserrat" pitchFamily="2" charset="0"/>
                </a:rPr>
                <a:t> 30% </a:t>
              </a:r>
              <a:endParaRPr lang="ru-RU" sz="4800" b="1" dirty="0">
                <a:solidFill>
                  <a:srgbClr val="0074AD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75B354-4D1A-8641-DFBB-24FAA6456E19}"/>
              </a:ext>
            </a:extLst>
          </p:cNvPr>
          <p:cNvSpPr txBox="1"/>
          <p:nvPr/>
        </p:nvSpPr>
        <p:spPr>
          <a:xfrm>
            <a:off x="0" y="556417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Более чем в трети случаев это заболевание требует длительного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616A6E0-1929-F85F-2005-F8F4A71CC0A1}"/>
              </a:ext>
            </a:extLst>
          </p:cNvPr>
          <p:cNvSpPr/>
          <p:nvPr/>
        </p:nvSpPr>
        <p:spPr>
          <a:xfrm>
            <a:off x="910601" y="2641104"/>
            <a:ext cx="3381380" cy="2904833"/>
          </a:xfrm>
          <a:prstGeom prst="roundRect">
            <a:avLst>
              <a:gd name="adj" fmla="val 9089"/>
            </a:avLst>
          </a:prstGeom>
          <a:gradFill flip="none" rotWithShape="1">
            <a:gsLst>
              <a:gs pos="100000">
                <a:srgbClr val="A0D5EA"/>
              </a:gs>
              <a:gs pos="0">
                <a:srgbClr val="9DD3E8">
                  <a:alpha val="1021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C707C29-4F40-8D72-2D4A-20B6603FB2CF}"/>
              </a:ext>
            </a:extLst>
          </p:cNvPr>
          <p:cNvSpPr/>
          <p:nvPr/>
        </p:nvSpPr>
        <p:spPr>
          <a:xfrm>
            <a:off x="4469350" y="2639096"/>
            <a:ext cx="2930519" cy="2904833"/>
          </a:xfrm>
          <a:prstGeom prst="roundRect">
            <a:avLst>
              <a:gd name="adj" fmla="val 9089"/>
            </a:avLst>
          </a:prstGeom>
          <a:gradFill flip="none" rotWithShape="1">
            <a:gsLst>
              <a:gs pos="100000">
                <a:srgbClr val="A0D5EA"/>
              </a:gs>
              <a:gs pos="0">
                <a:srgbClr val="9DD3E8">
                  <a:alpha val="1021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F33CA3-2898-5EAE-7C7B-4D0BAC10FE36}"/>
              </a:ext>
            </a:extLst>
          </p:cNvPr>
          <p:cNvSpPr txBox="1">
            <a:spLocks/>
          </p:cNvSpPr>
          <p:nvPr/>
        </p:nvSpPr>
        <p:spPr>
          <a:xfrm>
            <a:off x="1375833" y="2969462"/>
            <a:ext cx="2138107" cy="4889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Витамин 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8ADFD-CC10-C6D5-B3EF-ADB4A7DF0414}"/>
              </a:ext>
            </a:extLst>
          </p:cNvPr>
          <p:cNvSpPr txBox="1"/>
          <p:nvPr/>
        </p:nvSpPr>
        <p:spPr>
          <a:xfrm>
            <a:off x="910601" y="576740"/>
            <a:ext cx="81995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</a:rPr>
              <a:t>Витамины А и Е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 составе </a:t>
            </a:r>
            <a:r>
              <a:rPr lang="ru-RU" sz="18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8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8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крем-геля от акне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дополняют эффект активных компонентов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717F9-A492-08D7-A725-A4CF668D7734}"/>
              </a:ext>
            </a:extLst>
          </p:cNvPr>
          <p:cNvSpPr txBox="1"/>
          <p:nvPr/>
        </p:nvSpPr>
        <p:spPr>
          <a:xfrm>
            <a:off x="1066537" y="3449027"/>
            <a:ext cx="33869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Снижает секрецию сальных желез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Уменьшает ороговение устьев волосяных фолликул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Улучшает отток кожного сала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FC34C-F386-AC7C-7EB8-958EF621B00C}"/>
              </a:ext>
            </a:extLst>
          </p:cNvPr>
          <p:cNvSpPr txBox="1"/>
          <p:nvPr/>
        </p:nvSpPr>
        <p:spPr>
          <a:xfrm>
            <a:off x="4893740" y="2935596"/>
            <a:ext cx="2078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74AD"/>
                </a:solidFill>
                <a:latin typeface="Montserrat" pitchFamily="2" charset="0"/>
              </a:rPr>
              <a:t>Витамин 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A2D12-4FAC-9839-97DA-B37B00D4683E}"/>
              </a:ext>
            </a:extLst>
          </p:cNvPr>
          <p:cNvSpPr txBox="1"/>
          <p:nvPr/>
        </p:nvSpPr>
        <p:spPr>
          <a:xfrm>
            <a:off x="4652307" y="3388648"/>
            <a:ext cx="304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Обеспечивает антиоксидантную защиту клеток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Участвует в метаболизме клеток кожи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D29D12-8FAB-5CFC-7A32-B26CAE29E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54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4E858-316D-E80A-2983-9D4D11D0804E}"/>
              </a:ext>
            </a:extLst>
          </p:cNvPr>
          <p:cNvSpPr txBox="1"/>
          <p:nvPr/>
        </p:nvSpPr>
        <p:spPr>
          <a:xfrm>
            <a:off x="910601" y="595104"/>
            <a:ext cx="79082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 err="1">
                <a:solidFill>
                  <a:srgbClr val="0074AD"/>
                </a:solidFill>
                <a:effectLst/>
                <a:latin typeface="Montserrat" pitchFamily="2" charset="0"/>
              </a:rPr>
              <a:t>Тетранил</a:t>
            </a:r>
            <a:r>
              <a:rPr lang="ru-RU" sz="3200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en-US" sz="3200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U </a:t>
            </a:r>
          </a:p>
          <a:p>
            <a:r>
              <a:rPr lang="ru-RU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в составе спрея </a:t>
            </a:r>
            <a:r>
              <a:rPr lang="ru-RU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для проблемной кожи, 75 мл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9464A7-9340-2396-28CC-0330E3E222D3}"/>
              </a:ext>
            </a:extLst>
          </p:cNvPr>
          <p:cNvGrpSpPr/>
          <p:nvPr/>
        </p:nvGrpSpPr>
        <p:grpSpPr>
          <a:xfrm>
            <a:off x="910601" y="2802959"/>
            <a:ext cx="6692466" cy="2984026"/>
            <a:chOff x="910601" y="2683691"/>
            <a:chExt cx="6692466" cy="2984026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2A9C6233-518D-E0DA-90FC-615725F2D8B3}"/>
                </a:ext>
              </a:extLst>
            </p:cNvPr>
            <p:cNvSpPr/>
            <p:nvPr/>
          </p:nvSpPr>
          <p:spPr>
            <a:xfrm>
              <a:off x="910601" y="2683691"/>
              <a:ext cx="6692466" cy="2984026"/>
            </a:xfrm>
            <a:prstGeom prst="roundRect">
              <a:avLst>
                <a:gd name="adj" fmla="val 4150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976AF9-2E4C-F0E7-D675-952BA364BE65}"/>
                </a:ext>
              </a:extLst>
            </p:cNvPr>
            <p:cNvSpPr txBox="1"/>
            <p:nvPr/>
          </p:nvSpPr>
          <p:spPr>
            <a:xfrm>
              <a:off x="1215916" y="3051849"/>
              <a:ext cx="4233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+mj-cs"/>
                </a:rPr>
                <a:t>Tetranil</a:t>
              </a:r>
              <a:r>
                <a:rPr lang="en-US" sz="2400" b="1" kern="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+mj-cs"/>
                </a:rPr>
                <a:t> 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34ED1-297B-DF99-7FA0-52E8F4569813}"/>
                </a:ext>
              </a:extLst>
            </p:cNvPr>
            <p:cNvSpPr txBox="1"/>
            <p:nvPr/>
          </p:nvSpPr>
          <p:spPr>
            <a:xfrm>
              <a:off x="1236133" y="3913391"/>
              <a:ext cx="28617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Обладает </a:t>
              </a:r>
              <a:r>
                <a:rPr lang="ru-RU" sz="15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фунгицидной</a:t>
              </a: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активностью </a:t>
              </a:r>
            </a:p>
            <a:p>
              <a:pPr>
                <a:defRPr/>
              </a:pPr>
              <a:endParaRPr lang="ru-RU" sz="16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  <a:p>
              <a:pPr>
                <a:defRPr/>
              </a:pPr>
              <a:r>
                <a:rPr lang="ru-RU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в отношении нитчатых и дрожжевых грибов</a:t>
              </a:r>
              <a:r>
                <a:rPr lang="en-US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ru-RU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(Кандида)</a:t>
              </a:r>
              <a:endParaRPr lang="en-US" sz="1400" dirty="0"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  <a:p>
              <a:endParaRPr lang="ru-RU" sz="1800" dirty="0">
                <a:latin typeface="Montserrat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8AB40-8597-3AAA-6C27-F17339A85E54}"/>
                </a:ext>
              </a:extLst>
            </p:cNvPr>
            <p:cNvSpPr txBox="1"/>
            <p:nvPr/>
          </p:nvSpPr>
          <p:spPr>
            <a:xfrm>
              <a:off x="4135222" y="3913391"/>
              <a:ext cx="3345825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Обладает бактерицидной активностью </a:t>
              </a:r>
              <a:r>
                <a:rPr lang="ru-RU" sz="15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в отношении</a:t>
              </a:r>
            </a:p>
            <a:p>
              <a:pPr>
                <a:defRPr/>
              </a:pPr>
              <a:r>
                <a:rPr lang="ru-RU" sz="16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Staphylococcus aureus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Escherichia coli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Pseudomonas aeruginosa</a:t>
              </a:r>
            </a:p>
            <a:p>
              <a:pPr>
                <a:defRPr/>
              </a:pPr>
              <a:endParaRPr lang="ru-RU" sz="1600" dirty="0"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180585-7E2A-D0CD-32F1-D59E7A31F1BA}"/>
                </a:ext>
              </a:extLst>
            </p:cNvPr>
            <p:cNvSpPr txBox="1"/>
            <p:nvPr/>
          </p:nvSpPr>
          <p:spPr>
            <a:xfrm>
              <a:off x="3121382" y="2993435"/>
              <a:ext cx="42333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ундециленамидопропилтримониум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метосульфат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)</a:t>
              </a:r>
              <a:endParaRPr lang="ru-RU" sz="1600" kern="0" dirty="0">
                <a:solidFill>
                  <a:srgbClr val="0074AD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C0D289-B8C6-D673-5A07-EB317A39E368}"/>
              </a:ext>
            </a:extLst>
          </p:cNvPr>
          <p:cNvGrpSpPr/>
          <p:nvPr/>
        </p:nvGrpSpPr>
        <p:grpSpPr>
          <a:xfrm>
            <a:off x="7794978" y="2909507"/>
            <a:ext cx="4016780" cy="2684515"/>
            <a:chOff x="7794978" y="2790239"/>
            <a:chExt cx="4016780" cy="268451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8217F59-205C-FB2A-9100-9A791FBA22D9}"/>
                </a:ext>
              </a:extLst>
            </p:cNvPr>
            <p:cNvGrpSpPr/>
            <p:nvPr/>
          </p:nvGrpSpPr>
          <p:grpSpPr>
            <a:xfrm>
              <a:off x="7794978" y="2790239"/>
              <a:ext cx="3977024" cy="2272570"/>
              <a:chOff x="7540978" y="2621278"/>
              <a:chExt cx="3977024" cy="2272570"/>
            </a:xfrm>
          </p:grpSpPr>
          <p:pic>
            <p:nvPicPr>
              <p:cNvPr id="13" name="Picture 2" descr="Картинки по запросу &quot;тетранил Г формула&quot;">
                <a:extLst>
                  <a:ext uri="{FF2B5EF4-FFF2-40B4-BE49-F238E27FC236}">
                    <a16:creationId xmlns:a16="http://schemas.microsoft.com/office/drawing/2014/main" id="{27496B0A-C013-6349-6392-230E1403F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33" t="18461" r="5036" b="23333"/>
              <a:stretch/>
            </p:blipFill>
            <p:spPr bwMode="auto">
              <a:xfrm>
                <a:off x="7699512" y="3212773"/>
                <a:ext cx="3642264" cy="1681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07C659-9529-4B53-294E-5DC5E373590A}"/>
                  </a:ext>
                </a:extLst>
              </p:cNvPr>
              <p:cNvSpPr txBox="1"/>
              <p:nvPr/>
            </p:nvSpPr>
            <p:spPr>
              <a:xfrm>
                <a:off x="7540978" y="2621278"/>
                <a:ext cx="3977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074AD"/>
                    </a:solidFill>
                    <a:latin typeface="Montserrat" pitchFamily="2" charset="0"/>
                  </a:rPr>
                  <a:t>Химическая формула </a:t>
                </a:r>
              </a:p>
              <a:p>
                <a:pPr algn="ctr"/>
                <a:r>
                  <a:rPr lang="ru-RU" sz="1400" b="1" dirty="0" err="1">
                    <a:solidFill>
                      <a:srgbClr val="0074AD"/>
                    </a:solidFill>
                    <a:latin typeface="Montserrat" pitchFamily="2" charset="0"/>
                  </a:rPr>
                  <a:t>Тетранила</a:t>
                </a:r>
                <a:r>
                  <a:rPr lang="ru-RU" sz="1400" b="1" dirty="0">
                    <a:solidFill>
                      <a:srgbClr val="0074AD"/>
                    </a:solidFill>
                    <a:latin typeface="Montserrat" pitchFamily="2" charset="0"/>
                  </a:rPr>
                  <a:t>-У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79F539-29CA-1CD5-7C40-C839A543BDCE}"/>
                </a:ext>
              </a:extLst>
            </p:cNvPr>
            <p:cNvSpPr txBox="1"/>
            <p:nvPr/>
          </p:nvSpPr>
          <p:spPr>
            <a:xfrm>
              <a:off x="7834734" y="5166977"/>
              <a:ext cx="3977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solidFill>
                    <a:srgbClr val="0074AD"/>
                  </a:solidFill>
                  <a:latin typeface="Montserrat" pitchFamily="2" charset="0"/>
                </a:rPr>
                <a:t>R</a:t>
              </a:r>
              <a:r>
                <a:rPr lang="en-US" sz="1400" b="1" dirty="0">
                  <a:solidFill>
                    <a:srgbClr val="0074AD"/>
                  </a:solidFill>
                  <a:latin typeface="Montserrat" pitchFamily="2" charset="0"/>
                </a:rPr>
                <a:t>-CO</a:t>
              </a: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:</a:t>
              </a:r>
              <a:r>
                <a:rPr lang="en-US" sz="1400" b="1" dirty="0">
                  <a:solidFill>
                    <a:srgbClr val="0074AD"/>
                  </a:solidFill>
                  <a:latin typeface="Montserrat" pitchFamily="2" charset="0"/>
                </a:rPr>
                <a:t> undecylenic acid</a:t>
              </a:r>
              <a:endParaRPr lang="ru-RU" sz="1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DA7B0F-3730-F56F-98C5-69281AEC3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7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479E6-BE54-35C0-57B8-8B9D437A894C}"/>
              </a:ext>
            </a:extLst>
          </p:cNvPr>
          <p:cNvSpPr txBox="1"/>
          <p:nvPr/>
        </p:nvSpPr>
        <p:spPr>
          <a:xfrm>
            <a:off x="1135599" y="555062"/>
            <a:ext cx="85735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Д-</a:t>
            </a:r>
            <a:r>
              <a:rPr lang="ru-RU" sz="32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пантенол</a:t>
            </a:r>
            <a:r>
              <a:rPr lang="ru-RU" sz="3200" b="1" dirty="0">
                <a:latin typeface="Montserrat" pitchFamily="2" charset="0"/>
                <a:ea typeface="Verdana" pitchFamily="34" charset="0"/>
              </a:rPr>
              <a:t> </a:t>
            </a:r>
            <a:endParaRPr lang="en-US" sz="3200" b="1" dirty="0">
              <a:latin typeface="Montserrat" pitchFamily="2" charset="0"/>
              <a:ea typeface="Verdana" pitchFamily="34" charset="0"/>
            </a:endParaRP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д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елает кожу более гладкой и упругой </a:t>
            </a:r>
          </a:p>
          <a:p>
            <a:endParaRPr lang="ru-RU" sz="2400" b="1" dirty="0">
              <a:latin typeface="Montserrat" pitchFamily="2" charset="0"/>
              <a:ea typeface="Verdana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7A5D28-F847-6B8A-6A10-D2A6E3B1C86B}"/>
              </a:ext>
            </a:extLst>
          </p:cNvPr>
          <p:cNvSpPr/>
          <p:nvPr/>
        </p:nvSpPr>
        <p:spPr>
          <a:xfrm>
            <a:off x="1135599" y="2628208"/>
            <a:ext cx="647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способствует заживлению ран </a:t>
            </a:r>
            <a:r>
              <a:rPr lang="ru-RU" dirty="0">
                <a:solidFill>
                  <a:srgbClr val="212121"/>
                </a:solidFill>
                <a:latin typeface="Montserrat" pitchFamily="2" charset="0"/>
              </a:rPr>
              <a:t>путем активации молекул, связанных с заживлением ран, таких как IL-6, IL-1β и др.,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оказывает противовоспалительное, регенерирующее и увлажняющее действие 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   </a:t>
            </a:r>
            <a:r>
              <a:rPr lang="ru-RU" dirty="0">
                <a:latin typeface="Montserrat" pitchFamily="2" charset="0"/>
              </a:rPr>
              <a:t>на роговой слой кожи</a:t>
            </a:r>
            <a:endParaRPr lang="en-US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снижает экспрессию маркеров апоптоза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стимулирует пролиферацию клеток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39A49-8B53-53FB-8BCF-6E22332442DE}"/>
              </a:ext>
            </a:extLst>
          </p:cNvPr>
          <p:cNvSpPr txBox="1"/>
          <p:nvPr/>
        </p:nvSpPr>
        <p:spPr>
          <a:xfrm>
            <a:off x="984597" y="5870400"/>
            <a:ext cx="104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Shin JY, Kim J, Choi YH, Kang NG, Lee S.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Dexpanthenol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Promotes Cell Growth by Preventing Cell Senescence and Apoptosis in Cultured Human Hair Follicle Cells.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Curr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Issues Mol Biol. 2021 Sep 28;43(3):1361-1373.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10.3390/cimb43030097. PMID: 34698060; PMCID: PMC8929036.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A392ED-9F62-983D-5737-8396EA1C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2" t="17463" r="32057" b="63111"/>
          <a:stretch/>
        </p:blipFill>
        <p:spPr>
          <a:xfrm>
            <a:off x="7899209" y="2279303"/>
            <a:ext cx="2996563" cy="2781622"/>
          </a:xfrm>
          <a:prstGeom prst="roundRect">
            <a:avLst>
              <a:gd name="adj" fmla="val 12642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209FAA-7822-871C-1262-B82885BE3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3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DAD6F1-EE84-0FE3-A213-9FDFB3A6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8853" y="2284081"/>
            <a:ext cx="2700589" cy="2274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85F17-C5C1-15F7-7A9E-972676F7C159}"/>
              </a:ext>
            </a:extLst>
          </p:cNvPr>
          <p:cNvSpPr txBox="1"/>
          <p:nvPr/>
        </p:nvSpPr>
        <p:spPr>
          <a:xfrm>
            <a:off x="1154260" y="623952"/>
            <a:ext cx="64657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0074AD"/>
                </a:solidFill>
                <a:latin typeface="Montserrat" pitchFamily="2" charset="0"/>
              </a:rPr>
              <a:t>Ниацинамид</a:t>
            </a:r>
            <a:endParaRPr lang="ru-RU" sz="32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dirty="0">
                <a:latin typeface="Montserrat" pitchFamily="2" charset="0"/>
              </a:rPr>
              <a:t>Увеличивает содержание </a:t>
            </a:r>
            <a:r>
              <a:rPr lang="ru-RU" dirty="0" err="1">
                <a:latin typeface="Montserrat" pitchFamily="2" charset="0"/>
              </a:rPr>
              <a:t>церамидов</a:t>
            </a:r>
            <a:r>
              <a:rPr lang="ru-RU" dirty="0">
                <a:latin typeface="Montserrat" pitchFamily="2" charset="0"/>
              </a:rPr>
              <a:t> в поверхностном слое кожи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в 5 раз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7DB73A-1089-6C40-2BE4-B56AAAFC10C2}"/>
              </a:ext>
            </a:extLst>
          </p:cNvPr>
          <p:cNvGrpSpPr/>
          <p:nvPr/>
        </p:nvGrpSpPr>
        <p:grpSpPr>
          <a:xfrm>
            <a:off x="1154260" y="2095337"/>
            <a:ext cx="5955667" cy="646331"/>
            <a:chOff x="1154260" y="2446166"/>
            <a:chExt cx="5955667" cy="64633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40EBDFD-B4B7-3F44-6CD0-26FCBF59C474}"/>
                </a:ext>
              </a:extLst>
            </p:cNvPr>
            <p:cNvSpPr/>
            <p:nvPr/>
          </p:nvSpPr>
          <p:spPr>
            <a:xfrm>
              <a:off x="3004456" y="2469050"/>
              <a:ext cx="41054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уменьшает </a:t>
              </a:r>
              <a:r>
                <a:rPr lang="ru-RU" sz="1600" dirty="0" err="1">
                  <a:latin typeface="Montserrat" pitchFamily="2" charset="0"/>
                </a:rPr>
                <a:t>трансэпидермальную</a:t>
              </a:r>
              <a:r>
                <a:rPr lang="ru-RU" sz="1600" dirty="0">
                  <a:latin typeface="Montserrat" pitchFamily="2" charset="0"/>
                </a:rPr>
                <a:t> потерю влаги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5D344-F748-29A4-7BE9-B7CF3143A548}"/>
                </a:ext>
              </a:extLst>
            </p:cNvPr>
            <p:cNvSpPr txBox="1"/>
            <p:nvPr/>
          </p:nvSpPr>
          <p:spPr>
            <a:xfrm>
              <a:off x="1154260" y="2446166"/>
              <a:ext cx="18501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на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27%</a:t>
              </a:r>
              <a:endParaRPr lang="ru-RU" sz="2800" b="1" dirty="0">
                <a:solidFill>
                  <a:srgbClr val="0074AD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EB4EB6-0915-C90E-E0C4-0196305B554C}"/>
              </a:ext>
            </a:extLst>
          </p:cNvPr>
          <p:cNvSpPr txBox="1"/>
          <p:nvPr/>
        </p:nvSpPr>
        <p:spPr>
          <a:xfrm>
            <a:off x="1154260" y="3254166"/>
            <a:ext cx="7137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Улучшает внешний вид сухой или поврежденной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уменьшая шелушение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восстанавливая ее однородность и целостность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улучшает функционирования эпидермального барьера</a:t>
            </a:r>
            <a:r>
              <a:rPr lang="en-US" sz="1600" dirty="0">
                <a:latin typeface="Montserrat" pitchFamily="2" charset="0"/>
              </a:rPr>
              <a:t> </a:t>
            </a:r>
            <a:r>
              <a:rPr lang="ru-RU" sz="1600" dirty="0">
                <a:latin typeface="Montserrat" pitchFamily="2" charset="0"/>
              </a:rPr>
              <a:t>и увлажненность кожи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F9FBE40-ADCC-F005-18D5-17C29EB3A1B9}"/>
              </a:ext>
            </a:extLst>
          </p:cNvPr>
          <p:cNvGrpSpPr/>
          <p:nvPr/>
        </p:nvGrpSpPr>
        <p:grpSpPr>
          <a:xfrm>
            <a:off x="910601" y="4935216"/>
            <a:ext cx="10508603" cy="772466"/>
            <a:chOff x="910601" y="5065843"/>
            <a:chExt cx="10508603" cy="772466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EC538DDF-54C9-517A-C7AC-0396E5EB3C33}"/>
                </a:ext>
              </a:extLst>
            </p:cNvPr>
            <p:cNvSpPr/>
            <p:nvPr/>
          </p:nvSpPr>
          <p:spPr>
            <a:xfrm>
              <a:off x="910601" y="5065843"/>
              <a:ext cx="10508603" cy="772466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A9873D-9658-0A27-B532-E58E73938ACD}"/>
                </a:ext>
              </a:extLst>
            </p:cNvPr>
            <p:cNvSpPr txBox="1"/>
            <p:nvPr/>
          </p:nvSpPr>
          <p:spPr>
            <a:xfrm>
              <a:off x="1196791" y="5163556"/>
              <a:ext cx="101219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После восьми недель использования </a:t>
              </a:r>
              <a:r>
                <a:rPr lang="ru-RU" sz="1600" dirty="0" err="1">
                  <a:latin typeface="Montserrat" pitchFamily="2" charset="0"/>
                </a:rPr>
                <a:t>ниацинамида</a:t>
              </a:r>
              <a:r>
                <a:rPr lang="ru-RU" sz="1600" dirty="0">
                  <a:latin typeface="Montserrat" pitchFamily="2" charset="0"/>
                </a:rPr>
                <a:t> у  82% пациентов с акне, папулы и пустулы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сократились на 60%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BECA0E-83D6-3D9C-A1EA-BC241A706BF2}"/>
              </a:ext>
            </a:extLst>
          </p:cNvPr>
          <p:cNvSpPr txBox="1"/>
          <p:nvPr/>
        </p:nvSpPr>
        <p:spPr>
          <a:xfrm>
            <a:off x="1090396" y="5914159"/>
            <a:ext cx="10508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Аверьянова В. А.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Ниацинамид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косметике-эффективный многофункциональный ингредиент //Сырье и упаковка: Для парфюмерии, косметики и бытовой химии. – 2019. – №. 3. – С. 14-16.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149422-B3AD-4464-8476-C44ADE9A1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3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BF583C-A59E-B072-0525-AFD959294A23}"/>
              </a:ext>
            </a:extLst>
          </p:cNvPr>
          <p:cNvSpPr/>
          <p:nvPr/>
        </p:nvSpPr>
        <p:spPr>
          <a:xfrm>
            <a:off x="1154260" y="276728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Montserrat" pitchFamily="2" charset="0"/>
                <a:ea typeface="Microsoft YaHei UI Light" panose="020B0502040204020203" pitchFamily="34" charset="-122"/>
              </a:rPr>
              <a:t>Оказывает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ea typeface="Microsoft YaHei UI Light" panose="020B0502040204020203" pitchFamily="34" charset="-122"/>
              </a:rPr>
              <a:t>антиоксидантное, противовоспалительное действия </a:t>
            </a:r>
          </a:p>
          <a:p>
            <a:r>
              <a:rPr lang="ru-RU" sz="2000" dirty="0">
                <a:latin typeface="Montserrat" pitchFamily="2" charset="0"/>
                <a:ea typeface="Microsoft YaHei UI Light" panose="020B0502040204020203" pitchFamily="34" charset="-122"/>
              </a:rPr>
              <a:t>и модулирует проникновение в глубокие слои кожи</a:t>
            </a:r>
            <a:endParaRPr lang="ru-RU" sz="2000" b="0" i="0" dirty="0">
              <a:solidFill>
                <a:srgbClr val="6E7277"/>
              </a:solidFill>
              <a:effectLst/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8A1508-4CD9-4AA1-01A2-475BEFB985AC}"/>
              </a:ext>
            </a:extLst>
          </p:cNvPr>
          <p:cNvSpPr/>
          <p:nvPr/>
        </p:nvSpPr>
        <p:spPr>
          <a:xfrm>
            <a:off x="1154260" y="4227890"/>
            <a:ext cx="5646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itchFamily="2" charset="0"/>
              </a:rPr>
              <a:t>Обладает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антимикробной активностью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3BDAB-4C01-5277-BA33-92B5493E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260" y="1806412"/>
            <a:ext cx="3691654" cy="3471622"/>
          </a:xfrm>
          <a:prstGeom prst="roundRect">
            <a:avLst>
              <a:gd name="adj" fmla="val 1182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C087E-7702-8B01-9017-86E66F6D17CA}"/>
              </a:ext>
            </a:extLst>
          </p:cNvPr>
          <p:cNvSpPr txBox="1"/>
          <p:nvPr/>
        </p:nvSpPr>
        <p:spPr>
          <a:xfrm>
            <a:off x="1154260" y="766040"/>
            <a:ext cx="1063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Бетаин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A5238-8C64-0196-DA9B-4EC3BABC752A}"/>
              </a:ext>
            </a:extLst>
          </p:cNvPr>
          <p:cNvSpPr txBox="1"/>
          <p:nvPr/>
        </p:nvSpPr>
        <p:spPr>
          <a:xfrm>
            <a:off x="1029046" y="5741207"/>
            <a:ext cx="10508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Тянь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К., Ли-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хун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З.,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Вэнь-гуан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Цуй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Прогресс в применении бетаина в косметике // Моющие средства и косметика. – 2023. – Т. 46. ​​– №. 9.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Sajna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K. V.,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Gottumukkala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L. D., Sukumaran, R. K., &amp; Pandey, A. (2015). 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White Biotechnology in Cosmetics. Industrial Biorefineries &amp; White Biotechnology, 607–652.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doi:10.1016/b978-0-444-63453-5.00020-3 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4CBAC0-3D29-DB0B-F53C-DAAF7DCC0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24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1E0D2-335B-E30C-7F0E-B78A9805FD35}"/>
              </a:ext>
            </a:extLst>
          </p:cNvPr>
          <p:cNvSpPr txBox="1"/>
          <p:nvPr/>
        </p:nvSpPr>
        <p:spPr>
          <a:xfrm>
            <a:off x="5913974" y="2151179"/>
            <a:ext cx="4943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Стимулирует клеточную пролиферацию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</a:rPr>
              <a:t>Восстанавливает повреждённую кожу в течении 47 часов</a:t>
            </a:r>
            <a:r>
              <a:rPr lang="ru-RU" sz="1600" baseline="30000" dirty="0">
                <a:latin typeface="Montserrat" pitchFamily="2" charset="0"/>
                <a:ea typeface="Verdana" pitchFamily="34" charset="0"/>
              </a:rPr>
              <a:t>1</a:t>
            </a:r>
          </a:p>
          <a:p>
            <a:endParaRPr lang="ru-RU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7275B-228B-03EB-D2F5-C887902F4AF0}"/>
              </a:ext>
            </a:extLst>
          </p:cNvPr>
          <p:cNvSpPr txBox="1"/>
          <p:nvPr/>
        </p:nvSpPr>
        <p:spPr>
          <a:xfrm>
            <a:off x="1035909" y="678410"/>
            <a:ext cx="6205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Комплекс из 17 аминокислот*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стимулирует регенерацию клеток</a:t>
            </a:r>
            <a:endParaRPr lang="ru-RU" sz="2400" baseline="30000" dirty="0">
              <a:solidFill>
                <a:srgbClr val="0074AD"/>
              </a:solidFill>
              <a:latin typeface="Montserrat" pitchFamily="2" charset="0"/>
              <a:ea typeface="Verdana" pitchFamily="34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2B431-525B-A2E8-4E25-7E73EF4F2AEC}"/>
              </a:ext>
            </a:extLst>
          </p:cNvPr>
          <p:cNvSpPr txBox="1"/>
          <p:nvPr/>
        </p:nvSpPr>
        <p:spPr>
          <a:xfrm>
            <a:off x="1035909" y="5871926"/>
            <a:ext cx="1050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Diaz I,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Namkoong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Wu JQ,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Giancola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G. Amino acid complex (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AAComplex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) benefits in cosmetic products: In vitro and in vivo clinical studies.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2022 Jul;21(7):3046-3052.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10.1111/jocd.14544.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2021 Oct 25. PMID: 34694692; PMCID: PMC9541640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  <a:p>
            <a:pPr marL="228600" indent="-228600">
              <a:buFontTx/>
              <a:buAutoNum type="arabicPeriod"/>
            </a:pP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Данные компании производителя сырья</a:t>
            </a:r>
          </a:p>
          <a:p>
            <a:pPr marL="228600" indent="-228600">
              <a:buAutoNum type="arabicPeriod"/>
            </a:pP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BDD53A4-D603-0655-2833-F0F75ECDEC82}"/>
              </a:ext>
            </a:extLst>
          </p:cNvPr>
          <p:cNvGrpSpPr/>
          <p:nvPr/>
        </p:nvGrpSpPr>
        <p:grpSpPr>
          <a:xfrm>
            <a:off x="1381135" y="2151179"/>
            <a:ext cx="4079076" cy="3127037"/>
            <a:chOff x="1396700" y="2622494"/>
            <a:chExt cx="4079076" cy="312703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79367BA-3D9B-850F-384B-1223145E3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6251" y="2756907"/>
              <a:ext cx="3839886" cy="29926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AE0AB-D385-360B-A98F-7C1A55ECE8D0}"/>
                </a:ext>
              </a:extLst>
            </p:cNvPr>
            <p:cNvSpPr txBox="1"/>
            <p:nvPr/>
          </p:nvSpPr>
          <p:spPr>
            <a:xfrm>
              <a:off x="2108802" y="2622494"/>
              <a:ext cx="27334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Пролиферация клеток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157B0C-FEA3-4E80-BDF9-E98E615C4FA4}"/>
                </a:ext>
              </a:extLst>
            </p:cNvPr>
            <p:cNvSpPr txBox="1"/>
            <p:nvPr/>
          </p:nvSpPr>
          <p:spPr>
            <a:xfrm rot="16200000">
              <a:off x="332852" y="3836683"/>
              <a:ext cx="2404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Montserrat" pitchFamily="2" charset="0"/>
                </a:rPr>
                <a:t>Пролиферация клеток, 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597A75-F2F3-2A08-3FE7-A9A5EBDB68FB}"/>
                </a:ext>
              </a:extLst>
            </p:cNvPr>
            <p:cNvSpPr txBox="1"/>
            <p:nvPr/>
          </p:nvSpPr>
          <p:spPr>
            <a:xfrm>
              <a:off x="2385578" y="5445953"/>
              <a:ext cx="8915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Контроль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449407-C55F-26C3-CC4B-357BBAF4F90C}"/>
                </a:ext>
              </a:extLst>
            </p:cNvPr>
            <p:cNvSpPr txBox="1"/>
            <p:nvPr/>
          </p:nvSpPr>
          <p:spPr>
            <a:xfrm>
              <a:off x="3252090" y="5446603"/>
              <a:ext cx="22236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Комплекс 17-ти аминокислот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163DD9-D11E-F68B-0680-47B8AC241A8D}"/>
                </a:ext>
              </a:extLst>
            </p:cNvPr>
            <p:cNvSpPr txBox="1"/>
            <p:nvPr/>
          </p:nvSpPr>
          <p:spPr>
            <a:xfrm>
              <a:off x="3252090" y="5177531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/>
                <a:t>50</a:t>
              </a:r>
              <a:r>
                <a:rPr lang="ru-RU" sz="1200" dirty="0">
                  <a:latin typeface="Montserrat" pitchFamily="2" charset="0"/>
                </a:rPr>
                <a:t> </a:t>
              </a:r>
              <a:r>
                <a:rPr lang="el-GR" sz="1200" dirty="0"/>
                <a:t>μ</a:t>
              </a:r>
              <a:r>
                <a:rPr lang="en" sz="1200" dirty="0">
                  <a:latin typeface="Montserrat" pitchFamily="2" charset="0"/>
                </a:rPr>
                <a:t>g/ml</a:t>
              </a:r>
              <a:endParaRPr lang="ru-RU" sz="1200" dirty="0">
                <a:latin typeface="Montserrat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D74150-1BC3-8CDC-9C8C-E0EAA5C6692A}"/>
                </a:ext>
              </a:extLst>
            </p:cNvPr>
            <p:cNvSpPr txBox="1"/>
            <p:nvPr/>
          </p:nvSpPr>
          <p:spPr>
            <a:xfrm>
              <a:off x="4154338" y="5177531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itchFamily="2" charset="0"/>
                </a:rPr>
                <a:t>100 </a:t>
              </a:r>
              <a:r>
                <a:rPr lang="el-GR" sz="1200" dirty="0"/>
                <a:t>μ</a:t>
              </a:r>
              <a:r>
                <a:rPr lang="en" sz="1200" dirty="0">
                  <a:latin typeface="Montserrat" pitchFamily="2" charset="0"/>
                </a:rPr>
                <a:t>g/ml</a:t>
              </a:r>
              <a:endParaRPr lang="ru-RU" sz="1200" dirty="0">
                <a:latin typeface="Montserrat" pitchFamily="2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4423C9-9017-ADB7-38CE-4A02C4897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id="{0AEFB54C-741E-4F4C-A0F3-C95BC7E13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372290"/>
              </p:ext>
            </p:extLst>
          </p:nvPr>
        </p:nvGraphicFramePr>
        <p:xfrm>
          <a:off x="6142181" y="3536857"/>
          <a:ext cx="4714865" cy="1549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865">
                  <a:extLst>
                    <a:ext uri="{9D8B030D-6E8A-4147-A177-3AD203B41FA5}">
                      <a16:colId xmlns:a16="http://schemas.microsoft.com/office/drawing/2014/main" val="2669245725"/>
                    </a:ext>
                  </a:extLst>
                </a:gridCol>
              </a:tblGrid>
              <a:tr h="315629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Комплекс 17 аминокислот</a:t>
                      </a:r>
                    </a:p>
                  </a:txBody>
                  <a:tcPr>
                    <a:solidFill>
                      <a:srgbClr val="009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14653"/>
                  </a:ext>
                </a:extLst>
              </a:tr>
              <a:tr h="1233823">
                <a:tc>
                  <a:txBody>
                    <a:bodyPr/>
                    <a:lstStyle/>
                    <a:p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+mn-cs"/>
                        </a:rPr>
                        <a:t>Lysine, Histidine, Arginine, Aspartic Acid, Threonine, Serine, Glutamic Acid, Proline, Glycine, Alanine, Valine, Methionine, Isoleucine, Leucine, Tyrosine, Phenylalanine, Cysteine, Water, 1,2- Hexanediol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+mn-cs"/>
                      </a:endParaRPr>
                    </a:p>
                  </a:txBody>
                  <a:tcPr>
                    <a:solidFill>
                      <a:srgbClr val="A0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28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319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237B1-0DB8-1CB9-14B2-67F43694FE74}"/>
              </a:ext>
            </a:extLst>
          </p:cNvPr>
          <p:cNvSpPr txBox="1"/>
          <p:nvPr/>
        </p:nvSpPr>
        <p:spPr>
          <a:xfrm>
            <a:off x="1035909" y="678410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Комплекс из 17 аминокислот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9B2EF10-C9C4-FD37-8E79-E93469B001A5}"/>
              </a:ext>
            </a:extLst>
          </p:cNvPr>
          <p:cNvGrpSpPr/>
          <p:nvPr/>
        </p:nvGrpSpPr>
        <p:grpSpPr>
          <a:xfrm>
            <a:off x="5569310" y="2092925"/>
            <a:ext cx="4539723" cy="4163650"/>
            <a:chOff x="7029631" y="2050867"/>
            <a:chExt cx="4539723" cy="416365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5E38F0C-2FDD-AF76-99DB-B79A38DE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448" y="2050867"/>
              <a:ext cx="4352906" cy="4163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94ECF8-D481-9962-4C36-32CF3085049D}"/>
                </a:ext>
              </a:extLst>
            </p:cNvPr>
            <p:cNvSpPr txBox="1"/>
            <p:nvPr/>
          </p:nvSpPr>
          <p:spPr>
            <a:xfrm>
              <a:off x="7691863" y="2466740"/>
              <a:ext cx="27430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Уменьшение шелушения</a:t>
              </a:r>
              <a:r>
                <a:rPr lang="ru-RU" sz="1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35483F-1B5D-C199-B07E-8095FE9918F7}"/>
                </a:ext>
              </a:extLst>
            </p:cNvPr>
            <p:cNvSpPr txBox="1"/>
            <p:nvPr/>
          </p:nvSpPr>
          <p:spPr>
            <a:xfrm flipH="1">
              <a:off x="8889438" y="5646644"/>
              <a:ext cx="805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Montserrat" pitchFamily="2" charset="0"/>
                </a:rPr>
                <a:t>Дни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07B55C-88E8-35BC-3AD7-72293F95892E}"/>
                </a:ext>
              </a:extLst>
            </p:cNvPr>
            <p:cNvSpPr txBox="1"/>
            <p:nvPr/>
          </p:nvSpPr>
          <p:spPr>
            <a:xfrm rot="16200000">
              <a:off x="5703521" y="3568536"/>
              <a:ext cx="29907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 Оценка шелушения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223BFA-45E9-309D-0905-8B5B3A0E0A5E}"/>
              </a:ext>
            </a:extLst>
          </p:cNvPr>
          <p:cNvSpPr txBox="1"/>
          <p:nvPr/>
        </p:nvSpPr>
        <p:spPr>
          <a:xfrm>
            <a:off x="1070775" y="1358579"/>
            <a:ext cx="5431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Оказывает выраженный увлажняющий эффект</a:t>
            </a:r>
            <a:r>
              <a:rPr lang="ru-RU" sz="1400" baseline="30000" dirty="0">
                <a:latin typeface="Montserrat" pitchFamily="2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2121"/>
                </a:solidFill>
                <a:latin typeface="Montserrat" pitchFamily="2" charset="0"/>
              </a:rPr>
              <a:t>Регулирует </a:t>
            </a:r>
            <a:r>
              <a:rPr lang="ru-RU" sz="1400" dirty="0" err="1">
                <a:solidFill>
                  <a:srgbClr val="212121"/>
                </a:solidFill>
                <a:latin typeface="Montserrat" pitchFamily="2" charset="0"/>
              </a:rPr>
              <a:t>pH</a:t>
            </a:r>
            <a:r>
              <a:rPr lang="ru-RU" sz="1400" dirty="0">
                <a:solidFill>
                  <a:srgbClr val="212121"/>
                </a:solidFill>
                <a:latin typeface="Montserrat" pitchFamily="2" charset="0"/>
              </a:rPr>
              <a:t> кожи</a:t>
            </a:r>
            <a:r>
              <a:rPr lang="ru-RU" sz="1400" baseline="30000" dirty="0">
                <a:solidFill>
                  <a:srgbClr val="212121"/>
                </a:solidFill>
                <a:latin typeface="Montserrat" pitchFamily="2" charset="0"/>
              </a:rPr>
              <a:t>2</a:t>
            </a:r>
            <a:endParaRPr lang="ru-RU" sz="1400" baseline="30000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Уменьшает раздражение кожи на 21% через 24 часа</a:t>
            </a:r>
            <a:r>
              <a:rPr lang="ru-RU" sz="1400" baseline="30000" dirty="0">
                <a:latin typeface="Montserrat" pitchFamily="2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Уменьшает шелушение кожи</a:t>
            </a:r>
            <a:r>
              <a:rPr lang="ru-RU" sz="1400" baseline="30000" dirty="0">
                <a:latin typeface="Montserrat" pitchFamily="2" charset="0"/>
              </a:rPr>
              <a:t>1</a:t>
            </a:r>
            <a:endParaRPr lang="ru-RU" sz="14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DF2F01-17D8-7C18-E003-A79AF8886EA1}"/>
              </a:ext>
            </a:extLst>
          </p:cNvPr>
          <p:cNvSpPr txBox="1"/>
          <p:nvPr/>
        </p:nvSpPr>
        <p:spPr>
          <a:xfrm>
            <a:off x="622646" y="6005367"/>
            <a:ext cx="10508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1. Данные компании производителя сырья; 2.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Diaz I,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Namkoong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Wu JQ,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Giancola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G. Amino acid complex (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AAComplex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) benefits in cosmetic products: In vitro and in vivo clinical studies.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2022 Jul;21(7):3046-3052.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10.1111/jocd.14544.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2021 Oct 25. PMID: 34694692; PMCID: PMC9541640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0A35E-2C37-C2FE-8289-F9C9A00C6CD0}"/>
              </a:ext>
            </a:extLst>
          </p:cNvPr>
          <p:cNvGrpSpPr/>
          <p:nvPr/>
        </p:nvGrpSpPr>
        <p:grpSpPr>
          <a:xfrm>
            <a:off x="908858" y="2038333"/>
            <a:ext cx="4937711" cy="4163650"/>
            <a:chOff x="908858" y="1873443"/>
            <a:chExt cx="4937711" cy="416365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657C06C-638F-120E-2C37-F702392B1584}"/>
                </a:ext>
              </a:extLst>
            </p:cNvPr>
            <p:cNvGrpSpPr/>
            <p:nvPr/>
          </p:nvGrpSpPr>
          <p:grpSpPr>
            <a:xfrm>
              <a:off x="1246506" y="1873443"/>
              <a:ext cx="4480830" cy="4163650"/>
              <a:chOff x="1533114" y="2050867"/>
              <a:chExt cx="4480830" cy="4163650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EAA432D-00DB-EEB3-BE41-0A75A4EF8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1038" y="2050867"/>
                <a:ext cx="4352906" cy="416365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0822A0-E82D-EFEB-E721-A40E72948DE4}"/>
                  </a:ext>
                </a:extLst>
              </p:cNvPr>
              <p:cNvSpPr txBox="1"/>
              <p:nvPr/>
            </p:nvSpPr>
            <p:spPr>
              <a:xfrm rot="16200000">
                <a:off x="932789" y="3963415"/>
                <a:ext cx="15392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" pitchFamily="2" charset="0"/>
                  </a:rPr>
                  <a:t>Увлажнение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4ED32D-F0DC-F2B8-B23E-9DE8FB4BDF40}"/>
                  </a:ext>
                </a:extLst>
              </p:cNvPr>
              <p:cNvSpPr txBox="1"/>
              <p:nvPr/>
            </p:nvSpPr>
            <p:spPr>
              <a:xfrm>
                <a:off x="3328834" y="5636063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atin typeface="Montserrat" pitchFamily="2" charset="0"/>
                  </a:rPr>
                  <a:t>Дни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46BC6F-E03F-8A37-1AD5-640A08A7DBEC}"/>
                </a:ext>
              </a:extLst>
            </p:cNvPr>
            <p:cNvSpPr txBox="1"/>
            <p:nvPr/>
          </p:nvSpPr>
          <p:spPr>
            <a:xfrm>
              <a:off x="908858" y="2331863"/>
              <a:ext cx="49377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Продолжительность увлажняющего эффекта</a:t>
              </a:r>
              <a:r>
                <a:rPr lang="ru-RU" sz="1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49E5043-63F1-F54C-3498-7322DCB8CB9F}"/>
              </a:ext>
            </a:extLst>
          </p:cNvPr>
          <p:cNvGrpSpPr/>
          <p:nvPr/>
        </p:nvGrpSpPr>
        <p:grpSpPr>
          <a:xfrm>
            <a:off x="9876475" y="5179357"/>
            <a:ext cx="1618538" cy="738664"/>
            <a:chOff x="9481128" y="4935419"/>
            <a:chExt cx="1618538" cy="738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34E251-FEFE-A741-3091-E8B526CA6D53}"/>
                </a:ext>
              </a:extLst>
            </p:cNvPr>
            <p:cNvSpPr txBox="1"/>
            <p:nvPr/>
          </p:nvSpPr>
          <p:spPr>
            <a:xfrm>
              <a:off x="9672672" y="4935419"/>
              <a:ext cx="142699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F99E32"/>
                  </a:solidFill>
                  <a:latin typeface="Montserrat" pitchFamily="2" charset="0"/>
                </a:rPr>
                <a:t>Без лечения</a:t>
              </a:r>
            </a:p>
            <a:p>
              <a:r>
                <a:rPr lang="ru-RU" sz="1400" dirty="0">
                  <a:solidFill>
                    <a:srgbClr val="009ADB"/>
                  </a:solidFill>
                  <a:latin typeface="Montserrat" pitchFamily="2" charset="0"/>
                </a:rPr>
                <a:t>Получавшие </a:t>
              </a:r>
            </a:p>
            <a:p>
              <a:r>
                <a:rPr lang="ru-RU" sz="1400" dirty="0">
                  <a:solidFill>
                    <a:srgbClr val="009ADB"/>
                  </a:solidFill>
                  <a:latin typeface="Montserrat" pitchFamily="2" charset="0"/>
                </a:rPr>
                <a:t>лечение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27522C1-FC26-4D5D-D86A-7B5D07ADBB06}"/>
                </a:ext>
              </a:extLst>
            </p:cNvPr>
            <p:cNvSpPr/>
            <p:nvPr/>
          </p:nvSpPr>
          <p:spPr>
            <a:xfrm>
              <a:off x="9481128" y="5259851"/>
              <a:ext cx="110168" cy="110168"/>
            </a:xfrm>
            <a:prstGeom prst="ellipse">
              <a:avLst/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606C81B-F93C-B5E4-14EF-46964EBDCAB7}"/>
                </a:ext>
              </a:extLst>
            </p:cNvPr>
            <p:cNvSpPr/>
            <p:nvPr/>
          </p:nvSpPr>
          <p:spPr>
            <a:xfrm>
              <a:off x="9481128" y="5028100"/>
              <a:ext cx="110168" cy="110168"/>
            </a:xfrm>
            <a:prstGeom prst="rect">
              <a:avLst/>
            </a:prstGeom>
            <a:solidFill>
              <a:srgbClr val="F99E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2CFA17-8500-0DE9-B161-378602BA7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4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9EBC8-6B72-9F5C-EB39-78EC6441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73" y="355071"/>
            <a:ext cx="4054960" cy="53698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F5277-77E0-F856-B10E-0D7B117CF15F}"/>
              </a:ext>
            </a:extLst>
          </p:cNvPr>
          <p:cNvSpPr/>
          <p:nvPr/>
        </p:nvSpPr>
        <p:spPr>
          <a:xfrm>
            <a:off x="1035909" y="3429000"/>
            <a:ext cx="4325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Естественный эндогенный увлажнитель, </a:t>
            </a:r>
            <a:r>
              <a:rPr lang="ru-RU" sz="1600" dirty="0">
                <a:latin typeface="Montserrat" pitchFamily="2" charset="0"/>
              </a:rPr>
              <a:t>заменяет воду в условиях низкой влажности</a:t>
            </a:r>
          </a:p>
          <a:p>
            <a:endParaRPr lang="en-US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Входит в состав натурального увлажняющего фактора кожи </a:t>
            </a:r>
            <a:r>
              <a:rPr lang="ru-RU" sz="1600" dirty="0">
                <a:latin typeface="Montserrat" pitchFamily="2" charset="0"/>
              </a:rPr>
              <a:t>(</a:t>
            </a:r>
            <a:r>
              <a:rPr lang="en-US" sz="1600" dirty="0">
                <a:latin typeface="Montserrat" pitchFamily="2" charset="0"/>
              </a:rPr>
              <a:t>NMF)</a:t>
            </a:r>
            <a:endParaRPr lang="ru-RU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3AE929-A9CF-86A9-EAA0-3BE0B3033C7C}"/>
              </a:ext>
            </a:extLst>
          </p:cNvPr>
          <p:cNvSpPr/>
          <p:nvPr/>
        </p:nvSpPr>
        <p:spPr>
          <a:xfrm>
            <a:off x="1035909" y="1784689"/>
            <a:ext cx="4645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Природное увлажняющее средство</a:t>
            </a:r>
            <a:r>
              <a:rPr lang="ru-RU" sz="1600" dirty="0">
                <a:latin typeface="Montserrat" pitchFamily="2" charset="0"/>
              </a:rPr>
              <a:t>, входящее в состав водорастворимой фракции рогового слоя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90396-A8F4-E321-0A06-07E0B2AD1600}"/>
              </a:ext>
            </a:extLst>
          </p:cNvPr>
          <p:cNvSpPr txBox="1"/>
          <p:nvPr/>
        </p:nvSpPr>
        <p:spPr>
          <a:xfrm>
            <a:off x="1035909" y="706992"/>
            <a:ext cx="620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Мочевина</a:t>
            </a:r>
            <a:endParaRPr lang="ru-RU" sz="3600" b="1" dirty="0">
              <a:solidFill>
                <a:srgbClr val="0074AD"/>
              </a:solidFill>
              <a:latin typeface="Montserrat" pitchFamily="2" charset="0"/>
              <a:ea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CAE33-C069-9E6D-43E2-E9842967ECBD}"/>
              </a:ext>
            </a:extLst>
          </p:cNvPr>
          <p:cNvSpPr txBox="1"/>
          <p:nvPr/>
        </p:nvSpPr>
        <p:spPr>
          <a:xfrm>
            <a:off x="1035909" y="5927883"/>
            <a:ext cx="10508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Celleno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L. (2018). 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Topical urea in skincare: A review. Dermatologic Therapy, e12690.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doi:10.1111/dth.12690 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1A3200-63A9-43D1-89A1-C0CAE2D0B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0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8ADC-FBF3-6981-8256-2CD9C53D0A6A}"/>
              </a:ext>
            </a:extLst>
          </p:cNvPr>
          <p:cNvGrpSpPr/>
          <p:nvPr/>
        </p:nvGrpSpPr>
        <p:grpSpPr>
          <a:xfrm>
            <a:off x="1867835" y="1571365"/>
            <a:ext cx="9459202" cy="1857635"/>
            <a:chOff x="1776517" y="1465201"/>
            <a:chExt cx="9459202" cy="1857635"/>
          </a:xfrm>
        </p:grpSpPr>
        <p:pic>
          <p:nvPicPr>
            <p:cNvPr id="3" name="циновит схема-10.png" descr="циновит схема-10.png">
              <a:extLst>
                <a:ext uri="{FF2B5EF4-FFF2-40B4-BE49-F238E27FC236}">
                  <a16:creationId xmlns:a16="http://schemas.microsoft.com/office/drawing/2014/main" id="{CF1787FC-F46B-F5AC-B4C2-EB76A394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517" y="1639737"/>
              <a:ext cx="2217284" cy="1683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циновит схема-11.png" descr="циновит схема-11.png">
              <a:extLst>
                <a:ext uri="{FF2B5EF4-FFF2-40B4-BE49-F238E27FC236}">
                  <a16:creationId xmlns:a16="http://schemas.microsoft.com/office/drawing/2014/main" id="{F652384B-ECF0-53C3-1E87-48A39482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7909"/>
            <a:stretch/>
          </p:blipFill>
          <p:spPr>
            <a:xfrm>
              <a:off x="2194931" y="1639737"/>
              <a:ext cx="4198046" cy="12053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циновит схема-12.png" descr="циновит схема-12.png">
              <a:extLst>
                <a:ext uri="{FF2B5EF4-FFF2-40B4-BE49-F238E27FC236}">
                  <a16:creationId xmlns:a16="http://schemas.microsoft.com/office/drawing/2014/main" id="{D4B8FC34-2D19-97A0-258B-7B28CA266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99"/>
            <a:stretch/>
          </p:blipFill>
          <p:spPr>
            <a:xfrm>
              <a:off x="4701812" y="1597413"/>
              <a:ext cx="4198046" cy="12404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циновит схема-13.png" descr="циновит схема-13.png">
              <a:extLst>
                <a:ext uri="{FF2B5EF4-FFF2-40B4-BE49-F238E27FC236}">
                  <a16:creationId xmlns:a16="http://schemas.microsoft.com/office/drawing/2014/main" id="{9DE6B742-65ED-D74D-6CFE-56CAAF2C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604"/>
            <a:stretch/>
          </p:blipFill>
          <p:spPr>
            <a:xfrm>
              <a:off x="7037673" y="1622148"/>
              <a:ext cx="4198046" cy="12030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циновит схема-06.png" descr="циновит схема-06.png">
              <a:extLst>
                <a:ext uri="{FF2B5EF4-FFF2-40B4-BE49-F238E27FC236}">
                  <a16:creationId xmlns:a16="http://schemas.microsoft.com/office/drawing/2014/main" id="{3C122DA1-9B09-910B-2177-8DE452AE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2971" y="1465201"/>
              <a:ext cx="1399850" cy="12843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циновит схема-07.png" descr="циновит схема-07.png">
              <a:extLst>
                <a:ext uri="{FF2B5EF4-FFF2-40B4-BE49-F238E27FC236}">
                  <a16:creationId xmlns:a16="http://schemas.microsoft.com/office/drawing/2014/main" id="{3223F61E-D159-C895-C8DC-04A84283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6536" y="1691873"/>
              <a:ext cx="1389269" cy="10564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циновит схема-08.png" descr="циновит схема-08.png">
              <a:extLst>
                <a:ext uri="{FF2B5EF4-FFF2-40B4-BE49-F238E27FC236}">
                  <a16:creationId xmlns:a16="http://schemas.microsoft.com/office/drawing/2014/main" id="{CDE26DD4-56CC-A17F-8BC2-ADC6CB33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5973" y="1711652"/>
              <a:ext cx="1217812" cy="10441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циновит схема-09.png" descr="циновит схема-09.png">
              <a:extLst>
                <a:ext uri="{FF2B5EF4-FFF2-40B4-BE49-F238E27FC236}">
                  <a16:creationId xmlns:a16="http://schemas.microsoft.com/office/drawing/2014/main" id="{B33679C2-59BC-2984-9D0E-612FA568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81947" y="1711652"/>
              <a:ext cx="1217812" cy="92748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Сгруппировать">
              <a:extLst>
                <a:ext uri="{FF2B5EF4-FFF2-40B4-BE49-F238E27FC236}">
                  <a16:creationId xmlns:a16="http://schemas.microsoft.com/office/drawing/2014/main" id="{CBF4FE2F-C3B7-0402-ECEC-61F3FCB446EF}"/>
                </a:ext>
              </a:extLst>
            </p:cNvPr>
            <p:cNvGrpSpPr/>
            <p:nvPr/>
          </p:nvGrpSpPr>
          <p:grpSpPr>
            <a:xfrm rot="16200000">
              <a:off x="6113673" y="-1367660"/>
              <a:ext cx="431933" cy="8749699"/>
              <a:chOff x="1873552" y="294213"/>
              <a:chExt cx="905538" cy="11378524"/>
            </a:xfrm>
          </p:grpSpPr>
          <p:pic>
            <p:nvPicPr>
              <p:cNvPr id="12" name="циновит схема-05.png" descr="циновит схема-05.png">
                <a:extLst>
                  <a:ext uri="{FF2B5EF4-FFF2-40B4-BE49-F238E27FC236}">
                    <a16:creationId xmlns:a16="http://schemas.microsoft.com/office/drawing/2014/main" id="{593446A7-4E09-53FA-43B2-80219E784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84403" y="9207441"/>
                <a:ext cx="882207" cy="2465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циновит схема-02.png" descr="циновит схема-02.png">
                <a:extLst>
                  <a:ext uri="{FF2B5EF4-FFF2-40B4-BE49-F238E27FC236}">
                    <a16:creationId xmlns:a16="http://schemas.microsoft.com/office/drawing/2014/main" id="{02B719CE-B99C-25F6-768E-EE01A461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96882" y="294213"/>
                <a:ext cx="882208" cy="251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циновит схема-03.png" descr="циновит схема-03.png">
                <a:extLst>
                  <a:ext uri="{FF2B5EF4-FFF2-40B4-BE49-F238E27FC236}">
                    <a16:creationId xmlns:a16="http://schemas.microsoft.com/office/drawing/2014/main" id="{CDA93FF2-B9ED-9439-0982-13C7D173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5634" y="2846006"/>
                <a:ext cx="882207" cy="27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циновит схема-04.png" descr="циновит схема-04.png">
                <a:extLst>
                  <a:ext uri="{FF2B5EF4-FFF2-40B4-BE49-F238E27FC236}">
                    <a16:creationId xmlns:a16="http://schemas.microsoft.com/office/drawing/2014/main" id="{A9EF6D1B-8978-50CA-AB2B-EBDAACF7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3552" y="5624592"/>
                <a:ext cx="882209" cy="3618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Гиперкератоз">
                <a:extLst>
                  <a:ext uri="{FF2B5EF4-FFF2-40B4-BE49-F238E27FC236}">
                    <a16:creationId xmlns:a16="http://schemas.microsoft.com/office/drawing/2014/main" id="{D744BE6E-E351-B3E1-DAD3-32D82B088DE7}"/>
                  </a:ext>
                </a:extLst>
              </p:cNvPr>
              <p:cNvSpPr txBox="1"/>
              <p:nvPr/>
            </p:nvSpPr>
            <p:spPr>
              <a:xfrm rot="5400000">
                <a:off x="1441313" y="4034796"/>
                <a:ext cx="1780267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Гиперкератоз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7" name="Изменение состава…">
                <a:extLst>
                  <a:ext uri="{FF2B5EF4-FFF2-40B4-BE49-F238E27FC236}">
                    <a16:creationId xmlns:a16="http://schemas.microsoft.com/office/drawing/2014/main" id="{DC9217B9-E307-83F5-4982-16236EBCC213}"/>
                  </a:ext>
                </a:extLst>
              </p:cNvPr>
              <p:cNvSpPr txBox="1"/>
              <p:nvPr/>
            </p:nvSpPr>
            <p:spPr>
              <a:xfrm rot="5400000">
                <a:off x="733247" y="7157285"/>
                <a:ext cx="3096745" cy="62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/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Изменение</a:t>
                </a:r>
                <a:r>
                  <a: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состава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себума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. 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Размножение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бактерий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18" name="Гиперсеборея">
                <a:extLst>
                  <a:ext uri="{FF2B5EF4-FFF2-40B4-BE49-F238E27FC236}">
                    <a16:creationId xmlns:a16="http://schemas.microsoft.com/office/drawing/2014/main" id="{500497B2-EE77-FC0E-C8A9-80D38CC4A1A1}"/>
                  </a:ext>
                </a:extLst>
              </p:cNvPr>
              <p:cNvSpPr txBox="1"/>
              <p:nvPr/>
            </p:nvSpPr>
            <p:spPr>
              <a:xfrm rot="5400000">
                <a:off x="1421564" y="1267436"/>
                <a:ext cx="1844889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Гиперсеборея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9" name="Воспаление">
                <a:extLst>
                  <a:ext uri="{FF2B5EF4-FFF2-40B4-BE49-F238E27FC236}">
                    <a16:creationId xmlns:a16="http://schemas.microsoft.com/office/drawing/2014/main" id="{3181F8A4-2CB0-8106-DDFB-066E1C05C805}"/>
                  </a:ext>
                </a:extLst>
              </p:cNvPr>
              <p:cNvSpPr txBox="1"/>
              <p:nvPr/>
            </p:nvSpPr>
            <p:spPr>
              <a:xfrm rot="5400000">
                <a:off x="1526785" y="10209382"/>
                <a:ext cx="1567635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Воспаление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21328E7-10BA-3CD7-BC2F-0C652030D30B}"/>
              </a:ext>
            </a:extLst>
          </p:cNvPr>
          <p:cNvSpPr txBox="1"/>
          <p:nvPr/>
        </p:nvSpPr>
        <p:spPr>
          <a:xfrm>
            <a:off x="8914646" y="3464306"/>
            <a:ext cx="1837779" cy="14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Оказывае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т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endParaRPr lang="ru-RU"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выраженн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противовоспалительн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endParaRPr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E2199F1-E15F-DE91-A851-5AB02C2AD764}"/>
              </a:ext>
            </a:extLst>
          </p:cNvPr>
          <p:cNvSpPr txBox="1"/>
          <p:nvPr/>
        </p:nvSpPr>
        <p:spPr>
          <a:xfrm>
            <a:off x="8320715" y="5289225"/>
            <a:ext cx="3001480" cy="55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algn="ctr" defTabSz="224790" hangingPunct="0">
              <a:lnSpc>
                <a:spcPts val="1750"/>
              </a:lnSpc>
              <a:defRPr sz="3500">
                <a:solidFill>
                  <a:srgbClr val="00A2FF">
                    <a:lumOff val="-13575"/>
                  </a:srgbClr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ДИКАЛИЙ </a:t>
            </a:r>
            <a:b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ГЛИЦИРРИЗИНАТ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67A950F2-5D5A-3891-3BBE-ECD5CAC5AD2B}"/>
              </a:ext>
            </a:extLst>
          </p:cNvPr>
          <p:cNvSpPr txBox="1"/>
          <p:nvPr/>
        </p:nvSpPr>
        <p:spPr>
          <a:xfrm>
            <a:off x="6501202" y="3464306"/>
            <a:ext cx="1802155" cy="158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>
                <a:latin typeface="Montserrat" pitchFamily="2" charset="0"/>
              </a:rPr>
              <a:t>Нормализует </a:t>
            </a:r>
            <a:r>
              <a:rPr lang="ru-RU" sz="1000" kern="0" dirty="0" err="1">
                <a:latin typeface="Montserrat" pitchFamily="2" charset="0"/>
              </a:rPr>
              <a:t>микробиом</a:t>
            </a:r>
            <a:endParaRPr lang="ru-RU"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Доказанное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антибактериальное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lang="en-US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i="1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Cutibacterium</a:t>
            </a:r>
            <a:r>
              <a:rPr sz="1000" i="1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acnes 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и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др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BDE9A23-CDF1-4FF4-0BFC-C6B6E8C4A00B}"/>
              </a:ext>
            </a:extLst>
          </p:cNvPr>
          <p:cNvSpPr txBox="1"/>
          <p:nvPr/>
        </p:nvSpPr>
        <p:spPr>
          <a:xfrm>
            <a:off x="4211877" y="3464306"/>
            <a:ext cx="1684506" cy="10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>
            <a:lvl1pPr defTabSz="449580">
              <a:lnSpc>
                <a:spcPts val="2600"/>
              </a:lnSpc>
              <a:defRPr sz="270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224790" hangingPunct="0">
              <a:lnSpc>
                <a:spcPts val="1300"/>
              </a:lnSpc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1000" kern="0" dirty="0" err="1">
                <a:latin typeface="Montserrat" pitchFamily="2" charset="0"/>
              </a:rPr>
              <a:t>Улучшает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отток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кожного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сала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за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счет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снижения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его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вязкости</a:t>
            </a:r>
            <a:r>
              <a:rPr sz="1000" kern="0" dirty="0">
                <a:latin typeface="Montserrat" pitchFamily="2" charset="0"/>
              </a:rPr>
              <a:t> и </a:t>
            </a:r>
            <a:r>
              <a:rPr sz="1000" kern="0" dirty="0" err="1">
                <a:latin typeface="Montserrat" pitchFamily="2" charset="0"/>
              </a:rPr>
              <a:t>повышения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эластичности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стенок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волосяного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фолликула</a:t>
            </a:r>
            <a:r>
              <a:rPr lang="ru-RU" sz="1000" kern="0" dirty="0">
                <a:latin typeface="Montserrat" pitchFamily="2" charset="0"/>
              </a:rPr>
              <a:t> </a:t>
            </a:r>
            <a:endParaRPr sz="1000" kern="0" dirty="0">
              <a:latin typeface="Montserrat" pitchFamily="2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3D63DBC-C2CB-1E61-708B-80108E000F12}"/>
              </a:ext>
            </a:extLst>
          </p:cNvPr>
          <p:cNvSpPr txBox="1"/>
          <p:nvPr/>
        </p:nvSpPr>
        <p:spPr>
          <a:xfrm>
            <a:off x="2253673" y="3464306"/>
            <a:ext cx="1831446" cy="10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</a:t>
            </a:r>
            <a:r>
              <a:rPr lang="ru-RU"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активност</a:t>
            </a:r>
            <a:r>
              <a:rPr lang="ru-RU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ь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5-альфа-редуктазы.</a:t>
            </a:r>
            <a:b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Блокирует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влияние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гормонов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на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сальные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железы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уровень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выделения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кожного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сала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ADA569-6474-A94E-096A-012A81715E8A}"/>
              </a:ext>
            </a:extLst>
          </p:cNvPr>
          <p:cNvGrpSpPr/>
          <p:nvPr/>
        </p:nvGrpSpPr>
        <p:grpSpPr>
          <a:xfrm>
            <a:off x="944901" y="1728312"/>
            <a:ext cx="752108" cy="1634953"/>
            <a:chOff x="944901" y="1622748"/>
            <a:chExt cx="752108" cy="1486321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D5F7BCDB-B7C9-A562-EC32-4E84D6E70BC9}"/>
                </a:ext>
              </a:extLst>
            </p:cNvPr>
            <p:cNvSpPr/>
            <p:nvPr/>
          </p:nvSpPr>
          <p:spPr>
            <a:xfrm>
              <a:off x="944901" y="1649925"/>
              <a:ext cx="736810" cy="1439008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C569B3-0EFA-BB57-AD48-7C0201E1066B}"/>
                </a:ext>
              </a:extLst>
            </p:cNvPr>
            <p:cNvSpPr/>
            <p:nvPr/>
          </p:nvSpPr>
          <p:spPr>
            <a:xfrm>
              <a:off x="1023570" y="1622748"/>
              <a:ext cx="673439" cy="1486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Патогенез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акне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6D62D6-F656-D30F-5008-DFF11B85D9BE}"/>
              </a:ext>
            </a:extLst>
          </p:cNvPr>
          <p:cNvGrpSpPr/>
          <p:nvPr/>
        </p:nvGrpSpPr>
        <p:grpSpPr>
          <a:xfrm>
            <a:off x="944901" y="3398042"/>
            <a:ext cx="736810" cy="1342787"/>
            <a:chOff x="944901" y="3346404"/>
            <a:chExt cx="736810" cy="1624773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7CB816C-7F57-C329-86EF-EAF63A5BFFF4}"/>
                </a:ext>
              </a:extLst>
            </p:cNvPr>
            <p:cNvSpPr/>
            <p:nvPr/>
          </p:nvSpPr>
          <p:spPr>
            <a:xfrm>
              <a:off x="944901" y="3450293"/>
              <a:ext cx="736810" cy="143911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36869E8-86C9-8603-4AB2-4F218A654366}"/>
                </a:ext>
              </a:extLst>
            </p:cNvPr>
            <p:cNvSpPr/>
            <p:nvPr/>
          </p:nvSpPr>
          <p:spPr>
            <a:xfrm rot="16200000">
              <a:off x="517923" y="3817995"/>
              <a:ext cx="1624773" cy="681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Действие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8596ACD-7E4C-15B0-DF64-9C8099D23BF6}"/>
              </a:ext>
            </a:extLst>
          </p:cNvPr>
          <p:cNvGrpSpPr/>
          <p:nvPr/>
        </p:nvGrpSpPr>
        <p:grpSpPr>
          <a:xfrm>
            <a:off x="944901" y="4806007"/>
            <a:ext cx="736810" cy="1439008"/>
            <a:chOff x="944901" y="5032105"/>
            <a:chExt cx="736810" cy="1582909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C4D48594-7038-D927-330B-8F2F14E28A2E}"/>
                </a:ext>
              </a:extLst>
            </p:cNvPr>
            <p:cNvSpPr/>
            <p:nvPr/>
          </p:nvSpPr>
          <p:spPr>
            <a:xfrm>
              <a:off x="944901" y="5032105"/>
              <a:ext cx="736810" cy="158290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191B859-C3D5-BA87-5272-7CDAA2741D55}"/>
                </a:ext>
              </a:extLst>
            </p:cNvPr>
            <p:cNvSpPr/>
            <p:nvPr/>
          </p:nvSpPr>
          <p:spPr>
            <a:xfrm>
              <a:off x="989514" y="5225238"/>
              <a:ext cx="681590" cy="125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Активный компонент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</a:rPr>
                <a:t>Циновит</a:t>
              </a:r>
              <a:endParaRPr lang="ru-RU" sz="1400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8BBD2F-317A-4F14-6CE0-3AB8B441EA6C}"/>
              </a:ext>
            </a:extLst>
          </p:cNvPr>
          <p:cNvSpPr txBox="1"/>
          <p:nvPr/>
        </p:nvSpPr>
        <p:spPr>
          <a:xfrm>
            <a:off x="815911" y="546537"/>
            <a:ext cx="8417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оказывает многофакторное действие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на различные звенья патогенеза акне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70A76-9858-E905-8C7B-672BE0ED6FA3}"/>
              </a:ext>
            </a:extLst>
          </p:cNvPr>
          <p:cNvSpPr txBox="1"/>
          <p:nvPr/>
        </p:nvSpPr>
        <p:spPr>
          <a:xfrm>
            <a:off x="1974205" y="5408903"/>
            <a:ext cx="59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4790" hangingPunct="0">
              <a:spcBef>
                <a:spcPts val="400"/>
              </a:spcBef>
              <a:defRPr b="0">
                <a:uFill>
                  <a:solidFill>
                    <a:srgbClr val="000000"/>
                  </a:solidFill>
                </a:uFill>
              </a:defRPr>
            </a:pPr>
            <a:r>
              <a:rPr lang="en" sz="2000" b="1" kern="0" dirty="0">
                <a:solidFill>
                  <a:srgbClr val="9D9A19"/>
                </a:solidFill>
                <a:latin typeface="Montserrat" pitchFamily="2" charset="0"/>
              </a:rPr>
              <a:t>Zinc PCA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6E34E6-4ECB-E99C-C6B1-1FAC6713DC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4" y="4997535"/>
            <a:ext cx="1362364" cy="658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C81189-6C41-29C3-3722-7C7F288D48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4982811"/>
            <a:ext cx="1824182" cy="6580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86B5A3-C48D-E9AF-8F9D-7BB52457139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2" y="4967362"/>
            <a:ext cx="300182" cy="6580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86B9EC-55E2-A3D6-FB5C-99F911E7701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535" y="4919543"/>
            <a:ext cx="300182" cy="658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1FFF318-FA2D-412F-325C-BEE916E9F4E6}"/>
              </a:ext>
            </a:extLst>
          </p:cNvPr>
          <p:cNvSpPr txBox="1"/>
          <p:nvPr/>
        </p:nvSpPr>
        <p:spPr>
          <a:xfrm>
            <a:off x="7766367" y="5198235"/>
            <a:ext cx="56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173AD"/>
                </a:solidFill>
                <a:latin typeface="Montserrat SemiBold" pitchFamily="2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1387D2-FC47-0068-AF03-605CC367F4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9A322A-4DD5-4C7C-986C-533ED5BB4226}"/>
              </a:ext>
            </a:extLst>
          </p:cNvPr>
          <p:cNvSpPr txBox="1"/>
          <p:nvPr/>
        </p:nvSpPr>
        <p:spPr>
          <a:xfrm>
            <a:off x="815911" y="1626985"/>
            <a:ext cx="105086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А.В. Самцов, А.В. Стаценко, В.Р.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</a:rPr>
              <a:t>Хайрутдинов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br>
              <a:rPr lang="ru-RU" sz="1200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Военно-медицинская академия им. С.М. Кирова, Санкт-Петербург</a:t>
            </a:r>
          </a:p>
          <a:p>
            <a:pPr>
              <a:buClr>
                <a:srgbClr val="00B0F0"/>
              </a:buClr>
            </a:pPr>
            <a:endParaRPr lang="ru-RU" sz="1200" b="1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Целью исследования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явилась оценка клинической эффективности, безопасности и переносимости крем-геля Циновит в терапии больных вульгарными акне легкой и средней степени тяжести</a:t>
            </a:r>
            <a:b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</a:br>
            <a:endParaRPr lang="ru-RU" sz="12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участие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60 больных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вульгарными акне легкой и средней степени тяжести: 38 пациентов мужского пола, 22 пациента женского пола 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две группы – 40 и 20 человек,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рандомизированные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 степени тяжести заболевания, полу и возрасту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пациенты не знали в какую группу они были рандомизированы и какое наружное средство получали.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продолжительность исследования составила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6 недель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рекомендовано: первой группе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ЦИНОВИТ крем-гель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2 раза в сутки </a:t>
            </a:r>
            <a:b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                                 второй группе – плацебо.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Times New Roman" panose="02020603050405020304" pitchFamily="18" charset="0"/>
              </a:rPr>
              <a:t>д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ля оценка клинической эффективности терапии на завершающем этапе (через 6 недель) использовали следующие </a:t>
            </a:r>
            <a:r>
              <a:rPr lang="ru-RU" sz="1200" b="1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критерии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6AB28-74E8-1E6B-D4A1-3DFBBEEDE0ED}"/>
              </a:ext>
            </a:extLst>
          </p:cNvPr>
          <p:cNvSpPr txBox="1"/>
          <p:nvPr/>
        </p:nvSpPr>
        <p:spPr>
          <a:xfrm>
            <a:off x="815911" y="1163507"/>
            <a:ext cx="10711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</a:pP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Клиническая эффективность крем-геля </a:t>
            </a:r>
            <a:r>
              <a:rPr lang="ru-RU" sz="14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4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4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в терапии больных акне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A6D8127-D695-1196-1360-86B1F0660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027425"/>
              </p:ext>
            </p:extLst>
          </p:nvPr>
        </p:nvGraphicFramePr>
        <p:xfrm>
          <a:off x="912542" y="4775242"/>
          <a:ext cx="10315340" cy="11425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3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451">
                <a:tc>
                  <a:txBody>
                    <a:bodyPr/>
                    <a:lstStyle/>
                    <a:p>
                      <a:pPr algn="ctr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Клиническое выздоровление </a:t>
                      </a:r>
                      <a:endParaRPr lang="ru-RU" sz="1000" u="none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Значительное улучшение 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Улучшение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Отсутствие эффекта 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Ухудшение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0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полное исчезновение первичных элементов сыпи на коже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уменьшение количества элементов сыпи на коже не менее, чем на 75%, 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снижение количества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элементов сыпи на коже не менее, чем на 25% и не более, чем на 75%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уменьшение количества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элементов сыпи на коже менее чем на 25%,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отрицательная динамика со стороны кожного процесса 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F7EF1B0-EB4B-C235-7FD3-91CD43091643}"/>
              </a:ext>
            </a:extLst>
          </p:cNvPr>
          <p:cNvSpPr txBox="1"/>
          <p:nvPr/>
        </p:nvSpPr>
        <p:spPr>
          <a:xfrm>
            <a:off x="841698" y="6121305"/>
            <a:ext cx="105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8300A-3647-F9D0-380F-A9AAD6498949}"/>
              </a:ext>
            </a:extLst>
          </p:cNvPr>
          <p:cNvSpPr txBox="1"/>
          <p:nvPr/>
        </p:nvSpPr>
        <p:spPr>
          <a:xfrm>
            <a:off x="815911" y="546537"/>
            <a:ext cx="8417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Клинические исследования</a:t>
            </a:r>
            <a:endParaRPr lang="ru-RU" sz="2000" b="1" kern="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BA635F-074B-B711-FCCF-6887125CC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5440-BCCB-4DAC-8EB0-5E51B146E18E}"/>
              </a:ext>
            </a:extLst>
          </p:cNvPr>
          <p:cNvSpPr txBox="1">
            <a:spLocks/>
          </p:cNvSpPr>
          <p:nvPr/>
        </p:nvSpPr>
        <p:spPr bwMode="auto">
          <a:xfrm>
            <a:off x="0" y="455659"/>
            <a:ext cx="12192000" cy="70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Этиология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F5EFB-EFB3-4025-9527-81C8517153B9}"/>
              </a:ext>
            </a:extLst>
          </p:cNvPr>
          <p:cNvSpPr txBox="1"/>
          <p:nvPr/>
        </p:nvSpPr>
        <p:spPr>
          <a:xfrm>
            <a:off x="2657025" y="1348096"/>
            <a:ext cx="6877950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Генетически повышенная чувствительность </a:t>
            </a: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сальных желез к андрогенам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Повышенная продукция андрогенов </a:t>
            </a:r>
            <a:br>
              <a:rPr lang="ru-RU" kern="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(пубертатный период, эндокринные заболевания)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Нарушения процессов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кератинизации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Возрастание активности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Cutibacterium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acnes </a:t>
            </a:r>
            <a:b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(ex.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Propionibacterium acnes) </a:t>
            </a:r>
            <a:endParaRPr kumimoji="0" lang="ru-RU" b="0" i="1" u="none" strike="noStrike" kern="0" cap="none" spc="0" normalizeH="0" baseline="0" noProof="0" dirty="0">
              <a:ln>
                <a:noFill/>
              </a:ln>
              <a:solidFill>
                <a:srgbClr val="004F74"/>
              </a:solidFill>
              <a:effectLst/>
              <a:uLnTx/>
              <a:uFillTx/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F2ED3FB-996F-E001-5134-42AB5F11986A}"/>
              </a:ext>
            </a:extLst>
          </p:cNvPr>
          <p:cNvGrpSpPr/>
          <p:nvPr/>
        </p:nvGrpSpPr>
        <p:grpSpPr>
          <a:xfrm>
            <a:off x="0" y="4009580"/>
            <a:ext cx="12192000" cy="2052896"/>
            <a:chOff x="0" y="4009580"/>
            <a:chExt cx="12192000" cy="20528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75076C-2EBB-A3DE-4977-C428D858EB7D}"/>
                </a:ext>
              </a:extLst>
            </p:cNvPr>
            <p:cNvSpPr txBox="1"/>
            <p:nvPr/>
          </p:nvSpPr>
          <p:spPr>
            <a:xfrm>
              <a:off x="1767559" y="5428456"/>
              <a:ext cx="143810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Стрессы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BE7E3A-5944-960C-ACB5-40031DF4D407}"/>
                </a:ext>
              </a:extLst>
            </p:cNvPr>
            <p:cNvSpPr txBox="1"/>
            <p:nvPr/>
          </p:nvSpPr>
          <p:spPr>
            <a:xfrm>
              <a:off x="0" y="4009580"/>
              <a:ext cx="1219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ru-RU" sz="1800" b="1" u="none" strike="noStrike" kern="0" cap="none" spc="0" normalizeH="0" baseline="0" noProof="0" dirty="0">
                  <a:ln>
                    <a:noFill/>
                  </a:ln>
                  <a:solidFill>
                    <a:srgbClr val="0074AD"/>
                  </a:solidFill>
                  <a:effectLst/>
                  <a:uLnTx/>
                  <a:uFillTx/>
                  <a:latin typeface="Montserrat" pitchFamily="2" charset="0"/>
                </a:rPr>
                <a:t> Провоцирующие факторы</a:t>
              </a:r>
              <a:endParaRPr lang="ru-RU" dirty="0">
                <a:solidFill>
                  <a:srgbClr val="0074AD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F46C0-2764-D1E5-5E8F-3A0C52817244}"/>
                </a:ext>
              </a:extLst>
            </p:cNvPr>
            <p:cNvSpPr txBox="1"/>
            <p:nvPr/>
          </p:nvSpPr>
          <p:spPr>
            <a:xfrm>
              <a:off x="3327857" y="5428456"/>
              <a:ext cx="13771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Курение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45AC1-5E71-11A2-B0EE-26CBAE1167A8}"/>
                </a:ext>
              </a:extLst>
            </p:cNvPr>
            <p:cNvSpPr txBox="1"/>
            <p:nvPr/>
          </p:nvSpPr>
          <p:spPr>
            <a:xfrm>
              <a:off x="4727446" y="5428456"/>
              <a:ext cx="22053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Воздействие солнца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5CB4D-19D0-8417-D9EC-613B1C6DF5FA}"/>
                </a:ext>
              </a:extLst>
            </p:cNvPr>
            <p:cNvSpPr txBox="1"/>
            <p:nvPr/>
          </p:nvSpPr>
          <p:spPr>
            <a:xfrm>
              <a:off x="6312687" y="5428456"/>
              <a:ext cx="3463359" cy="634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Неблагоприятная</a:t>
              </a: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 </a:t>
              </a:r>
              <a:endParaRPr kumimoji="0" lang="ru-RU" sz="1600" b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 SemiBold" pitchFamily="2" charset="0"/>
              </a:endParaRP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экология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BD78ED-DD1B-D86C-CF3E-6C4153D7F7C8}"/>
                </a:ext>
              </a:extLst>
            </p:cNvPr>
            <p:cNvSpPr txBox="1"/>
            <p:nvPr/>
          </p:nvSpPr>
          <p:spPr>
            <a:xfrm>
              <a:off x="9289473" y="5428456"/>
              <a:ext cx="113468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Диета 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D554C51-B869-0E54-5408-C8DC4571D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326" y="4687671"/>
              <a:ext cx="586079" cy="54974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DE50429-3320-9BAC-875B-01C8B840B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163" y="4657275"/>
              <a:ext cx="504145" cy="621477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E5C6D15-1C2E-70B1-0DEC-2F7C6C87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157" y="4647234"/>
              <a:ext cx="601318" cy="58256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8EDFDE3-6596-A553-C708-760A9A105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913" y="4709325"/>
              <a:ext cx="600146" cy="60014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97FD58E-2BCF-615C-48E9-8591B8E5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945" y="4775918"/>
              <a:ext cx="632965" cy="48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86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285AD4C-4564-AF51-AC41-B6DCF619B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019260"/>
              </p:ext>
            </p:extLst>
          </p:nvPr>
        </p:nvGraphicFramePr>
        <p:xfrm>
          <a:off x="1015827" y="1987747"/>
          <a:ext cx="5622463" cy="359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CFBE6D2-E837-2C0D-3E84-3C0D36919E01}"/>
              </a:ext>
            </a:extLst>
          </p:cNvPr>
          <p:cNvSpPr txBox="1"/>
          <p:nvPr/>
        </p:nvSpPr>
        <p:spPr>
          <a:xfrm>
            <a:off x="913414" y="1516010"/>
            <a:ext cx="6216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через 6 недель применения 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CC3E2-1E8F-413F-5CB7-8FCCB41A010C}"/>
              </a:ext>
            </a:extLst>
          </p:cNvPr>
          <p:cNvSpPr txBox="1"/>
          <p:nvPr/>
        </p:nvSpPr>
        <p:spPr>
          <a:xfrm>
            <a:off x="621653" y="438581"/>
            <a:ext cx="907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Исследование показало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эффективность, безопасность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хорошую переносимость крем-геля </a:t>
            </a:r>
            <a:r>
              <a:rPr lang="ru-RU" sz="16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6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6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 100% пациентов </a:t>
            </a:r>
          </a:p>
          <a:p>
            <a:r>
              <a:rPr lang="ru-RU" sz="1400" dirty="0">
                <a:solidFill>
                  <a:srgbClr val="0074AD"/>
                </a:solidFill>
                <a:latin typeface="Montserrat" pitchFamily="2" charset="0"/>
              </a:rPr>
              <a:t>с </a:t>
            </a:r>
            <a:r>
              <a:rPr lang="ru-RU" sz="1400" dirty="0" err="1">
                <a:solidFill>
                  <a:srgbClr val="0074AD"/>
                </a:solidFill>
                <a:latin typeface="Montserrat" pitchFamily="2" charset="0"/>
              </a:rPr>
              <a:t>папуло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</a:rPr>
              <a:t>-пустулезной формой акне легкой и средне-тяжелой степени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D3EB4-BDE8-FCD2-7552-99247E4F2E46}"/>
              </a:ext>
            </a:extLst>
          </p:cNvPr>
          <p:cNvSpPr txBox="1"/>
          <p:nvPr/>
        </p:nvSpPr>
        <p:spPr>
          <a:xfrm>
            <a:off x="6593268" y="1929140"/>
            <a:ext cx="44537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Не отмечено побочных явлений, в т.ч. аллергических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Терапевтическую эффективность отметили у 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100% </a:t>
            </a: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пациентов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100" dirty="0">
                <a:latin typeface="Montserrat" pitchFamily="2" charset="0"/>
                <a:ea typeface="Verdana" pitchFamily="34" charset="0"/>
                <a:cs typeface="Verdana" pitchFamily="34" charset="0"/>
              </a:rPr>
              <a:t> У 80% пациентов  -  клиническое выздоровление или значительное улучшение</a:t>
            </a: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1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 20% пациентов -  улучшение </a:t>
            </a: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1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Использование 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крем-геля </a:t>
            </a:r>
            <a:r>
              <a:rPr lang="ru-RU" sz="1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Циновит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 больных акне нормализует показатели влажности и рН кожи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Выявлена тенденция к снижению избыточного </a:t>
            </a:r>
            <a:r>
              <a:rPr lang="ru-RU" sz="1400" dirty="0" err="1">
                <a:latin typeface="Montserrat" pitchFamily="2" charset="0"/>
                <a:ea typeface="Verdana" pitchFamily="34" charset="0"/>
                <a:cs typeface="Verdana" pitchFamily="34" charset="0"/>
              </a:rPr>
              <a:t>салоотделения</a:t>
            </a: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2C6D6E-AB1F-C70E-23B2-ABF1AD303038}"/>
              </a:ext>
            </a:extLst>
          </p:cNvPr>
          <p:cNvGrpSpPr/>
          <p:nvPr/>
        </p:nvGrpSpPr>
        <p:grpSpPr>
          <a:xfrm>
            <a:off x="841698" y="5193455"/>
            <a:ext cx="10508603" cy="781279"/>
            <a:chOff x="841698" y="5356283"/>
            <a:chExt cx="10508603" cy="781279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A3A1D3DE-5EBF-EC6D-6EF0-DBAAE04BF8FC}"/>
                </a:ext>
              </a:extLst>
            </p:cNvPr>
            <p:cNvSpPr/>
            <p:nvPr/>
          </p:nvSpPr>
          <p:spPr>
            <a:xfrm>
              <a:off x="841698" y="5356283"/>
              <a:ext cx="10508603" cy="78127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E434EF-7CBF-BA17-59DA-86A1157A317F}"/>
                </a:ext>
              </a:extLst>
            </p:cNvPr>
            <p:cNvSpPr txBox="1"/>
            <p:nvPr/>
          </p:nvSpPr>
          <p:spPr>
            <a:xfrm>
              <a:off x="1027718" y="5477768"/>
              <a:ext cx="101484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Clr>
                  <a:srgbClr val="92D050"/>
                </a:buClr>
              </a:pP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Вывод исследования: Крем-гель </a:t>
              </a:r>
              <a:r>
                <a:rPr lang="ru-RU" sz="14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Циновит</a:t>
              </a: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® </a:t>
              </a: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может быть рекомендован в качестве средства лечения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папуло</a:t>
              </a: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-пустулезной формы акне легкой и средне-тяжелой степени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D1B0B8-7081-142B-60B5-0A451493CB88}"/>
              </a:ext>
            </a:extLst>
          </p:cNvPr>
          <p:cNvSpPr txBox="1"/>
          <p:nvPr/>
        </p:nvSpPr>
        <p:spPr>
          <a:xfrm>
            <a:off x="866486" y="6179089"/>
            <a:ext cx="105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2DD10-0F21-4574-EBE4-958637809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22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C34E9F-5CEE-8D4D-3CC7-05647F048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40" b="3083"/>
          <a:stretch/>
        </p:blipFill>
        <p:spPr>
          <a:xfrm>
            <a:off x="1057836" y="1825992"/>
            <a:ext cx="2578197" cy="437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C80B4-13DF-FCF5-FE4F-3EA5684570AF}"/>
              </a:ext>
            </a:extLst>
          </p:cNvPr>
          <p:cNvSpPr txBox="1"/>
          <p:nvPr/>
        </p:nvSpPr>
        <p:spPr>
          <a:xfrm>
            <a:off x="3962400" y="52461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Может использоваться как самостоятельно 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так и в комплексе с системной или топической терапией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A3D1D-2BB8-8667-B81C-C8BCE4569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23747"/>
            <a:ext cx="2644708" cy="708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68DB6-D6C8-2E19-C886-53EC296A7332}"/>
              </a:ext>
            </a:extLst>
          </p:cNvPr>
          <p:cNvSpPr txBox="1"/>
          <p:nvPr/>
        </p:nvSpPr>
        <p:spPr>
          <a:xfrm>
            <a:off x="3980329" y="739516"/>
            <a:ext cx="7726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Комплексное решение для контроля над высыпаниями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и базового ухода за кожей при акне различной степени тяжести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0E39C-9D08-436B-2C38-BEC5861209B1}"/>
              </a:ext>
            </a:extLst>
          </p:cNvPr>
          <p:cNvSpPr txBox="1"/>
          <p:nvPr/>
        </p:nvSpPr>
        <p:spPr>
          <a:xfrm>
            <a:off x="3962400" y="2038701"/>
            <a:ext cx="7171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Клинически доказанная эффективность в лечении акне легкой и средне-тяжелой степени*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Действует быстро и комплексно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Нормализует работу сальных желез, показатели увлажненности и рН*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Не содержит спирта и салициловой кислоты (не сушит и не раздражает кожу)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Натуральный состав, улучшает структуру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Комфортен в использовании (без запаха, не горький, не липкий)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4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CF986879-F236-442B-B37B-AD013901140B}"/>
              </a:ext>
            </a:extLst>
          </p:cNvPr>
          <p:cNvSpPr/>
          <p:nvPr/>
        </p:nvSpPr>
        <p:spPr>
          <a:xfrm rot="10800000">
            <a:off x="967245" y="2922793"/>
            <a:ext cx="5129492" cy="22215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F3958F-7FAA-CFF4-15B7-6F509853EFED}"/>
              </a:ext>
            </a:extLst>
          </p:cNvPr>
          <p:cNvSpPr/>
          <p:nvPr/>
        </p:nvSpPr>
        <p:spPr>
          <a:xfrm>
            <a:off x="967244" y="2331337"/>
            <a:ext cx="5129493" cy="596783"/>
          </a:xfrm>
          <a:prstGeom prst="rect">
            <a:avLst/>
          </a:prstGeom>
          <a:solidFill>
            <a:srgbClr val="9D9A19">
              <a:alpha val="20392"/>
            </a:srgbClr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BD82-5472-C3F2-654C-EB8F7E9B303A}"/>
              </a:ext>
            </a:extLst>
          </p:cNvPr>
          <p:cNvSpPr txBox="1"/>
          <p:nvPr/>
        </p:nvSpPr>
        <p:spPr>
          <a:xfrm>
            <a:off x="1023795" y="2481992"/>
            <a:ext cx="2342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Очищение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67650-BEBC-3FF4-CBCA-BB7E09F1B331}"/>
              </a:ext>
            </a:extLst>
          </p:cNvPr>
          <p:cNvSpPr txBox="1"/>
          <p:nvPr/>
        </p:nvSpPr>
        <p:spPr>
          <a:xfrm>
            <a:off x="3487185" y="2503158"/>
            <a:ext cx="2633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Тонизирование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31A6-FF56-5F36-1900-D8BEC6187859}"/>
              </a:ext>
            </a:extLst>
          </p:cNvPr>
          <p:cNvSpPr txBox="1"/>
          <p:nvPr/>
        </p:nvSpPr>
        <p:spPr>
          <a:xfrm>
            <a:off x="949319" y="3091860"/>
            <a:ext cx="26367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пенка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для умывания </a:t>
            </a: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комбинированной, жирной, проблемной кожи, 150мл</a:t>
            </a:r>
            <a:b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</a:b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БЕТАИН, Д-ПАНТЕНОЛ НИАЦИНАМИД, МОЧЕВИНА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6A22B-967B-9DF8-AB99-48FDD954A8DC}"/>
              </a:ext>
            </a:extLst>
          </p:cNvPr>
          <p:cNvSpPr txBox="1"/>
          <p:nvPr/>
        </p:nvSpPr>
        <p:spPr>
          <a:xfrm>
            <a:off x="3646529" y="3089779"/>
            <a:ext cx="2366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 тоник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 для комбинированной, жирной, проблемной кожи, 200мл</a:t>
            </a:r>
          </a:p>
          <a:p>
            <a:pPr algn="ctr">
              <a:defRPr/>
            </a:pPr>
            <a:endParaRPr lang="ru-RU" sz="1400" dirty="0">
              <a:latin typeface="Montserrat" pitchFamily="2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400" dirty="0">
              <a:latin typeface="Montserrat" pitchFamily="2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БЕТАИН АМИНОКИСЛОТНЫЙ КОМПЛЕКС</a:t>
            </a:r>
          </a:p>
        </p:txBody>
      </p:sp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387D055C-5B51-489D-7F88-A975B64A530E}"/>
              </a:ext>
            </a:extLst>
          </p:cNvPr>
          <p:cNvSpPr/>
          <p:nvPr/>
        </p:nvSpPr>
        <p:spPr>
          <a:xfrm>
            <a:off x="967244" y="1713687"/>
            <a:ext cx="5129493" cy="635579"/>
          </a:xfrm>
          <a:prstGeom prst="round2SameRect">
            <a:avLst/>
          </a:prstGeom>
          <a:solidFill>
            <a:srgbClr val="9D9A19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F59CF-CE3D-3C4D-E5E9-8B2DBE943B8F}"/>
              </a:ext>
            </a:extLst>
          </p:cNvPr>
          <p:cNvSpPr txBox="1"/>
          <p:nvPr/>
        </p:nvSpPr>
        <p:spPr>
          <a:xfrm>
            <a:off x="949319" y="1888725"/>
            <a:ext cx="5170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БАЗОВЫЙ УХОД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C9286FC-040A-B6CE-43FF-E8648C7796CF}"/>
              </a:ext>
            </a:extLst>
          </p:cNvPr>
          <p:cNvCxnSpPr>
            <a:cxnSpLocks/>
            <a:stCxn id="3" idx="0"/>
            <a:endCxn id="2" idx="3"/>
          </p:cNvCxnSpPr>
          <p:nvPr/>
        </p:nvCxnSpPr>
        <p:spPr>
          <a:xfrm>
            <a:off x="3531991" y="2331337"/>
            <a:ext cx="0" cy="2812976"/>
          </a:xfrm>
          <a:prstGeom prst="line">
            <a:avLst/>
          </a:prstGeom>
          <a:ln>
            <a:solidFill>
              <a:srgbClr val="9D9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26121138-58D2-9444-1744-455893A2F541}"/>
              </a:ext>
            </a:extLst>
          </p:cNvPr>
          <p:cNvSpPr/>
          <p:nvPr/>
        </p:nvSpPr>
        <p:spPr>
          <a:xfrm rot="10800000">
            <a:off x="6344117" y="2895917"/>
            <a:ext cx="4879503" cy="22215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4DE7E-CE39-B839-E617-C58F46F24AA8}"/>
              </a:ext>
            </a:extLst>
          </p:cNvPr>
          <p:cNvSpPr/>
          <p:nvPr/>
        </p:nvSpPr>
        <p:spPr>
          <a:xfrm>
            <a:off x="6362042" y="2331337"/>
            <a:ext cx="4879503" cy="596783"/>
          </a:xfrm>
          <a:prstGeom prst="rect">
            <a:avLst/>
          </a:prstGeom>
          <a:solidFill>
            <a:srgbClr val="0074AD">
              <a:alpha val="20392"/>
            </a:srgb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F5744-CB48-F524-085D-2D25540539CA}"/>
              </a:ext>
            </a:extLst>
          </p:cNvPr>
          <p:cNvSpPr txBox="1"/>
          <p:nvPr/>
        </p:nvSpPr>
        <p:spPr>
          <a:xfrm>
            <a:off x="6418593" y="2481992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Специальный  уход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3D1CB-896A-BCA5-589C-CC7B71B78079}"/>
              </a:ext>
            </a:extLst>
          </p:cNvPr>
          <p:cNvSpPr txBox="1"/>
          <p:nvPr/>
        </p:nvSpPr>
        <p:spPr>
          <a:xfrm>
            <a:off x="6344117" y="3091860"/>
            <a:ext cx="2508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лица </a:t>
            </a:r>
            <a:br>
              <a:rPr lang="en-US" sz="1400" dirty="0"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крем-гель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прыщей и черных точек, 35мл</a:t>
            </a:r>
          </a:p>
          <a:p>
            <a:pPr algn="ctr"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400" dirty="0">
              <a:latin typeface="Montserrat" pitchFamily="2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ВИТАМИН А </a:t>
            </a:r>
          </a:p>
          <a:p>
            <a:pPr algn="ctr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ВИТАМИН 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10665-0DB8-ABDC-52CC-DF192ED92E9B}"/>
              </a:ext>
            </a:extLst>
          </p:cNvPr>
          <p:cNvSpPr txBox="1"/>
          <p:nvPr/>
        </p:nvSpPr>
        <p:spPr>
          <a:xfrm>
            <a:off x="8918392" y="3089779"/>
            <a:ext cx="2251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тела</a:t>
            </a:r>
            <a:br>
              <a:rPr lang="en-US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спрей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прыщей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и черных точек, 75мл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  <a:defRPr/>
            </a:pPr>
            <a:endParaRPr lang="ru-RU" sz="1400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  <a:defRPr/>
            </a:pPr>
            <a:r>
              <a:rPr lang="en-US" sz="1400" dirty="0"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TETRANUL U</a:t>
            </a:r>
            <a:r>
              <a:rPr lang="ru-RU" sz="1400" dirty="0"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  <a:defRPr/>
            </a:pPr>
            <a:r>
              <a:rPr lang="ru-RU" sz="1400" dirty="0"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Д-ПАНТЕНОЛ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906B816D-EC57-0AD7-D859-A4E2C425D044}"/>
              </a:ext>
            </a:extLst>
          </p:cNvPr>
          <p:cNvSpPr/>
          <p:nvPr/>
        </p:nvSpPr>
        <p:spPr>
          <a:xfrm>
            <a:off x="6362042" y="1713687"/>
            <a:ext cx="4879503" cy="635579"/>
          </a:xfrm>
          <a:prstGeom prst="round2SameRect">
            <a:avLst/>
          </a:prstGeom>
          <a:solidFill>
            <a:srgbClr val="0074AD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3C40E2-609C-F221-AE56-1AF6E89018DE}"/>
              </a:ext>
            </a:extLst>
          </p:cNvPr>
          <p:cNvSpPr txBox="1"/>
          <p:nvPr/>
        </p:nvSpPr>
        <p:spPr>
          <a:xfrm>
            <a:off x="6344118" y="1888725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АКТИВНЫЙ УХОД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ACD1B1A-82D0-C806-8C07-408A2A239BFE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8783868" y="2895917"/>
            <a:ext cx="0" cy="2221520"/>
          </a:xfrm>
          <a:prstGeom prst="line">
            <a:avLst/>
          </a:prstGeom>
          <a:ln>
            <a:solidFill>
              <a:srgbClr val="0074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849236-95B4-E156-6D49-89BA09760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62657"/>
            <a:ext cx="2644708" cy="7087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E5061B-65F3-33FC-73B4-29899DF5591C}"/>
              </a:ext>
            </a:extLst>
          </p:cNvPr>
          <p:cNvSpPr txBox="1"/>
          <p:nvPr/>
        </p:nvSpPr>
        <p:spPr>
          <a:xfrm>
            <a:off x="3980329" y="739516"/>
            <a:ext cx="7726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Комплексный уход для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комбинированной,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ж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ирной, проблемной кожи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DC25BFA-A4EA-4076-AD7E-50559067FA57}"/>
              </a:ext>
            </a:extLst>
          </p:cNvPr>
          <p:cNvSpPr/>
          <p:nvPr/>
        </p:nvSpPr>
        <p:spPr>
          <a:xfrm>
            <a:off x="972357" y="5354267"/>
            <a:ext cx="10295805" cy="627267"/>
          </a:xfrm>
          <a:prstGeom prst="roundRect">
            <a:avLst/>
          </a:prstGeom>
          <a:solidFill>
            <a:srgbClr val="9D9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52BA9E97-BF91-44CD-82E4-78BB4986756B}"/>
              </a:ext>
            </a:extLst>
          </p:cNvPr>
          <p:cNvSpPr txBox="1">
            <a:spLocks/>
          </p:cNvSpPr>
          <p:nvPr/>
        </p:nvSpPr>
        <p:spPr>
          <a:xfrm>
            <a:off x="949319" y="5452978"/>
            <a:ext cx="9924048" cy="5296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Zn PCA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+ </a:t>
            </a:r>
            <a:r>
              <a:rPr lang="ru-RU" sz="1800" dirty="0">
                <a:solidFill>
                  <a:schemeClr val="bg1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Дикалий</a:t>
            </a:r>
            <a:r>
              <a:rPr lang="ru-RU" sz="1800" dirty="0">
                <a:solidFill>
                  <a:schemeClr val="bg1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глицирризинат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2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E26724-DB6A-A75B-463F-DAA0862B9931}"/>
              </a:ext>
            </a:extLst>
          </p:cNvPr>
          <p:cNvSpPr txBox="1"/>
          <p:nvPr/>
        </p:nvSpPr>
        <p:spPr>
          <a:xfrm>
            <a:off x="3670323" y="2197087"/>
            <a:ext cx="57616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Ежедневный бережный уход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Лечение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акне легкой и средней степени тяжести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овышение эффективности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основного лечения акне в составе комплексной терапии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инергический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эффект в сочетании с лекарственной терапией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Поддерживающая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терапия и сохранение достигнутого эффекта длительное время – пролонгирование ремиссии и предупреждение рецидивов акне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побочными эффектами: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НЯ системной/топической терапии, нерационального ухода за кожей при акне или самолечения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C2B27-9F7C-8016-3CBD-B9BC1D4A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62657"/>
            <a:ext cx="2644708" cy="708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0A0DF-9E90-2474-C76E-19C0D34A37BE}"/>
              </a:ext>
            </a:extLst>
          </p:cNvPr>
          <p:cNvSpPr txBox="1"/>
          <p:nvPr/>
        </p:nvSpPr>
        <p:spPr>
          <a:xfrm>
            <a:off x="3980329" y="836793"/>
            <a:ext cx="7726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Роль серии в терапии акне</a:t>
            </a:r>
          </a:p>
        </p:txBody>
      </p:sp>
    </p:spTree>
    <p:extLst>
      <p:ext uri="{BB962C8B-B14F-4D97-AF65-F5344CB8AC3E}">
        <p14:creationId xmlns:p14="http://schemas.microsoft.com/office/powerpoint/2010/main" val="4148316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D11AF-E833-5740-F8A6-72FEDA8BD048}"/>
              </a:ext>
            </a:extLst>
          </p:cNvPr>
          <p:cNvSpPr txBox="1"/>
          <p:nvPr/>
        </p:nvSpPr>
        <p:spPr>
          <a:xfrm>
            <a:off x="621653" y="591628"/>
            <a:ext cx="907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Серия средств </a:t>
            </a:r>
            <a:r>
              <a:rPr lang="ru-RU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b="1" kern="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от акне – комплексный уход для комбинированной, жирной, проблемной кожи лица и тела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62D8D3-2802-F7CF-A6D0-9CB1B9314FC4}"/>
              </a:ext>
            </a:extLst>
          </p:cNvPr>
          <p:cNvGrpSpPr/>
          <p:nvPr/>
        </p:nvGrpSpPr>
        <p:grpSpPr>
          <a:xfrm>
            <a:off x="1581330" y="1659440"/>
            <a:ext cx="8822839" cy="4425550"/>
            <a:chOff x="1315556" y="1690138"/>
            <a:chExt cx="6026118" cy="302271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3307B2D-81F2-C96B-12CD-406562AC5082}"/>
                </a:ext>
              </a:extLst>
            </p:cNvPr>
            <p:cNvGrpSpPr/>
            <p:nvPr/>
          </p:nvGrpSpPr>
          <p:grpSpPr>
            <a:xfrm>
              <a:off x="1315556" y="1690138"/>
              <a:ext cx="6026118" cy="3022710"/>
              <a:chOff x="2979547" y="2082996"/>
              <a:chExt cx="5478289" cy="274791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F7EC081-FB38-64B2-D6B9-7DACEC68F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9547" y="2082996"/>
                <a:ext cx="1833115" cy="137584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0EF9B5A-B2EA-8101-8BF1-C4B717C53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7604" y="2082996"/>
                <a:ext cx="1833115" cy="1367756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EAAFE0A-4837-80A9-346C-31A40736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6618653" y="2082996"/>
                <a:ext cx="1833113" cy="137584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FBD3477-7493-748B-1422-D99C09664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979547" y="3459592"/>
                <a:ext cx="1833115" cy="136679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6212D54-6A65-ECCF-617F-EF9C099EB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7604" y="3455067"/>
                <a:ext cx="1833115" cy="1375847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80FD86AE-CF8B-33F7-3EA6-55C53F043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4721" y="3455067"/>
                <a:ext cx="1833115" cy="1375847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977DD-C4A4-569D-7F64-CE0B08552C6B}"/>
                </a:ext>
              </a:extLst>
            </p:cNvPr>
            <p:cNvSpPr txBox="1"/>
            <p:nvPr/>
          </p:nvSpPr>
          <p:spPr>
            <a:xfrm>
              <a:off x="1384983" y="2605192"/>
              <a:ext cx="1859618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ЭФФЕКТИВНАЯ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КОМБИНАЦИЯ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двух активных компонентов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29BD0D-1A3A-06C0-117A-92BFE858B909}"/>
                </a:ext>
              </a:extLst>
            </p:cNvPr>
            <p:cNvSpPr txBox="1"/>
            <p:nvPr/>
          </p:nvSpPr>
          <p:spPr>
            <a:xfrm>
              <a:off x="3384846" y="2605192"/>
              <a:ext cx="1760431" cy="44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ФОРМУЛА </a:t>
              </a:r>
            </a:p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БЕЗ СПИРТА, КИСЛОТ </a:t>
              </a:r>
            </a:p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И АНТИБИОТИКОВ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807D40-F6AC-A986-BAED-4863A92E09D9}"/>
                </a:ext>
              </a:extLst>
            </p:cNvPr>
            <p:cNvSpPr txBox="1"/>
            <p:nvPr/>
          </p:nvSpPr>
          <p:spPr>
            <a:xfrm>
              <a:off x="1398270" y="4030615"/>
              <a:ext cx="1504595" cy="58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ОПТИМАЛЬНО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ПРИ АКНЕ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средней и средне-легкой степени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5527C0-976B-476D-E487-37E6E886A6DB}"/>
                </a:ext>
              </a:extLst>
            </p:cNvPr>
            <p:cNvSpPr txBox="1"/>
            <p:nvPr/>
          </p:nvSpPr>
          <p:spPr>
            <a:xfrm>
              <a:off x="5369613" y="2517056"/>
              <a:ext cx="1743900" cy="58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Подходит для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использования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В ПЕРИОД АКТИВНОЙ ИНСОЛЯЦИИ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7D9EE9-D858-410B-C23C-EF4E7ABEAE88}"/>
                </a:ext>
              </a:extLst>
            </p:cNvPr>
            <p:cNvSpPr txBox="1"/>
            <p:nvPr/>
          </p:nvSpPr>
          <p:spPr>
            <a:xfrm>
              <a:off x="3414697" y="4118751"/>
              <a:ext cx="1504595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ДЛИТЕЛЬНОСТЬ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ПРИМЕНЕНИЯ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не ограничена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18BDC0-D50C-653A-8E66-AA2D149FFA08}"/>
                </a:ext>
              </a:extLst>
            </p:cNvPr>
            <p:cNvSpPr txBox="1"/>
            <p:nvPr/>
          </p:nvSpPr>
          <p:spPr>
            <a:xfrm>
              <a:off x="5459002" y="4118751"/>
              <a:ext cx="1504595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ДОСТУПНАЯ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ЦЕНА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в аптеках РФ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52DAB9-BE65-E44E-F4B6-78F65548AB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3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70907" y="2167127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9325294" y="1969581"/>
            <a:ext cx="2767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выздоровление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комфортное применение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- 10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E286935-A5EC-43A6-B3C1-2A063AA7DFD4}"/>
              </a:ext>
            </a:extLst>
          </p:cNvPr>
          <p:cNvSpPr txBox="1">
            <a:spLocks/>
          </p:cNvSpPr>
          <p:nvPr/>
        </p:nvSpPr>
        <p:spPr>
          <a:xfrm>
            <a:off x="251440" y="86057"/>
            <a:ext cx="11689119" cy="1582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14 лет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35 дней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235A0-4B75-4101-8397-02F237352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04" y="2182836"/>
            <a:ext cx="2360599" cy="2360599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E9E0BF-97CB-4DAD-B086-16BC8C73D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3" y="2072590"/>
            <a:ext cx="2470845" cy="2470845"/>
          </a:xfrm>
          <a:prstGeom prst="round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E6F807-5179-4C31-B0E9-77D3CB21B872}"/>
              </a:ext>
            </a:extLst>
          </p:cNvPr>
          <p:cNvSpPr/>
          <p:nvPr/>
        </p:nvSpPr>
        <p:spPr>
          <a:xfrm>
            <a:off x="4678568" y="2597266"/>
            <a:ext cx="1214853" cy="468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BBE9A15-DE6C-4432-8B20-7A841F0DEC93}"/>
              </a:ext>
            </a:extLst>
          </p:cNvPr>
          <p:cNvSpPr/>
          <p:nvPr/>
        </p:nvSpPr>
        <p:spPr>
          <a:xfrm>
            <a:off x="6951651" y="3136896"/>
            <a:ext cx="631736" cy="2262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BFC91-6E9E-4554-ABB6-2BBEF1244A5B}"/>
              </a:ext>
            </a:extLst>
          </p:cNvPr>
          <p:cNvSpPr txBox="1"/>
          <p:nvPr/>
        </p:nvSpPr>
        <p:spPr>
          <a:xfrm>
            <a:off x="506746" y="6407992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</a:t>
            </a:r>
            <a:r>
              <a:rPr lang="ru-RU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Мингараева</a:t>
            </a:r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Л.Д., г. Уфа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571E27-3CA4-48BB-87BA-1E8F1309C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675" y="364104"/>
            <a:ext cx="1658170" cy="444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80BEB-7F5D-4E8D-84BA-AD3370CACD87}"/>
              </a:ext>
            </a:extLst>
          </p:cNvPr>
          <p:cNvSpPr txBox="1"/>
          <p:nvPr/>
        </p:nvSpPr>
        <p:spPr>
          <a:xfrm>
            <a:off x="3952808" y="22279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DD25C-789D-4417-91B0-F59DBEC31421}"/>
              </a:ext>
            </a:extLst>
          </p:cNvPr>
          <p:cNvSpPr txBox="1"/>
          <p:nvPr/>
        </p:nvSpPr>
        <p:spPr>
          <a:xfrm>
            <a:off x="6558105" y="222793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419780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70490" y="2443050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- 2 (умеренная)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2 (умеренная)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8741499" y="2368038"/>
            <a:ext cx="30502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3 (отлично)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-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Очень понравились средства На какой день применения пациент увидел улучшение? - 6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E286935-A5EC-43A6-B3C1-2A063AA7DFD4}"/>
              </a:ext>
            </a:extLst>
          </p:cNvPr>
          <p:cNvSpPr txBox="1">
            <a:spLocks/>
          </p:cNvSpPr>
          <p:nvPr/>
        </p:nvSpPr>
        <p:spPr>
          <a:xfrm>
            <a:off x="333081" y="387661"/>
            <a:ext cx="11689119" cy="1594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18 лет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31 день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88ABF-245C-4972-BD43-0187A4AA1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92" y="2475000"/>
            <a:ext cx="2580543" cy="3438540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C4C247-A86F-4E47-ADED-5696B9289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60" y="2457910"/>
            <a:ext cx="2589014" cy="3449828"/>
          </a:xfrm>
          <a:prstGeom prst="round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BF8311-F116-49A5-BE62-DF0CD00B21FB}"/>
              </a:ext>
            </a:extLst>
          </p:cNvPr>
          <p:cNvSpPr/>
          <p:nvPr/>
        </p:nvSpPr>
        <p:spPr>
          <a:xfrm>
            <a:off x="4170180" y="3603947"/>
            <a:ext cx="1027521" cy="531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64CE6CA-ED22-4077-8C58-83B46BE9E4A8}"/>
              </a:ext>
            </a:extLst>
          </p:cNvPr>
          <p:cNvSpPr/>
          <p:nvPr/>
        </p:nvSpPr>
        <p:spPr>
          <a:xfrm>
            <a:off x="7186867" y="3695818"/>
            <a:ext cx="1027521" cy="509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B8CCE-D1AE-46BF-BC97-29344CAB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265" y="240766"/>
            <a:ext cx="2188654" cy="5852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A7B0A0-8D2B-4166-82BA-180601E6600C}"/>
              </a:ext>
            </a:extLst>
          </p:cNvPr>
          <p:cNvSpPr txBox="1"/>
          <p:nvPr/>
        </p:nvSpPr>
        <p:spPr>
          <a:xfrm>
            <a:off x="429423" y="6339534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Хусаинова Р.Н., г. Казань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D2878-4530-4E8A-A478-3ABA413F7E2A}"/>
              </a:ext>
            </a:extLst>
          </p:cNvPr>
          <p:cNvSpPr txBox="1"/>
          <p:nvPr/>
        </p:nvSpPr>
        <p:spPr>
          <a:xfrm>
            <a:off x="3169812" y="2647950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2712C-BB79-46F2-872A-60DCB7DEED04}"/>
              </a:ext>
            </a:extLst>
          </p:cNvPr>
          <p:cNvSpPr txBox="1"/>
          <p:nvPr/>
        </p:nvSpPr>
        <p:spPr>
          <a:xfrm>
            <a:off x="6206420" y="264795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166435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267" y="211595"/>
            <a:ext cx="11689119" cy="170225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Ж, 23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средняя</a:t>
            </a: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43 дня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471267" y="2225653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- 1 (слабая)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2 (умеренная)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9389020" y="2174185"/>
            <a:ext cx="29844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комфортный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- 14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3D682E-2759-45BE-AF02-10179378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r="7941" b="22887"/>
          <a:stretch/>
        </p:blipFill>
        <p:spPr>
          <a:xfrm>
            <a:off x="3105955" y="2176695"/>
            <a:ext cx="3042967" cy="3065219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E308C8-4CF9-42C8-BE5E-4CFA4FFF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58530" r="28898" b="6307"/>
          <a:stretch/>
        </p:blipFill>
        <p:spPr>
          <a:xfrm>
            <a:off x="6394656" y="2225653"/>
            <a:ext cx="2994364" cy="3016261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DDC442-0E33-40B8-84B0-750FDE87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342" y="337103"/>
            <a:ext cx="1907576" cy="510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A779C-B6AA-438F-B561-2723B53A07E2}"/>
              </a:ext>
            </a:extLst>
          </p:cNvPr>
          <p:cNvSpPr txBox="1"/>
          <p:nvPr/>
        </p:nvSpPr>
        <p:spPr>
          <a:xfrm>
            <a:off x="471267" y="6206058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Ветлужских О.А., г. Пермь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695E1-55CA-44EC-93C7-A8AAC4A88985}"/>
              </a:ext>
            </a:extLst>
          </p:cNvPr>
          <p:cNvSpPr txBox="1"/>
          <p:nvPr/>
        </p:nvSpPr>
        <p:spPr>
          <a:xfrm>
            <a:off x="3409433" y="23497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69EE2-F6AB-4C59-9301-476DC6F73D60}"/>
              </a:ext>
            </a:extLst>
          </p:cNvPr>
          <p:cNvSpPr txBox="1"/>
          <p:nvPr/>
        </p:nvSpPr>
        <p:spPr>
          <a:xfrm>
            <a:off x="6510069" y="2349776"/>
            <a:ext cx="105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268115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412" y="296139"/>
            <a:ext cx="11689119" cy="146952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24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  <a:b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Продолжительность терапии: 38 дней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42718" y="2113278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- 1 (слабая)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8964855" y="2113278"/>
            <a:ext cx="29844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открытые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все понравилось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2D58D-ABA0-4AF6-91CB-249A662DE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6" r="12837" b="7216"/>
          <a:stretch/>
        </p:blipFill>
        <p:spPr>
          <a:xfrm>
            <a:off x="2970019" y="2204560"/>
            <a:ext cx="2864189" cy="3034736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001DAC-A05A-4153-80D3-6A050242A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0" b="14090"/>
          <a:stretch/>
        </p:blipFill>
        <p:spPr>
          <a:xfrm>
            <a:off x="5976969" y="2214140"/>
            <a:ext cx="2845125" cy="3034736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4B9FF-41EF-49FB-9F19-FF0F6782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934" y="296139"/>
            <a:ext cx="2188654" cy="585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511C6-CCCC-45B8-8088-DCADFDCF10C5}"/>
              </a:ext>
            </a:extLst>
          </p:cNvPr>
          <p:cNvSpPr txBox="1"/>
          <p:nvPr/>
        </p:nvSpPr>
        <p:spPr>
          <a:xfrm>
            <a:off x="467196" y="6260567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Ветлужских О.А., г. Пермь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A2CF3-96EB-4084-861F-007D1093A9FE}"/>
              </a:ext>
            </a:extLst>
          </p:cNvPr>
          <p:cNvSpPr txBox="1"/>
          <p:nvPr/>
        </p:nvSpPr>
        <p:spPr>
          <a:xfrm>
            <a:off x="3227145" y="2285034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5A0FB-1719-4A5E-BC2D-CDC4B7883D87}"/>
              </a:ext>
            </a:extLst>
          </p:cNvPr>
          <p:cNvSpPr txBox="1"/>
          <p:nvPr/>
        </p:nvSpPr>
        <p:spPr>
          <a:xfrm>
            <a:off x="6238875" y="228503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537551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EF2333-B689-4B68-8F44-4279BD002F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4" y="2540864"/>
            <a:ext cx="3682766" cy="948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B8244-3E99-4831-B8E5-E06D148B17C8}"/>
              </a:ext>
            </a:extLst>
          </p:cNvPr>
          <p:cNvSpPr txBox="1"/>
          <p:nvPr/>
        </p:nvSpPr>
        <p:spPr>
          <a:xfrm>
            <a:off x="5184126" y="2776173"/>
            <a:ext cx="45202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4AD"/>
                </a:solidFill>
                <a:latin typeface="Montserrat" pitchFamily="2" charset="0"/>
              </a:rPr>
              <a:t>ВСЕМ ЧИСТОЙ </a:t>
            </a:r>
          </a:p>
          <a:p>
            <a:pPr algn="ctr"/>
            <a:r>
              <a:rPr lang="ru-RU" sz="2600" b="1" dirty="0">
                <a:solidFill>
                  <a:srgbClr val="0074AD"/>
                </a:solidFill>
                <a:latin typeface="Montserrat" pitchFamily="2" charset="0"/>
              </a:rPr>
              <a:t>И ГЛАДКОЙ КОЖИ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7F1E9F-B9CD-4DEE-B3AE-0D71AD4D5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673373" y="151986"/>
            <a:ext cx="5043826" cy="30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5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C18DEE-2ECB-407B-3B79-E0CFDA4CE8FF}"/>
              </a:ext>
            </a:extLst>
          </p:cNvPr>
          <p:cNvSpPr/>
          <p:nvPr/>
        </p:nvSpPr>
        <p:spPr>
          <a:xfrm>
            <a:off x="0" y="0"/>
            <a:ext cx="7911548" cy="6506817"/>
          </a:xfrm>
          <a:prstGeom prst="rect">
            <a:avLst/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CF72E2-D17F-4881-ABC9-9676F80E51E1}"/>
              </a:ext>
            </a:extLst>
          </p:cNvPr>
          <p:cNvSpPr txBox="1">
            <a:spLocks/>
          </p:cNvSpPr>
          <p:nvPr/>
        </p:nvSpPr>
        <p:spPr bwMode="auto">
          <a:xfrm>
            <a:off x="1" y="605566"/>
            <a:ext cx="7911547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dirty="0">
                <a:solidFill>
                  <a:srgbClr val="0074AD"/>
                </a:solidFill>
                <a:latin typeface="Montserrat" pitchFamily="2" charset="0"/>
              </a:rPr>
              <a:t>Патогенез акне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828CD90-AC2F-0046-65FA-53163985373A}"/>
              </a:ext>
            </a:extLst>
          </p:cNvPr>
          <p:cNvGrpSpPr/>
          <p:nvPr/>
        </p:nvGrpSpPr>
        <p:grpSpPr>
          <a:xfrm>
            <a:off x="712304" y="1387894"/>
            <a:ext cx="6602896" cy="4442207"/>
            <a:chOff x="725556" y="1387894"/>
            <a:chExt cx="6602896" cy="4442207"/>
          </a:xfrm>
        </p:grpSpPr>
        <p:sp>
          <p:nvSpPr>
            <p:cNvPr id="4" name="Переполнение сальной…">
              <a:extLst>
                <a:ext uri="{FF2B5EF4-FFF2-40B4-BE49-F238E27FC236}">
                  <a16:creationId xmlns:a16="http://schemas.microsoft.com/office/drawing/2014/main" id="{A04FD23F-697C-7A2C-7166-0BD0B0D7B198}"/>
                </a:ext>
              </a:extLst>
            </p:cNvPr>
            <p:cNvSpPr txBox="1"/>
            <p:nvPr/>
          </p:nvSpPr>
          <p:spPr>
            <a:xfrm>
              <a:off x="725556" y="5040141"/>
              <a:ext cx="3033741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Переполнение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сальной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ж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елезы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,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образование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комедонов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Montserrat" pitchFamily="2" charset="0"/>
                  <a:sym typeface="Helvetica Neue"/>
                </a:rPr>
              </a:b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Присоединение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C. Acnes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St.epidermidis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Ороговение стенок…">
              <a:extLst>
                <a:ext uri="{FF2B5EF4-FFF2-40B4-BE49-F238E27FC236}">
                  <a16:creationId xmlns:a16="http://schemas.microsoft.com/office/drawing/2014/main" id="{44272DF1-7F0E-7684-4D74-31EA1EDCFF4C}"/>
                </a:ext>
              </a:extLst>
            </p:cNvPr>
            <p:cNvSpPr txBox="1"/>
            <p:nvPr/>
          </p:nvSpPr>
          <p:spPr>
            <a:xfrm>
              <a:off x="4057252" y="2870474"/>
              <a:ext cx="2878514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Ороговение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стенок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и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устья</a:t>
              </a:r>
              <a:r>
                <a:rPr lang="ru-RU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волосяного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фолликула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.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</a:b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Нарушение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оттока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кожного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сала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ontserrat" pitchFamily="2" charset="0"/>
                <a:cs typeface="Calibri"/>
                <a:sym typeface="Calibri"/>
              </a:endParaRPr>
            </a:p>
          </p:txBody>
        </p:sp>
        <p:sp>
          <p:nvSpPr>
            <p:cNvPr id="6" name="Активация тестостерона   5- альфа-редуктазой,…">
              <a:extLst>
                <a:ext uri="{FF2B5EF4-FFF2-40B4-BE49-F238E27FC236}">
                  <a16:creationId xmlns:a16="http://schemas.microsoft.com/office/drawing/2014/main" id="{3949EE22-E5F3-B98B-136F-B8DDD61103F6}"/>
                </a:ext>
              </a:extLst>
            </p:cNvPr>
            <p:cNvSpPr txBox="1"/>
            <p:nvPr/>
          </p:nvSpPr>
          <p:spPr>
            <a:xfrm>
              <a:off x="863055" y="2870474"/>
              <a:ext cx="2758743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Активация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тестостерона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</a:b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5-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альфа-редуктазой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, </a:t>
              </a:r>
            </a:p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увеличение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салоотделения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.</a:t>
              </a:r>
            </a:p>
          </p:txBody>
        </p:sp>
        <p:sp>
          <p:nvSpPr>
            <p:cNvPr id="7" name="Развитие воспаления.…">
              <a:extLst>
                <a:ext uri="{FF2B5EF4-FFF2-40B4-BE49-F238E27FC236}">
                  <a16:creationId xmlns:a16="http://schemas.microsoft.com/office/drawing/2014/main" id="{B6B39E90-77D2-151B-D40A-71B65C9B0A85}"/>
                </a:ext>
              </a:extLst>
            </p:cNvPr>
            <p:cNvSpPr txBox="1"/>
            <p:nvPr/>
          </p:nvSpPr>
          <p:spPr>
            <a:xfrm>
              <a:off x="3664567" y="5028977"/>
              <a:ext cx="3663885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Развитие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воспаления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 </a:t>
              </a:r>
            </a:p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Разрыв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на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поверхность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или в дерму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 </a:t>
              </a:r>
            </a:p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Развитие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осложнений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(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рубцов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,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пигментации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)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64F8693-EABB-DE85-B2ED-37C24C73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91972" y="1387894"/>
              <a:ext cx="1500908" cy="150090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AE345EE-A47E-1A61-CFE9-A9E36B30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746055" y="3612226"/>
              <a:ext cx="1500909" cy="150090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F543DC1-7566-77EC-28D0-D63B8D9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91972" y="3612226"/>
              <a:ext cx="1500908" cy="150090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96A2301-DB32-6B86-AF9B-BDECE7AE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746055" y="1387894"/>
              <a:ext cx="1500908" cy="1500909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0E90F3-26D7-0CF6-BE84-0F4B199704DA}"/>
              </a:ext>
            </a:extLst>
          </p:cNvPr>
          <p:cNvGrpSpPr/>
          <p:nvPr/>
        </p:nvGrpSpPr>
        <p:grpSpPr>
          <a:xfrm>
            <a:off x="8580840" y="605566"/>
            <a:ext cx="2787454" cy="2762196"/>
            <a:chOff x="9092126" y="726461"/>
            <a:chExt cx="2534050" cy="251108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694ACCD-ECE0-7441-6099-5425ED361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7" t="19239" r="8980" b="11923"/>
            <a:stretch/>
          </p:blipFill>
          <p:spPr>
            <a:xfrm>
              <a:off x="9523618" y="1095632"/>
              <a:ext cx="2102558" cy="21419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9F3AFE-1520-44A4-E53C-321911FCE9AD}"/>
                </a:ext>
              </a:extLst>
            </p:cNvPr>
            <p:cNvSpPr txBox="1"/>
            <p:nvPr/>
          </p:nvSpPr>
          <p:spPr>
            <a:xfrm>
              <a:off x="9092126" y="726461"/>
              <a:ext cx="2505075" cy="47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Здоровый </a:t>
              </a:r>
            </a:p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волосяной фолликул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B73B2A9-E9BE-9A04-361F-A20E5C4148E9}"/>
              </a:ext>
            </a:extLst>
          </p:cNvPr>
          <p:cNvGrpSpPr/>
          <p:nvPr/>
        </p:nvGrpSpPr>
        <p:grpSpPr>
          <a:xfrm>
            <a:off x="8531685" y="3478891"/>
            <a:ext cx="2919730" cy="2774585"/>
            <a:chOff x="10864850" y="-2522352"/>
            <a:chExt cx="2654300" cy="252235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5E41DC8-40A7-E68B-AE42-F740A71FE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9" b="11923"/>
            <a:stretch/>
          </p:blipFill>
          <p:spPr>
            <a:xfrm>
              <a:off x="10864850" y="-2141918"/>
              <a:ext cx="2654300" cy="214191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A930E4-030A-D193-582C-8BCD61D6109E}"/>
                </a:ext>
              </a:extLst>
            </p:cNvPr>
            <p:cNvSpPr txBox="1"/>
            <p:nvPr/>
          </p:nvSpPr>
          <p:spPr>
            <a:xfrm>
              <a:off x="10986889" y="-2522352"/>
              <a:ext cx="2505075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Воспаленный</a:t>
              </a:r>
            </a:p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фолликул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8B87D-6F10-4FBF-8A84-341660EB3F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973" b="10410"/>
          <a:stretch/>
        </p:blipFill>
        <p:spPr>
          <a:xfrm>
            <a:off x="8663023" y="3982495"/>
            <a:ext cx="2657055" cy="24962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0A7AFD-3AFB-4A09-81BF-CCEFFFCB0E46}"/>
              </a:ext>
            </a:extLst>
          </p:cNvPr>
          <p:cNvSpPr/>
          <p:nvPr/>
        </p:nvSpPr>
        <p:spPr>
          <a:xfrm>
            <a:off x="8498876" y="3973790"/>
            <a:ext cx="1654774" cy="60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Воспалительный процесс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84C73-1C9D-41F6-B46D-FD06613B9C4E}"/>
              </a:ext>
            </a:extLst>
          </p:cNvPr>
          <p:cNvSpPr txBox="1"/>
          <p:nvPr/>
        </p:nvSpPr>
        <p:spPr>
          <a:xfrm>
            <a:off x="10359982" y="5582422"/>
            <a:ext cx="155895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Волосяной фолликул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402FC-51C3-4936-B2C7-185AE4D3C287}"/>
              </a:ext>
            </a:extLst>
          </p:cNvPr>
          <p:cNvSpPr txBox="1"/>
          <p:nvPr/>
        </p:nvSpPr>
        <p:spPr>
          <a:xfrm>
            <a:off x="10359982" y="4656485"/>
            <a:ext cx="12227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Сальная пробка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8B3A6-F782-411B-B643-E6C82517D583}"/>
              </a:ext>
            </a:extLst>
          </p:cNvPr>
          <p:cNvSpPr txBox="1"/>
          <p:nvPr/>
        </p:nvSpPr>
        <p:spPr>
          <a:xfrm>
            <a:off x="10360335" y="5149078"/>
            <a:ext cx="15499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Сальная железа</a:t>
            </a:r>
          </a:p>
          <a:p>
            <a:endParaRPr lang="ru-RU" sz="1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26B22CA-062E-44A5-88A0-270926EC0EF2}"/>
              </a:ext>
            </a:extLst>
          </p:cNvPr>
          <p:cNvSpPr/>
          <p:nvPr/>
        </p:nvSpPr>
        <p:spPr>
          <a:xfrm>
            <a:off x="8761351" y="1151197"/>
            <a:ext cx="3148951" cy="206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34FE33-DC4E-4569-94F0-71607C7CEC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02" r="1229"/>
          <a:stretch/>
        </p:blipFill>
        <p:spPr>
          <a:xfrm>
            <a:off x="8515765" y="1280588"/>
            <a:ext cx="1637885" cy="2068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55D5C9-9A88-45CF-B7C2-7C9597F81838}"/>
              </a:ext>
            </a:extLst>
          </p:cNvPr>
          <p:cNvSpPr txBox="1"/>
          <p:nvPr/>
        </p:nvSpPr>
        <p:spPr>
          <a:xfrm>
            <a:off x="10103471" y="2237324"/>
            <a:ext cx="1558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Волосяной фолликул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423F81-2F7B-4B17-A6CA-82A8A48936D6}"/>
              </a:ext>
            </a:extLst>
          </p:cNvPr>
          <p:cNvSpPr txBox="1"/>
          <p:nvPr/>
        </p:nvSpPr>
        <p:spPr>
          <a:xfrm>
            <a:off x="10112457" y="1734255"/>
            <a:ext cx="15499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Сальная железа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252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CABF9B8-0CDA-8EF2-98A4-AB3675173A71}"/>
              </a:ext>
            </a:extLst>
          </p:cNvPr>
          <p:cNvSpPr/>
          <p:nvPr/>
        </p:nvSpPr>
        <p:spPr>
          <a:xfrm>
            <a:off x="1410392" y="1672130"/>
            <a:ext cx="9440488" cy="1324018"/>
          </a:xfrm>
          <a:prstGeom prst="roundRect">
            <a:avLst/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81B41-FC04-4D89-BADC-38F38F797E9D}"/>
              </a:ext>
            </a:extLst>
          </p:cNvPr>
          <p:cNvSpPr txBox="1">
            <a:spLocks/>
          </p:cNvSpPr>
          <p:nvPr/>
        </p:nvSpPr>
        <p:spPr bwMode="auto">
          <a:xfrm>
            <a:off x="0" y="648506"/>
            <a:ext cx="12192000" cy="58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Социально-психологический аспект угревой болезни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48B44-75C4-0060-69A4-DD12950E3967}"/>
              </a:ext>
            </a:extLst>
          </p:cNvPr>
          <p:cNvSpPr txBox="1"/>
          <p:nvPr/>
        </p:nvSpPr>
        <p:spPr>
          <a:xfrm>
            <a:off x="1709651" y="1934568"/>
            <a:ext cx="8880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По данным психологического опроса 80% подростков считает, что самое непривлекательное в человеке - это угревая сыпь. У тех, кто в юности страдал от акне, могут </a:t>
            </a: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на всю жизнь оставаться шрамы,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которые портят внешность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029AF7-9FE9-7887-56B1-E5B798E57F73}"/>
              </a:ext>
            </a:extLst>
          </p:cNvPr>
          <p:cNvGrpSpPr/>
          <p:nvPr/>
        </p:nvGrpSpPr>
        <p:grpSpPr>
          <a:xfrm>
            <a:off x="1410392" y="3115073"/>
            <a:ext cx="9440488" cy="2472048"/>
            <a:chOff x="1410392" y="3131698"/>
            <a:chExt cx="9440488" cy="2472048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E09152ED-EBD3-7D0F-982E-9533BCA8C6ED}"/>
                </a:ext>
              </a:extLst>
            </p:cNvPr>
            <p:cNvSpPr/>
            <p:nvPr/>
          </p:nvSpPr>
          <p:spPr>
            <a:xfrm>
              <a:off x="1410392" y="3131698"/>
              <a:ext cx="9440488" cy="1324018"/>
            </a:xfrm>
            <a:prstGeom prst="roundRect">
              <a:avLst/>
            </a:prstGeom>
            <a:solidFill>
              <a:srgbClr val="E2F6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ED968E6A-BB01-79EC-A83C-DEACC06ED7F6}"/>
                </a:ext>
              </a:extLst>
            </p:cNvPr>
            <p:cNvSpPr/>
            <p:nvPr/>
          </p:nvSpPr>
          <p:spPr>
            <a:xfrm>
              <a:off x="1410392" y="4589706"/>
              <a:ext cx="9440488" cy="1014040"/>
            </a:xfrm>
            <a:prstGeom prst="roundRect">
              <a:avLst/>
            </a:prstGeom>
            <a:solidFill>
              <a:srgbClr val="E2F6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одержимое 2">
              <a:extLst>
                <a:ext uri="{FF2B5EF4-FFF2-40B4-BE49-F238E27FC236}">
                  <a16:creationId xmlns:a16="http://schemas.microsoft.com/office/drawing/2014/main" id="{1235E718-3D64-4B4C-9BCF-C9854ABE66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9651" y="4802893"/>
              <a:ext cx="8880763" cy="586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Пациенты с акне </a:t>
              </a:r>
              <a:r>
                <a:rPr kumimoji="0" lang="ru-RU" sz="1600" b="1" i="0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крайне сложно адаптируются в социальной среде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среди них большой процент безработных и одиноких людей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7B3B87-839D-3AFF-13E4-A8B79D98C747}"/>
                </a:ext>
              </a:extLst>
            </p:cNvPr>
            <p:cNvSpPr txBox="1"/>
            <p:nvPr/>
          </p:nvSpPr>
          <p:spPr>
            <a:xfrm>
              <a:off x="1709652" y="3349488"/>
              <a:ext cx="9071956" cy="880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Наличие угревой сыпи на видимых участках кожи значительно 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sz="1600" b="1" i="0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снижает самооценку, вызывает тревогу, депрессию, </a:t>
              </a: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дисморфофобию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 (представление о мнимом внешнем уродстве)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23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endParaRPr lang="ru-RU" sz="24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рецептурными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497B-3E34-C6C6-446A-7749EF31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4D3C64C-2251-0725-8490-5824ACFF525D}"/>
              </a:ext>
            </a:extLst>
          </p:cNvPr>
          <p:cNvSpPr/>
          <p:nvPr/>
        </p:nvSpPr>
        <p:spPr>
          <a:xfrm>
            <a:off x="842075" y="3904904"/>
            <a:ext cx="10507850" cy="1732903"/>
          </a:xfrm>
          <a:prstGeom prst="roundRect">
            <a:avLst>
              <a:gd name="adj" fmla="val 12195"/>
            </a:avLst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DEB6619-AB4B-77DF-86AA-6E7AFF68E21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3F3FE-618D-A4E4-CA73-6071258E299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Процесс лечения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AC23-8820-3967-0FA9-CD2578B45A7E}"/>
              </a:ext>
            </a:extLst>
          </p:cNvPr>
          <p:cNvSpPr txBox="1"/>
          <p:nvPr/>
        </p:nvSpPr>
        <p:spPr>
          <a:xfrm>
            <a:off x="0" y="41259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острой фазе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дермокосметика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может быть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полезна в качестве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монотерапии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при более легких формах акне и/или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в качестве дополнения к рецептурному лечению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максимизации переносимости и приверженности. </a:t>
            </a:r>
          </a:p>
          <a:p>
            <a:pPr algn="ctr"/>
            <a:endParaRPr lang="ru-RU" sz="16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    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Фотозащита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рекомендуется на протяжении всего курса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A5B2C-6273-7994-E96E-30A6D9053EC2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C33A0F-D6CC-8596-E2DC-6936C908E71B}"/>
              </a:ext>
            </a:extLst>
          </p:cNvPr>
          <p:cNvGrpSpPr/>
          <p:nvPr/>
        </p:nvGrpSpPr>
        <p:grpSpPr>
          <a:xfrm>
            <a:off x="323850" y="1334781"/>
            <a:ext cx="11003652" cy="2140285"/>
            <a:chOff x="323850" y="1372881"/>
            <a:chExt cx="11003652" cy="2140285"/>
          </a:xfrm>
        </p:grpSpPr>
        <p:pic>
          <p:nvPicPr>
            <p:cNvPr id="4" name="Рисунок 3" descr="Изображение выглядит как человек, кожа, Человеческое лицо, шея&#10;&#10;Автоматически созданное описание">
              <a:extLst>
                <a:ext uri="{FF2B5EF4-FFF2-40B4-BE49-F238E27FC236}">
                  <a16:creationId xmlns:a16="http://schemas.microsoft.com/office/drawing/2014/main" id="{9B045D79-CAB3-FBB9-CE9E-1FB58CA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6" t="10077" r="12442" b="29411"/>
            <a:stretch/>
          </p:blipFill>
          <p:spPr>
            <a:xfrm>
              <a:off x="8722316" y="1384942"/>
              <a:ext cx="2605186" cy="1946883"/>
            </a:xfrm>
            <a:prstGeom prst="roundRect">
              <a:avLst>
                <a:gd name="adj" fmla="val 8055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0FEE7C8-614E-10EB-6D23-79196726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24050" y="1372881"/>
              <a:ext cx="6722066" cy="20227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8C91E3-748E-645C-9A7E-C18656E8553E}"/>
                </a:ext>
              </a:extLst>
            </p:cNvPr>
            <p:cNvSpPr txBox="1"/>
            <p:nvPr/>
          </p:nvSpPr>
          <p:spPr>
            <a:xfrm>
              <a:off x="4545847" y="1720260"/>
              <a:ext cx="1379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88FB0B-2961-001D-DFDF-7C0C3C822D39}"/>
                </a:ext>
              </a:extLst>
            </p:cNvPr>
            <p:cNvSpPr txBox="1"/>
            <p:nvPr/>
          </p:nvSpPr>
          <p:spPr>
            <a:xfrm>
              <a:off x="6411241" y="1720260"/>
              <a:ext cx="1420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F12EE9-5688-9C6F-86C3-FCEC4AE97C99}"/>
                </a:ext>
              </a:extLst>
            </p:cNvPr>
            <p:cNvSpPr txBox="1"/>
            <p:nvPr/>
          </p:nvSpPr>
          <p:spPr>
            <a:xfrm>
              <a:off x="842075" y="1889537"/>
              <a:ext cx="2022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Тяжесть 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угревой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сыпи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84FBB4-3469-E461-0F83-8C1B732585A4}"/>
                </a:ext>
              </a:extLst>
            </p:cNvPr>
            <p:cNvSpPr txBox="1"/>
            <p:nvPr/>
          </p:nvSpPr>
          <p:spPr>
            <a:xfrm>
              <a:off x="323850" y="3174612"/>
              <a:ext cx="1017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</a:rPr>
                <a:t>Дерматокосметика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 (Уход)</a:t>
              </a:r>
            </a:p>
          </p:txBody>
        </p:sp>
      </p:grpSp>
      <p:pic>
        <p:nvPicPr>
          <p:cNvPr id="35" name="Рисунок 34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FE00F2E-636A-CED8-1A46-154655E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451" y="4937321"/>
            <a:ext cx="632743" cy="6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en-US" sz="1500" dirty="0">
                    <a:solidFill>
                      <a:srgbClr val="004F74"/>
                    </a:solidFill>
                    <a:latin typeface="Montserrat" pitchFamily="2" charset="0"/>
                  </a:rPr>
                  <a:t>(</a:t>
                </a:r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Легкая и средняя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степень тяжести</a:t>
                </a:r>
                <a:r>
                  <a:rPr lang="en-US" sz="1500" dirty="0">
                    <a:solidFill>
                      <a:srgbClr val="004F74"/>
                    </a:solidFill>
                    <a:latin typeface="Montserrat" pitchFamily="2" charset="0"/>
                  </a:rPr>
                  <a:t>)</a:t>
                </a:r>
                <a:endParaRPr lang="ru-RU" sz="1500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7514</TotalTime>
  <Words>4603</Words>
  <Application>Microsoft Office PowerPoint</Application>
  <PresentationFormat>Широкоэкранный</PresentationFormat>
  <Paragraphs>677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Wingdings</vt:lpstr>
      <vt:lpstr>Arial</vt:lpstr>
      <vt:lpstr>Montserrat SemiBold</vt:lpstr>
      <vt:lpstr>Calibri Light</vt:lpstr>
      <vt:lpstr>Montserrat</vt:lpstr>
      <vt:lpstr>Montserrat Medium</vt:lpstr>
      <vt:lpstr>Calibri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Ж, 23 года Диагноз: Акне Степень тяжести: средняя Проводимая терапия: Циновит тоник + Циновит пенка для умывания + Циновит крем-гель Доп. терапия: нет Продолжительность терапии: 43 дня</vt:lpstr>
      <vt:lpstr> Ж 24 года Диагноз: Акне Степень тяжести: легкая Проводимая терапия: Циновит тоник + Циновит пенка для умывания + Циновит крем-гель Доп. терапия: нет Продолжительность терапии: 38 дней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251</cp:revision>
  <dcterms:created xsi:type="dcterms:W3CDTF">2022-09-01T17:39:13Z</dcterms:created>
  <dcterms:modified xsi:type="dcterms:W3CDTF">2025-01-28T11:58:36Z</dcterms:modified>
</cp:coreProperties>
</file>