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91" r:id="rId2"/>
  </p:sldMasterIdLst>
  <p:notesMasterIdLst>
    <p:notesMasterId r:id="rId54"/>
  </p:notesMasterIdLst>
  <p:sldIdLst>
    <p:sldId id="1875" r:id="rId3"/>
    <p:sldId id="290" r:id="rId4"/>
    <p:sldId id="274" r:id="rId5"/>
    <p:sldId id="288" r:id="rId6"/>
    <p:sldId id="1877" r:id="rId7"/>
    <p:sldId id="292" r:id="rId8"/>
    <p:sldId id="1931" r:id="rId9"/>
    <p:sldId id="1942" r:id="rId10"/>
    <p:sldId id="1935" r:id="rId11"/>
    <p:sldId id="1945" r:id="rId12"/>
    <p:sldId id="1936" r:id="rId13"/>
    <p:sldId id="1943" r:id="rId14"/>
    <p:sldId id="1939" r:id="rId15"/>
    <p:sldId id="1940" r:id="rId16"/>
    <p:sldId id="1941" r:id="rId17"/>
    <p:sldId id="287" r:id="rId18"/>
    <p:sldId id="1891" r:id="rId19"/>
    <p:sldId id="1892" r:id="rId20"/>
    <p:sldId id="1929" r:id="rId21"/>
    <p:sldId id="299" r:id="rId22"/>
    <p:sldId id="1930" r:id="rId23"/>
    <p:sldId id="1895" r:id="rId24"/>
    <p:sldId id="1923" r:id="rId25"/>
    <p:sldId id="1897" r:id="rId26"/>
    <p:sldId id="1925" r:id="rId27"/>
    <p:sldId id="1924" r:id="rId28"/>
    <p:sldId id="1926" r:id="rId29"/>
    <p:sldId id="1927" r:id="rId30"/>
    <p:sldId id="1900" r:id="rId31"/>
    <p:sldId id="1899" r:id="rId32"/>
    <p:sldId id="1903" r:id="rId33"/>
    <p:sldId id="1902" r:id="rId34"/>
    <p:sldId id="1905" r:id="rId35"/>
    <p:sldId id="1907" r:id="rId36"/>
    <p:sldId id="1906" r:id="rId37"/>
    <p:sldId id="1904" r:id="rId38"/>
    <p:sldId id="1909" r:id="rId39"/>
    <p:sldId id="1910" r:id="rId40"/>
    <p:sldId id="1911" r:id="rId41"/>
    <p:sldId id="1912" r:id="rId42"/>
    <p:sldId id="1916" r:id="rId43"/>
    <p:sldId id="1915" r:id="rId44"/>
    <p:sldId id="1914" r:id="rId45"/>
    <p:sldId id="1913" r:id="rId46"/>
    <p:sldId id="1919" r:id="rId47"/>
    <p:sldId id="1918" r:id="rId48"/>
    <p:sldId id="342" r:id="rId49"/>
    <p:sldId id="363" r:id="rId50"/>
    <p:sldId id="1946" r:id="rId51"/>
    <p:sldId id="275" r:id="rId52"/>
    <p:sldId id="1922" r:id="rId53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Montserrat" panose="00000500000000000000" pitchFamily="2" charset="-52"/>
      <p:regular r:id="rId61"/>
      <p:bold r:id="rId62"/>
      <p:italic r:id="rId63"/>
      <p:boldItalic r:id="rId64"/>
    </p:embeddedFont>
    <p:embeddedFont>
      <p:font typeface="Montserrat Medium" panose="00000600000000000000" pitchFamily="2" charset="-52"/>
      <p:regular r:id="rId65"/>
      <p:italic r:id="rId66"/>
    </p:embeddedFont>
    <p:embeddedFont>
      <p:font typeface="Montserrat SemiBold" panose="00000700000000000000" pitchFamily="2" charset="-52"/>
      <p:regular r:id="rId67"/>
      <p:bold r:id="rId68"/>
      <p:italic r:id="rId69"/>
      <p:boldItalic r:id="rId7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DB"/>
    <a:srgbClr val="A0D5EA"/>
    <a:srgbClr val="0074AD"/>
    <a:srgbClr val="004F74"/>
    <a:srgbClr val="9D9A19"/>
    <a:srgbClr val="F99E32"/>
    <a:srgbClr val="9DD3E8"/>
    <a:srgbClr val="E2F6F5"/>
    <a:srgbClr val="C1F9ED"/>
    <a:srgbClr val="62D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urepina.m\Desktop\&#1088;&#1072;&#1073;&#1086;&#1090;&#1072;\&#1087;&#1088;&#1077;&#1087;&#1072;&#1088;&#1072;&#1090;&#1099;\&#1094;&#1080;&#1085;&#1086;&#1074;&#1080;&#1090;\&#1087;&#1088;&#1077;&#1079;&#1077;&#1085;&#1090;&#1072;&#1094;&#1080;&#1080;\&#1088;&#1077;&#1079;&#1091;&#1083;&#1100;&#1090;&#1072;&#1090;&#1099;%20&#1080;&#1089;&#1083;&#1077;&#1076;&#1086;&#1074;&#1072;&#1085;&#1080;&#1081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4F74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Причины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4F74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Причины</c:v>
                </c:pt>
              </c:strCache>
            </c:strRef>
          </c:tx>
          <c:spPr>
            <a:solidFill>
              <a:srgbClr val="0074AD"/>
            </a:solidFill>
          </c:spPr>
          <c:dPt>
            <c:idx val="0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A0-3E4E-BF85-87042C8C8500}"/>
              </c:ext>
            </c:extLst>
          </c:dPt>
          <c:dPt>
            <c:idx val="1"/>
            <c:bubble3D val="0"/>
            <c:explosion val="6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A0-3E4E-BF85-87042C8C8500}"/>
              </c:ext>
            </c:extLst>
          </c:dPt>
          <c:dPt>
            <c:idx val="2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A0-3E4E-BF85-87042C8C8500}"/>
              </c:ext>
            </c:extLst>
          </c:dPt>
          <c:dPt>
            <c:idx val="3"/>
            <c:bubble3D val="0"/>
            <c:spPr>
              <a:solidFill>
                <a:srgbClr val="0074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A0-3E4E-BF85-87042C8C8500}"/>
              </c:ext>
            </c:extLst>
          </c:dPt>
          <c:cat>
            <c:strRef>
              <c:f>Лист1!$A$2:$A$5</c:f>
              <c:strCache>
                <c:ptCount val="2"/>
                <c:pt idx="0">
                  <c:v>Отсутствие эффекта</c:v>
                </c:pt>
                <c:pt idx="1">
                  <c:v>Побочные эффекты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62.3</c:v>
                </c:pt>
                <c:pt idx="1">
                  <c:v>37.700000000000003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A0-3E4E-BF85-87042C8C8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Прекращение лечения </a:t>
            </a:r>
            <a:endParaRPr lang="en-US" sz="1600" b="1" dirty="0">
              <a:solidFill>
                <a:srgbClr val="0074AD"/>
              </a:solidFill>
              <a:latin typeface="Montserrat" pitchFamily="2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из</a:t>
            </a:r>
            <a:r>
              <a:rPr lang="en-US" sz="1600" b="1" dirty="0">
                <a:solidFill>
                  <a:srgbClr val="0074AD"/>
                </a:solidFill>
                <a:latin typeface="Montserrat" pitchFamily="2" charset="0"/>
              </a:rPr>
              <a:t>-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 побочных явлений</a:t>
            </a:r>
          </a:p>
        </c:rich>
      </c:tx>
      <c:layout>
        <c:manualLayout>
          <c:xMode val="edge"/>
          <c:yMode val="edge"/>
          <c:x val="0.24545546314902683"/>
          <c:y val="1.06494930930218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ретиноиды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7-1D4F-B0A5-39BBAE8106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комбинаций бензоилпероксида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27-1D4F-B0A5-39BBAE8106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комбинаций ретиноидов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27-1D4F-B0A5-39BBAE810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4926608"/>
        <c:axId val="624924640"/>
      </c:barChart>
      <c:catAx>
        <c:axId val="624926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24924640"/>
        <c:crosses val="autoZero"/>
        <c:auto val="1"/>
        <c:lblAlgn val="ctr"/>
        <c:lblOffset val="100"/>
        <c:noMultiLvlLbl val="0"/>
      </c:catAx>
      <c:valAx>
        <c:axId val="62492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492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4F74"/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577853640346675E-2"/>
          <c:y val="3.3126026190043019E-2"/>
          <c:w val="0.78605188837313311"/>
          <c:h val="0.700830821804288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'Циновит '!$B$11</c:f>
              <c:strCache>
                <c:ptCount val="1"/>
                <c:pt idx="0">
                  <c:v>Циновит крем-гель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727540500736354E-2"/>
                  <c:y val="-1.6359918200408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B5-D447-AC14-2DAA60EB42FF}"/>
                </c:ext>
              </c:extLst>
            </c:dLbl>
            <c:dLbl>
              <c:idx val="1"/>
              <c:layout>
                <c:manualLayout>
                  <c:x val="7.3637702503681884E-3"/>
                  <c:y val="-1.2269938650306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B5-D447-AC14-2DAA60EB42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'Циновит '!$A$13:$A$17</c:f>
              <c:strCache>
                <c:ptCount val="5"/>
                <c:pt idx="0">
                  <c:v>Клиническое 
выздоровление</c:v>
                </c:pt>
                <c:pt idx="1">
                  <c:v>Значительное
улучшение</c:v>
                </c:pt>
                <c:pt idx="2">
                  <c:v>Улучшение</c:v>
                </c:pt>
                <c:pt idx="3">
                  <c:v>Отсутствие
улучшения</c:v>
                </c:pt>
                <c:pt idx="4">
                  <c:v>Ухудшение</c:v>
                </c:pt>
              </c:strCache>
            </c:strRef>
          </c:cat>
          <c:val>
            <c:numRef>
              <c:f>'Циновит '!$D$13:$D$17</c:f>
              <c:numCache>
                <c:formatCode>0%</c:formatCode>
                <c:ptCount val="5"/>
                <c:pt idx="0">
                  <c:v>0.27</c:v>
                </c:pt>
                <c:pt idx="1">
                  <c:v>0.53</c:v>
                </c:pt>
                <c:pt idx="2">
                  <c:v>0.2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B5-D447-AC14-2DAA60EB42FF}"/>
            </c:ext>
          </c:extLst>
        </c:ser>
        <c:ser>
          <c:idx val="1"/>
          <c:order val="1"/>
          <c:tx>
            <c:strRef>
              <c:f>'Циновит '!$C$11</c:f>
              <c:strCache>
                <c:ptCount val="1"/>
                <c:pt idx="0">
                  <c:v>Плацебо</c:v>
                </c:pt>
              </c:strCache>
            </c:strRef>
          </c:tx>
          <c:spPr>
            <a:solidFill>
              <a:srgbClr val="0074A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8183603338242061E-3"/>
                  <c:y val="-4.08997955010232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B5-D447-AC14-2DAA60EB42FF}"/>
                </c:ext>
              </c:extLst>
            </c:dLbl>
            <c:dLbl>
              <c:idx val="1"/>
              <c:layout>
                <c:manualLayout>
                  <c:x val="1.4727540500736332E-2"/>
                  <c:y val="-8.17995910020457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B5-D447-AC14-2DAA60EB42FF}"/>
                </c:ext>
              </c:extLst>
            </c:dLbl>
            <c:dLbl>
              <c:idx val="2"/>
              <c:layout>
                <c:manualLayout>
                  <c:x val="1.3470615420748384E-2"/>
                  <c:y val="-3.73116569254842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B5-D447-AC14-2DAA60EB42FF}"/>
                </c:ext>
              </c:extLst>
            </c:dLbl>
            <c:dLbl>
              <c:idx val="3"/>
              <c:layout>
                <c:manualLayout>
                  <c:x val="1.9243736315354835E-3"/>
                  <c:y val="-1.492466277019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B5-D447-AC14-2DAA60EB42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'Циновит '!$A$13:$A$17</c:f>
              <c:strCache>
                <c:ptCount val="5"/>
                <c:pt idx="0">
                  <c:v>Клиническое 
выздоровление</c:v>
                </c:pt>
                <c:pt idx="1">
                  <c:v>Значительное
улучшение</c:v>
                </c:pt>
                <c:pt idx="2">
                  <c:v>Улучшение</c:v>
                </c:pt>
                <c:pt idx="3">
                  <c:v>Отсутствие
улучшения</c:v>
                </c:pt>
                <c:pt idx="4">
                  <c:v>Ухудшение</c:v>
                </c:pt>
              </c:strCache>
            </c:strRef>
          </c:cat>
          <c:val>
            <c:numRef>
              <c:f>'Циновит '!$E$13:$E$17</c:f>
              <c:numCache>
                <c:formatCode>0%</c:formatCode>
                <c:ptCount val="5"/>
                <c:pt idx="0">
                  <c:v>0</c:v>
                </c:pt>
                <c:pt idx="1">
                  <c:v>0.1</c:v>
                </c:pt>
                <c:pt idx="2">
                  <c:v>0.25</c:v>
                </c:pt>
                <c:pt idx="3">
                  <c:v>0.55000000000000004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B5-D447-AC14-2DAA60EB42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9"/>
        <c:overlap val="-8"/>
        <c:axId val="479806632"/>
        <c:axId val="479802368"/>
      </c:barChart>
      <c:catAx>
        <c:axId val="479806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9802368"/>
        <c:crosses val="autoZero"/>
        <c:auto val="1"/>
        <c:lblAlgn val="ctr"/>
        <c:lblOffset val="100"/>
        <c:noMultiLvlLbl val="0"/>
      </c:catAx>
      <c:valAx>
        <c:axId val="479802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9806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335562901881266"/>
          <c:y val="3.649935393260114E-2"/>
          <c:w val="0.1977151294726173"/>
          <c:h val="0.258847459011814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AD9D5-9F36-4385-8EEA-72636A97B602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BCCC-C62A-4DAD-B126-18862FAD4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3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910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56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1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68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99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66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5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6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02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6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6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95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7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1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2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9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0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8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3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97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2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oi.org/10.33667/2078-5631-2022-27-67-72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7" Type="http://schemas.openxmlformats.org/officeDocument/2006/relationships/image" Target="../media/image4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bin"/><Relationship Id="rId5" Type="http://schemas.openxmlformats.org/officeDocument/2006/relationships/image" Target="../media/image47.bin"/><Relationship Id="rId4" Type="http://schemas.openxmlformats.org/officeDocument/2006/relationships/image" Target="../media/image4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4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2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59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bin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49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6.jp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4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AD6F4-0C37-D942-B5D3-36A854AA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012"/>
            <a:ext cx="12203905" cy="6853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EF053-7ECD-BE2B-2806-A261128D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1488">
            <a:off x="1520973" y="-414"/>
            <a:ext cx="5043826" cy="3063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1A285F-081B-6E40-66BB-9F9597BDAB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5594" flipH="1">
            <a:off x="6317068" y="955254"/>
            <a:ext cx="5043826" cy="3063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FF709-2412-FC11-F05C-E8B94EB1F9A2}"/>
              </a:ext>
            </a:extLst>
          </p:cNvPr>
          <p:cNvSpPr txBox="1"/>
          <p:nvPr/>
        </p:nvSpPr>
        <p:spPr>
          <a:xfrm>
            <a:off x="1356082" y="2035341"/>
            <a:ext cx="55581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4AD"/>
                </a:solidFill>
                <a:latin typeface="Montserrat" pitchFamily="2" charset="0"/>
              </a:rPr>
              <a:t>Эффективная тактика </a:t>
            </a:r>
          </a:p>
          <a:p>
            <a:r>
              <a:rPr lang="ru-RU" sz="3600" b="1" dirty="0">
                <a:solidFill>
                  <a:srgbClr val="0074AD"/>
                </a:solidFill>
                <a:latin typeface="Montserrat" pitchFamily="2" charset="0"/>
              </a:rPr>
              <a:t>лечения акне: </a:t>
            </a:r>
          </a:p>
          <a:p>
            <a:endParaRPr lang="ru-RU" sz="2800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ru-RU" sz="2800" dirty="0">
                <a:solidFill>
                  <a:srgbClr val="0074AD"/>
                </a:solidFill>
                <a:latin typeface="Montserrat" pitchFamily="2" charset="0"/>
              </a:rPr>
              <a:t>современные методы </a:t>
            </a:r>
            <a:r>
              <a:rPr lang="ru-RU" sz="2800" dirty="0" err="1">
                <a:solidFill>
                  <a:srgbClr val="0074AD"/>
                </a:solidFill>
                <a:latin typeface="Montserrat" pitchFamily="2" charset="0"/>
              </a:rPr>
              <a:t>адъювантной</a:t>
            </a:r>
            <a:r>
              <a:rPr lang="ru-RU" sz="2800" dirty="0">
                <a:solidFill>
                  <a:srgbClr val="0074AD"/>
                </a:solidFill>
                <a:latin typeface="Montserrat" pitchFamily="2" charset="0"/>
              </a:rPr>
              <a:t> терапии </a:t>
            </a:r>
            <a:endParaRPr lang="ru-RU" sz="2000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65A899-350A-AE17-AFF6-6EFFBF2E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27143" y="600075"/>
            <a:ext cx="4985571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9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81B79-A070-D724-03CA-94A6C9B13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D2AC0A0-1385-43B4-D8A6-FE67D9B95DA3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33D6E-4928-E184-4499-9B69973365BC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Механизм образования побочных эффектов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571BF3-9431-D3F3-838F-E73DE5ECE9A0}"/>
              </a:ext>
            </a:extLst>
          </p:cNvPr>
          <p:cNvSpPr/>
          <p:nvPr/>
        </p:nvSpPr>
        <p:spPr>
          <a:xfrm>
            <a:off x="1135446" y="1463015"/>
            <a:ext cx="10046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Пероральный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изотретиноин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и топические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ретиноиды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(например,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третиноин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,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адапален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) или их фиксированные комбинации с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бензоилпероксидом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могут вызывать значительное раздражение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из-за явления, известного как «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ретиноидный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дерматит»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2CD9A9-1B96-9AF7-7737-F33C0E7B8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7488" y="619515"/>
            <a:ext cx="2963010" cy="3136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C8E36C-2368-41F5-E382-7A822972B96E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Belmontesi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M. Integrating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Therapy for Acne: Addressing Severity Levels in Real-Life Experiences. J Drugs Dermatol. 2025 Jan 1;24(1):88-94.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10.36849/JDD.8877. PMID: 39761137.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124E4-941F-72B5-C7D6-0FA82005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1" t="7904" r="3913" b="7180"/>
          <a:stretch/>
        </p:blipFill>
        <p:spPr>
          <a:xfrm>
            <a:off x="8448560" y="2657134"/>
            <a:ext cx="2541050" cy="2480149"/>
          </a:xfrm>
          <a:prstGeom prst="roundRect">
            <a:avLst>
              <a:gd name="adj" fmla="val 7351"/>
            </a:avLst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A0F307-07A0-EFA0-4E5C-A47582C15B46}"/>
              </a:ext>
            </a:extLst>
          </p:cNvPr>
          <p:cNvSpPr txBox="1"/>
          <p:nvPr/>
        </p:nvSpPr>
        <p:spPr>
          <a:xfrm>
            <a:off x="3546327" y="2706164"/>
            <a:ext cx="48631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Эти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ретиноиды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ускоряют обновление эпидермальных клеток, что приводит </a:t>
            </a:r>
          </a:p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 утолщению базальных клеток </a:t>
            </a:r>
          </a:p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эпидермисе и истончению слоя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корнеоцитов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. Эти изменения </a:t>
            </a:r>
            <a:r>
              <a:rPr lang="ru-RU" sz="1600" i="0" dirty="0">
                <a:solidFill>
                  <a:srgbClr val="004F74"/>
                </a:solidFill>
                <a:effectLst/>
                <a:latin typeface="Montserrat" pitchFamily="2" charset="0"/>
              </a:rPr>
              <a:t>могут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увеличить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трансэпидермальную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</a:p>
          <a:p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потерю воды</a:t>
            </a:r>
            <a:r>
              <a:rPr lang="ru-RU" sz="1600" b="1" i="0" dirty="0">
                <a:solidFill>
                  <a:srgbClr val="004F74"/>
                </a:solidFill>
                <a:effectLst/>
                <a:latin typeface="Montserrat" pitchFamily="2" charset="0"/>
              </a:rPr>
              <a:t> 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(TEWL).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398F65-20AD-F76C-6630-F20FBAACD89C}"/>
              </a:ext>
            </a:extLst>
          </p:cNvPr>
          <p:cNvSpPr txBox="1"/>
          <p:nvPr/>
        </p:nvSpPr>
        <p:spPr>
          <a:xfrm>
            <a:off x="1165425" y="4833382"/>
            <a:ext cx="73880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результате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кожа может стать более чувствительной</a:t>
            </a:r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38260F-F1DB-DF2D-BBD7-264617D525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21" r="8221"/>
          <a:stretch/>
        </p:blipFill>
        <p:spPr>
          <a:xfrm>
            <a:off x="1219043" y="2578263"/>
            <a:ext cx="1942089" cy="18594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1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6577F-87A1-0317-A344-EF3915318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125EC24-6FAB-AC39-222F-E54E3FC38C8B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F3D7D-BD4D-F816-57F9-B4CCF259E4FA}"/>
              </a:ext>
            </a:extLst>
          </p:cNvPr>
          <p:cNvSpPr txBox="1"/>
          <p:nvPr/>
        </p:nvSpPr>
        <p:spPr>
          <a:xfrm>
            <a:off x="0" y="495173"/>
            <a:ext cx="12192000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</a:pP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Дермокосметика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как вспомогательная терапия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B4DD70-AA1D-CDFA-6FA7-79F59EE4BE66}"/>
              </a:ext>
            </a:extLst>
          </p:cNvPr>
          <p:cNvSpPr txBox="1"/>
          <p:nvPr/>
        </p:nvSpPr>
        <p:spPr>
          <a:xfrm>
            <a:off x="1190901" y="1292004"/>
            <a:ext cx="4092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Причины отказа от топической медикаментозной терапии акне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F5CAC570-259F-C3CD-06D4-04F4EA8C6116}"/>
              </a:ext>
            </a:extLst>
          </p:cNvPr>
          <p:cNvGraphicFramePr/>
          <p:nvPr/>
        </p:nvGraphicFramePr>
        <p:xfrm>
          <a:off x="667810" y="1879521"/>
          <a:ext cx="5231442" cy="3697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77370B0-26C4-7626-C0D4-CC7E5D42F39A}"/>
              </a:ext>
            </a:extLst>
          </p:cNvPr>
          <p:cNvSpPr/>
          <p:nvPr/>
        </p:nvSpPr>
        <p:spPr>
          <a:xfrm>
            <a:off x="3256886" y="3861413"/>
            <a:ext cx="1180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62,3%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6183910-DFDC-3DDC-40A7-2EC167B85E25}"/>
              </a:ext>
            </a:extLst>
          </p:cNvPr>
          <p:cNvSpPr/>
          <p:nvPr/>
        </p:nvSpPr>
        <p:spPr>
          <a:xfrm>
            <a:off x="2071946" y="3230217"/>
            <a:ext cx="1184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tserrat" pitchFamily="2" charset="0"/>
              </a:rPr>
              <a:t>37,7% 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E457703-DE4F-4938-F83B-0727899D24AF}"/>
              </a:ext>
            </a:extLst>
          </p:cNvPr>
          <p:cNvGrpSpPr/>
          <p:nvPr/>
        </p:nvGrpSpPr>
        <p:grpSpPr>
          <a:xfrm>
            <a:off x="6281136" y="1290511"/>
            <a:ext cx="4873874" cy="4452888"/>
            <a:chOff x="6695480" y="1290511"/>
            <a:chExt cx="4873874" cy="4452888"/>
          </a:xfrm>
        </p:grpSpPr>
        <p:graphicFrame>
          <p:nvGraphicFramePr>
            <p:cNvPr id="30" name="Диаграмма 29">
              <a:extLst>
                <a:ext uri="{FF2B5EF4-FFF2-40B4-BE49-F238E27FC236}">
                  <a16:creationId xmlns:a16="http://schemas.microsoft.com/office/drawing/2014/main" id="{92E02EF5-5380-F1D9-F985-0C2624BF7032}"/>
                </a:ext>
              </a:extLst>
            </p:cNvPr>
            <p:cNvGraphicFramePr/>
            <p:nvPr/>
          </p:nvGraphicFramePr>
          <p:xfrm>
            <a:off x="6695480" y="1290511"/>
            <a:ext cx="4873874" cy="44528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B7B49190-BC01-8564-0815-1569234F2296}"/>
                </a:ext>
              </a:extLst>
            </p:cNvPr>
            <p:cNvSpPr/>
            <p:nvPr/>
          </p:nvSpPr>
          <p:spPr>
            <a:xfrm>
              <a:off x="7117811" y="2544014"/>
              <a:ext cx="9841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65,7% 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FE843D91-7795-E3DC-FC72-89E80DA1B861}"/>
                </a:ext>
              </a:extLst>
            </p:cNvPr>
            <p:cNvSpPr/>
            <p:nvPr/>
          </p:nvSpPr>
          <p:spPr>
            <a:xfrm>
              <a:off x="7117811" y="3011445"/>
              <a:ext cx="9671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33,3% 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4F0B9AF-DB69-5015-4FF6-229677D5BA60}"/>
                </a:ext>
              </a:extLst>
            </p:cNvPr>
            <p:cNvSpPr/>
            <p:nvPr/>
          </p:nvSpPr>
          <p:spPr>
            <a:xfrm>
              <a:off x="7117810" y="3515646"/>
              <a:ext cx="7775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Montserrat" pitchFamily="2" charset="0"/>
                </a:rPr>
                <a:t>50% 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81DEF4E-6E1E-AF5D-2F82-AD5027A0CF6C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Sevimli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Dikicier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Topical treatment of acne vulgaris: efficiency, side effects, and adherence rate. J Int Med Res. 2019 Jul;47(7):2987-2992.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10.1177/0300060519847367.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2019 May 24. PMID: 31122106; PMCID: PMC6683887.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72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77121-1D4B-4E7C-D802-7C07E4E97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41BF902-0B3D-8269-8B2D-352298B4990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93886F-6D70-50AB-8CC8-A16CF0584C89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Sevimli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Dikicier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Topical treatment of acne vulgaris: efficiency, side effects, and adherence rate. J Int Med Res. 2019 Jul;47(7):2987-2992.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10.1177/0300060519847367.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2019 May 24. PMID: 31122106; PMCID: PMC6683887.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01B99A-3197-1955-7907-3D8DDDF77EA2}"/>
              </a:ext>
            </a:extLst>
          </p:cNvPr>
          <p:cNvSpPr/>
          <p:nvPr/>
        </p:nvSpPr>
        <p:spPr>
          <a:xfrm>
            <a:off x="1466945" y="7206999"/>
            <a:ext cx="10725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B1B1B"/>
                </a:solidFill>
                <a:effectLst/>
                <a:latin typeface="Montserrat" pitchFamily="2" charset="0"/>
              </a:rPr>
              <a:t>Пользователи, применявшие </a:t>
            </a:r>
            <a:r>
              <a:rPr lang="ru-RU" dirty="0">
                <a:latin typeface="Montserrat" pitchFamily="2" charset="0"/>
              </a:rPr>
              <a:t> антибактериальные средства и комбинации </a:t>
            </a:r>
            <a:r>
              <a:rPr lang="ru-RU" dirty="0" err="1">
                <a:latin typeface="Montserrat" pitchFamily="2" charset="0"/>
              </a:rPr>
              <a:t>бензоилпероксида</a:t>
            </a:r>
            <a:r>
              <a:rPr lang="ru-RU" b="0" i="0" dirty="0">
                <a:solidFill>
                  <a:srgbClr val="1B1B1B"/>
                </a:solidFill>
                <a:effectLst/>
                <a:latin typeface="Montserrat" pitchFamily="2" charset="0"/>
              </a:rPr>
              <a:t> дважды в день, сообщили, что побочные эффекты привели к прекращению лечения, тогда как те, кто применял препарат реже (только ночью или через ночь), прекратили лечение из-за отсутствия эффекта</a:t>
            </a:r>
            <a:endParaRPr lang="ru-RU" dirty="0">
              <a:latin typeface="Montserrat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8368E8A-9300-1733-5F3F-A3EB90BB4049}"/>
              </a:ext>
            </a:extLst>
          </p:cNvPr>
          <p:cNvSpPr/>
          <p:nvPr/>
        </p:nvSpPr>
        <p:spPr>
          <a:xfrm>
            <a:off x="0" y="4952892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Побочные эффекты и отсутствие эффекта от лечения</a:t>
            </a:r>
            <a:endParaRPr lang="en-US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i="0" dirty="0">
                <a:solidFill>
                  <a:srgbClr val="004F74"/>
                </a:solidFill>
                <a:effectLst/>
                <a:latin typeface="Montserrat" pitchFamily="2" charset="0"/>
              </a:rPr>
              <a:t>являются основными причинами прекращения местного лечения у пациентов с акне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FC91F-9427-DD4B-DE92-EE480B82C2A7}"/>
              </a:ext>
            </a:extLst>
          </p:cNvPr>
          <p:cNvSpPr txBox="1"/>
          <p:nvPr/>
        </p:nvSpPr>
        <p:spPr>
          <a:xfrm>
            <a:off x="1569571" y="819278"/>
            <a:ext cx="9052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Антибактериальные средства и комбинации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бензоилпероксида</a:t>
            </a:r>
            <a:r>
              <a:rPr lang="ru-RU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  <a:endParaRPr lang="ru-RU" b="1" dirty="0">
              <a:solidFill>
                <a:srgbClr val="0074AD"/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38DB987-2182-3FB9-91A9-F1DF3A318EAA}"/>
              </a:ext>
            </a:extLst>
          </p:cNvPr>
          <p:cNvGrpSpPr/>
          <p:nvPr/>
        </p:nvGrpSpPr>
        <p:grpSpPr>
          <a:xfrm>
            <a:off x="2406138" y="1630508"/>
            <a:ext cx="7393768" cy="2901256"/>
            <a:chOff x="2406138" y="1630508"/>
            <a:chExt cx="7393768" cy="2901256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750E02CB-56A5-39F6-D6BA-DDDE6A2B7723}"/>
                </a:ext>
              </a:extLst>
            </p:cNvPr>
            <p:cNvSpPr/>
            <p:nvPr/>
          </p:nvSpPr>
          <p:spPr>
            <a:xfrm>
              <a:off x="6271111" y="2624324"/>
              <a:ext cx="3528795" cy="1907440"/>
            </a:xfrm>
            <a:prstGeom prst="roundRect">
              <a:avLst>
                <a:gd name="adj" fmla="val 4870"/>
              </a:avLst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/>
            </a:p>
          </p:txBody>
        </p:sp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7AE90121-6B79-BB86-7C52-0AD9D4612AFA}"/>
                </a:ext>
              </a:extLst>
            </p:cNvPr>
            <p:cNvSpPr/>
            <p:nvPr/>
          </p:nvSpPr>
          <p:spPr>
            <a:xfrm>
              <a:off x="2406139" y="2624324"/>
              <a:ext cx="3528795" cy="1907440"/>
            </a:xfrm>
            <a:prstGeom prst="roundRect">
              <a:avLst>
                <a:gd name="adj" fmla="val 4870"/>
              </a:avLst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397ED14-9E44-39FA-7043-55EB4237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269306" y="1630508"/>
              <a:ext cx="3530600" cy="16891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D501472-17C3-0080-5345-599214496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406138" y="1630508"/>
              <a:ext cx="3530600" cy="1689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5E5588-3DC8-81AC-C0B0-6C5284DCA26F}"/>
                </a:ext>
              </a:extLst>
            </p:cNvPr>
            <p:cNvSpPr txBox="1"/>
            <p:nvPr/>
          </p:nvSpPr>
          <p:spPr>
            <a:xfrm>
              <a:off x="2785336" y="2867638"/>
              <a:ext cx="2770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Побочные явления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E351E7-B5B3-99DC-FAAC-C0F6F9AC5689}"/>
                </a:ext>
              </a:extLst>
            </p:cNvPr>
            <p:cNvSpPr txBox="1"/>
            <p:nvPr/>
          </p:nvSpPr>
          <p:spPr>
            <a:xfrm>
              <a:off x="2536627" y="1820774"/>
              <a:ext cx="3267821" cy="689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rgbClr val="0074AD"/>
                  </a:solidFill>
                  <a:latin typeface="Montserrat" pitchFamily="2" charset="0"/>
                </a:rPr>
                <a:t>Прием </a:t>
              </a:r>
            </a:p>
            <a:p>
              <a:pPr algn="ctr">
                <a:lnSpc>
                  <a:spcPct val="80000"/>
                </a:lnSpc>
              </a:pP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2 раза в день</a:t>
              </a:r>
              <a:endParaRPr lang="ru-RU" sz="2400" b="1" dirty="0">
                <a:solidFill>
                  <a:srgbClr val="0074AD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8A9EB5-B17C-F4A2-5A08-E0C28F56A51C}"/>
                </a:ext>
              </a:extLst>
            </p:cNvPr>
            <p:cNvSpPr txBox="1"/>
            <p:nvPr/>
          </p:nvSpPr>
          <p:spPr>
            <a:xfrm>
              <a:off x="2536627" y="4017441"/>
              <a:ext cx="32678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i="0" dirty="0">
                  <a:solidFill>
                    <a:srgbClr val="FF9D9C"/>
                  </a:solidFill>
                  <a:effectLst/>
                  <a:latin typeface="Montserrat" pitchFamily="2" charset="0"/>
                </a:rPr>
                <a:t>Прекращение лечения </a:t>
              </a:r>
              <a:endParaRPr lang="ru-RU" b="1" dirty="0">
                <a:solidFill>
                  <a:srgbClr val="FF9D9C"/>
                </a:solidFill>
              </a:endParaRP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0799AF0-27D1-B19B-1DB3-0B0F14D6A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749447" y="3199277"/>
              <a:ext cx="842181" cy="8176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2DBE84-FF39-DEFD-48EB-AA29CADB329A}"/>
                </a:ext>
              </a:extLst>
            </p:cNvPr>
            <p:cNvSpPr txBox="1"/>
            <p:nvPr/>
          </p:nvSpPr>
          <p:spPr>
            <a:xfrm>
              <a:off x="6485207" y="2879830"/>
              <a:ext cx="3098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Отсутствие эффекта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0E8C30-5ABE-9D1E-8B2C-596F694C7AA5}"/>
                </a:ext>
              </a:extLst>
            </p:cNvPr>
            <p:cNvSpPr txBox="1"/>
            <p:nvPr/>
          </p:nvSpPr>
          <p:spPr>
            <a:xfrm>
              <a:off x="6400696" y="1825224"/>
              <a:ext cx="3267821" cy="6853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400" dirty="0">
                  <a:solidFill>
                    <a:srgbClr val="0074AD"/>
                  </a:solidFill>
                  <a:latin typeface="Montserrat" pitchFamily="2" charset="0"/>
                </a:rPr>
                <a:t>Прием</a:t>
              </a: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1 раз</a:t>
              </a:r>
              <a:r>
                <a:rPr lang="en-US" sz="2400" b="1" dirty="0">
                  <a:solidFill>
                    <a:srgbClr val="0074AD"/>
                  </a:solidFill>
                  <a:latin typeface="Montserrat" pitchFamily="2" charset="0"/>
                </a:rPr>
                <a:t> </a:t>
              </a: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и реже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9E2B2-8FDA-015F-878D-38F511DE3F2E}"/>
                </a:ext>
              </a:extLst>
            </p:cNvPr>
            <p:cNvSpPr txBox="1"/>
            <p:nvPr/>
          </p:nvSpPr>
          <p:spPr>
            <a:xfrm>
              <a:off x="6400696" y="4017441"/>
              <a:ext cx="32678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i="0" dirty="0">
                  <a:solidFill>
                    <a:srgbClr val="FF9D9C"/>
                  </a:solidFill>
                  <a:effectLst/>
                  <a:latin typeface="Montserrat" pitchFamily="2" charset="0"/>
                </a:rPr>
                <a:t>Прекращение лечения </a:t>
              </a:r>
              <a:endParaRPr lang="ru-RU" b="1" dirty="0">
                <a:solidFill>
                  <a:srgbClr val="FF9D9C"/>
                </a:solidFill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2AECCE3-BB03-272E-0774-38898D7C7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613516" y="3238017"/>
              <a:ext cx="842181" cy="817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511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69AE9-AD5D-32CB-4955-5F669694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A816181-9DFD-A951-BA08-89917615C1E6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F50014-83B4-9453-AFC7-29852E7C1F7A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Круглова Л.С., Грязева Н.В., Вербовая Е.Д. Роль </a:t>
            </a:r>
            <a:r>
              <a:rPr lang="ru-RU" sz="9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дерматокосметики</a:t>
            </a: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в стратегии лечения пациентов с акне. Медицинский алфавит. 2022;1(27):67-72. </a:t>
            </a: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https://doi.org/10.33667/2078-5631-2022-27-67-72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5E625A-9580-9435-3B6F-6F0E2C97C108}"/>
              </a:ext>
            </a:extLst>
          </p:cNvPr>
          <p:cNvSpPr/>
          <p:nvPr/>
        </p:nvSpPr>
        <p:spPr>
          <a:xfrm>
            <a:off x="0" y="138228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зависимости от решаемых задач лечение пациентов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с акне можно разделить: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E4450-060C-93B8-5681-F0A4E5914899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Тактика лечения пациентов с акне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1F5E3-3C1E-702E-DB5D-8DE700EB9685}"/>
              </a:ext>
            </a:extLst>
          </p:cNvPr>
          <p:cNvSpPr txBox="1"/>
          <p:nvPr/>
        </p:nvSpPr>
        <p:spPr>
          <a:xfrm>
            <a:off x="796015" y="3125492"/>
            <a:ext cx="3008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Основная (индукционная) 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sz="1600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риводит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 стойкой ремиссии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2176E5-C871-6658-6A48-368230475FAB}"/>
              </a:ext>
            </a:extLst>
          </p:cNvPr>
          <p:cNvSpPr txBox="1"/>
          <p:nvPr/>
        </p:nvSpPr>
        <p:spPr>
          <a:xfrm>
            <a:off x="4082143" y="3125492"/>
            <a:ext cx="32493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С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опроводительная (</a:t>
            </a:r>
            <a:r>
              <a:rPr lang="ru-RU" sz="20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адъювантная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) 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Потенцирование действия основной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терапии или снижение побочных эффектов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4A2FB9-7994-50FC-917A-1AD240C5FD45}"/>
              </a:ext>
            </a:extLst>
          </p:cNvPr>
          <p:cNvSpPr txBox="1"/>
          <p:nvPr/>
        </p:nvSpPr>
        <p:spPr>
          <a:xfrm>
            <a:off x="7298865" y="3125492"/>
            <a:ext cx="42454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П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оддерживающая </a:t>
            </a:r>
          </a:p>
          <a:p>
            <a:pPr algn="ctr"/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en-US" sz="1400" dirty="0">
                <a:solidFill>
                  <a:srgbClr val="004F74"/>
                </a:solidFill>
                <a:latin typeface="Montserrat" pitchFamily="2" charset="0"/>
              </a:rPr>
              <a:t>C</a:t>
            </a:r>
            <a:r>
              <a:rPr lang="ru-RU" sz="14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ледует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за основной терапией </a:t>
            </a:r>
            <a:endParaRPr lang="en-US" sz="1400" dirty="0">
              <a:solidFill>
                <a:srgbClr val="004F74"/>
              </a:solidFill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и включает длительный прием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препаратов (как наружно, так и внутрь)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поддержания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состояния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ремиссии при акне</a:t>
            </a:r>
            <a:endParaRPr lang="ru-RU" sz="1400" dirty="0">
              <a:solidFill>
                <a:srgbClr val="004F74"/>
              </a:solidFill>
            </a:endParaRPr>
          </a:p>
        </p:txBody>
      </p:sp>
      <p:pic>
        <p:nvPicPr>
          <p:cNvPr id="19" name="Рисунок 18" descr="Изображение выглядит как символ, логотип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E2FDDAA-4A63-51D8-CBBA-DF8ECBD32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60" y="2092148"/>
            <a:ext cx="1019039" cy="98941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имвол, График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ABBC7A49-8F73-5A43-99F2-E7F3E729D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391" y="2092148"/>
            <a:ext cx="1019039" cy="9894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Графика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48A4787-6077-1BAE-3A57-7AA610305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65" y="2092148"/>
            <a:ext cx="1019039" cy="9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21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FCFCD-8875-F38A-0358-C8D3A4346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5D64477-9649-C966-5FDD-428B782593DB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D858B5-FE02-E262-EB12-8B012CE4502A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Fabbrocini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G, Rossi AB,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Thouvenin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MD,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Peraud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C,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Mengeaud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V,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Bacquey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A, Saint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Aroman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M. Fragility of epidermis: acne and post-procedure lesional skin. J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Eur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Acad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Venereol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. 2017 Sep;31 Suppl 6:3-18.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10.1111/jdv.14410. PMID: 28805934.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8CF5D-B31D-68B8-F714-BC51C3EB7F03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Рандомизированное контролируемое исследование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840ED6A-6F15-4DE1-4CD7-CBB4BAAB5B00}"/>
              </a:ext>
            </a:extLst>
          </p:cNvPr>
          <p:cNvSpPr/>
          <p:nvPr/>
        </p:nvSpPr>
        <p:spPr>
          <a:xfrm>
            <a:off x="1541196" y="4745571"/>
            <a:ext cx="4554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4F74"/>
                </a:solidFill>
                <a:latin typeface="Montserrat" pitchFamily="2" charset="0"/>
              </a:rPr>
              <a:t>Изменение индекса гидратации от исходных измерений было значительно выше </a:t>
            </a:r>
            <a:endParaRPr lang="en-US" sz="1200" b="1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200" dirty="0">
                <a:solidFill>
                  <a:srgbClr val="004F74"/>
                </a:solidFill>
                <a:latin typeface="Montserrat" pitchFamily="2" charset="0"/>
              </a:rPr>
              <a:t>на протяжении всего исследования для тестируемой стороны по сравнению с контрольной стороной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08BBE5C-F64C-920D-88FF-75431247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1990" y="1792313"/>
            <a:ext cx="4387316" cy="305633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F24082D-5697-AEF9-3074-3D088496D854}"/>
              </a:ext>
            </a:extLst>
          </p:cNvPr>
          <p:cNvGrpSpPr/>
          <p:nvPr/>
        </p:nvGrpSpPr>
        <p:grpSpPr>
          <a:xfrm>
            <a:off x="6158157" y="1792313"/>
            <a:ext cx="5013830" cy="3599589"/>
            <a:chOff x="6290889" y="1833877"/>
            <a:chExt cx="5013830" cy="3599589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20DCC2E-2673-2993-C0DB-B9E94A350247}"/>
                </a:ext>
              </a:extLst>
            </p:cNvPr>
            <p:cNvSpPr/>
            <p:nvPr/>
          </p:nvSpPr>
          <p:spPr>
            <a:xfrm>
              <a:off x="7212021" y="4787135"/>
              <a:ext cx="40926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err="1">
                  <a:solidFill>
                    <a:srgbClr val="004F74"/>
                  </a:solidFill>
                  <a:latin typeface="Montserrat" pitchFamily="2" charset="0"/>
                </a:rPr>
                <a:t>Трансэпидермальная</a:t>
              </a:r>
              <a:r>
                <a:rPr lang="ru-RU" sz="1200" b="1" dirty="0">
                  <a:solidFill>
                    <a:srgbClr val="004F74"/>
                  </a:solidFill>
                  <a:latin typeface="Montserrat" pitchFamily="2" charset="0"/>
                </a:rPr>
                <a:t> потеря воды </a:t>
              </a:r>
              <a:r>
                <a:rPr lang="ru-RU" sz="1200" dirty="0">
                  <a:solidFill>
                    <a:srgbClr val="004F74"/>
                  </a:solidFill>
                  <a:latin typeface="Montserrat" pitchFamily="2" charset="0"/>
                </a:rPr>
                <a:t>(TEWL) достоверно </a:t>
              </a:r>
              <a:r>
                <a:rPr lang="ru-RU" sz="1200" b="1" dirty="0">
                  <a:solidFill>
                    <a:srgbClr val="004F74"/>
                  </a:solidFill>
                  <a:latin typeface="Montserrat" pitchFamily="2" charset="0"/>
                </a:rPr>
                <a:t>снижалась</a:t>
              </a:r>
              <a:r>
                <a:rPr lang="ru-RU" sz="1200" dirty="0">
                  <a:solidFill>
                    <a:srgbClr val="004F74"/>
                  </a:solidFill>
                  <a:latin typeface="Montserrat" pitchFamily="2" charset="0"/>
                </a:rPr>
                <a:t> на стороне</a:t>
              </a:r>
              <a:r>
                <a:rPr lang="en-US" sz="1200" dirty="0">
                  <a:solidFill>
                    <a:srgbClr val="004F74"/>
                  </a:solidFill>
                  <a:latin typeface="Montserrat" pitchFamily="2" charset="0"/>
                </a:rPr>
                <a:t>,</a:t>
              </a:r>
              <a:r>
                <a:rPr lang="ru-RU" sz="1200" dirty="0">
                  <a:solidFill>
                    <a:srgbClr val="004F74"/>
                  </a:solidFill>
                  <a:latin typeface="Montserrat" pitchFamily="2" charset="0"/>
                </a:rPr>
                <a:t> где было добавлено увлажняющее средство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BE4515C-DB44-7C51-67FA-519341E18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553840" y="1833877"/>
              <a:ext cx="4387316" cy="305633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0C442F-BACE-332A-063D-7A8647D13883}"/>
                </a:ext>
              </a:extLst>
            </p:cNvPr>
            <p:cNvSpPr txBox="1"/>
            <p:nvPr/>
          </p:nvSpPr>
          <p:spPr>
            <a:xfrm rot="16200000">
              <a:off x="5297592" y="2827174"/>
              <a:ext cx="241748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itchFamily="2" charset="0"/>
                </a:rPr>
                <a:t>Трансэпидермальная</a:t>
              </a:r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itchFamily="2" charset="0"/>
                </a:rPr>
                <a:t> </a:t>
              </a:r>
              <a:endPara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endParaRPr>
            </a:p>
            <a:p>
              <a:pPr algn="ctr"/>
              <a:r>
                <a:rPr lang="ru-RU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itchFamily="2" charset="0"/>
                </a:rPr>
                <a:t>потеря воды (TEWL) 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E895547-C1E8-8639-FD6C-A4DC20B1EC49}"/>
              </a:ext>
            </a:extLst>
          </p:cNvPr>
          <p:cNvSpPr txBox="1"/>
          <p:nvPr/>
        </p:nvSpPr>
        <p:spPr>
          <a:xfrm rot="16200000">
            <a:off x="-122003" y="2870248"/>
            <a:ext cx="24174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Индекс гидратации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DA965D1-744A-903D-E8E4-17D4922416B4}"/>
              </a:ext>
            </a:extLst>
          </p:cNvPr>
          <p:cNvGrpSpPr/>
          <p:nvPr/>
        </p:nvGrpSpPr>
        <p:grpSpPr>
          <a:xfrm>
            <a:off x="3740250" y="1130555"/>
            <a:ext cx="4651540" cy="285183"/>
            <a:chOff x="2867493" y="7412963"/>
            <a:chExt cx="4651540" cy="285183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FAE2B992-7447-A4F9-BDAE-22B4CFD460E1}"/>
                </a:ext>
              </a:extLst>
            </p:cNvPr>
            <p:cNvGrpSpPr/>
            <p:nvPr/>
          </p:nvGrpSpPr>
          <p:grpSpPr>
            <a:xfrm>
              <a:off x="2867493" y="7421147"/>
              <a:ext cx="4544210" cy="276999"/>
              <a:chOff x="8282763" y="1196087"/>
              <a:chExt cx="4544210" cy="27699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2822B78-EF15-0C20-F213-F750CA72F286}"/>
                  </a:ext>
                </a:extLst>
              </p:cNvPr>
              <p:cNvSpPr txBox="1"/>
              <p:nvPr/>
            </p:nvSpPr>
            <p:spPr>
              <a:xfrm>
                <a:off x="8517731" y="1196087"/>
                <a:ext cx="43092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err="1">
                    <a:latin typeface="Montserrat" pitchFamily="2" charset="0"/>
                  </a:rPr>
                  <a:t>Адапален</a:t>
                </a:r>
                <a:r>
                  <a:rPr lang="ru-RU" sz="1200" dirty="0">
                    <a:latin typeface="Montserrat" pitchFamily="2" charset="0"/>
                  </a:rPr>
                  <a:t> + увлажняющее средство</a:t>
                </a:r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E23E8F95-E888-2C77-7A8C-5D185F335CD5}"/>
                  </a:ext>
                </a:extLst>
              </p:cNvPr>
              <p:cNvSpPr/>
              <p:nvPr/>
            </p:nvSpPr>
            <p:spPr>
              <a:xfrm>
                <a:off x="8282763" y="1268656"/>
                <a:ext cx="145476" cy="145476"/>
              </a:xfrm>
              <a:prstGeom prst="ellipse">
                <a:avLst/>
              </a:prstGeom>
              <a:solidFill>
                <a:srgbClr val="70AE4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6B806124-79C2-126B-189E-28A8D9F157B4}"/>
                </a:ext>
              </a:extLst>
            </p:cNvPr>
            <p:cNvGrpSpPr/>
            <p:nvPr/>
          </p:nvGrpSpPr>
          <p:grpSpPr>
            <a:xfrm>
              <a:off x="6311773" y="7412963"/>
              <a:ext cx="1207260" cy="276999"/>
              <a:chOff x="8288624" y="1561647"/>
              <a:chExt cx="1207260" cy="276999"/>
            </a:xfrm>
          </p:grpSpPr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64F35D79-5857-CFBA-40CD-8458CA1375DB}"/>
                  </a:ext>
                </a:extLst>
              </p:cNvPr>
              <p:cNvSpPr/>
              <p:nvPr/>
            </p:nvSpPr>
            <p:spPr>
              <a:xfrm>
                <a:off x="8517731" y="1561647"/>
                <a:ext cx="97815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dirty="0" err="1">
                    <a:latin typeface="Montserrat" pitchFamily="2" charset="0"/>
                  </a:rPr>
                  <a:t>Адапален</a:t>
                </a:r>
                <a:endParaRPr lang="ru-RU" sz="1200" dirty="0">
                  <a:latin typeface="Montserrat" pitchFamily="2" charset="0"/>
                </a:endParaRPr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DA081FB9-27C2-35E8-B484-A44785D24116}"/>
                  </a:ext>
                </a:extLst>
              </p:cNvPr>
              <p:cNvSpPr/>
              <p:nvPr/>
            </p:nvSpPr>
            <p:spPr>
              <a:xfrm>
                <a:off x="8288624" y="1645564"/>
                <a:ext cx="145477" cy="145477"/>
              </a:xfrm>
              <a:prstGeom prst="rect">
                <a:avLst/>
              </a:prstGeom>
              <a:solidFill>
                <a:srgbClr val="0074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0956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07710-986F-A80F-B858-08B451797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Человеческое лицо, девочка, Фотосессия, шея&#10;&#10;Автоматически созданное описание">
            <a:extLst>
              <a:ext uri="{FF2B5EF4-FFF2-40B4-BE49-F238E27FC236}">
                <a16:creationId xmlns:a16="http://schemas.microsoft.com/office/drawing/2014/main" id="{D5E7BF35-E66C-3AB9-7893-83479301E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24313" r="24335" b="155"/>
          <a:stretch/>
        </p:blipFill>
        <p:spPr>
          <a:xfrm>
            <a:off x="0" y="0"/>
            <a:ext cx="12192000" cy="650097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нимок экрана, черный, бел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4E02664-8E23-6700-98FF-D789A70FA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0"/>
            <a:ext cx="9601200" cy="650097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6661902-3D40-CFF4-C4B6-B83F8E43FF65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00C936-2765-FC38-4EFB-FF422CB3DD91}"/>
              </a:ext>
            </a:extLst>
          </p:cNvPr>
          <p:cNvSpPr txBox="1"/>
          <p:nvPr/>
        </p:nvSpPr>
        <p:spPr>
          <a:xfrm>
            <a:off x="622647" y="5826914"/>
            <a:ext cx="110982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 Lucas R, Moreno-Arias G, Perez-López M, Vera-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Casaño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Á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Aladren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S, Milani M; ACTUO Investigators study group. Adherence to drug treatments and adjuvant barrier repair therapies are key factors for clinical improvement in mild to moderate acne: the ACTUO observational prospective multicenter cohort trial in 643 patients. BMC Dermatol. 2015 Sep 11;15:17.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10.1186/s12895-015-0036-8. PMID: 26361978; PMCID: PMC4567797.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56ADA-5DAA-9729-F676-AD68406D1C73}"/>
              </a:ext>
            </a:extLst>
          </p:cNvPr>
          <p:cNvSpPr txBox="1"/>
          <p:nvPr/>
        </p:nvSpPr>
        <p:spPr>
          <a:xfrm>
            <a:off x="5594766" y="495173"/>
            <a:ext cx="6902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Выводы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BABD90-CEEC-C650-9862-583D0CB1ABFF}"/>
              </a:ext>
            </a:extLst>
          </p:cNvPr>
          <p:cNvSpPr/>
          <p:nvPr/>
        </p:nvSpPr>
        <p:spPr>
          <a:xfrm>
            <a:off x="5594766" y="4031907"/>
            <a:ext cx="6140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А</a:t>
            </a:r>
            <a:r>
              <a:rPr lang="ru-RU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дъювантная</a:t>
            </a:r>
            <a:r>
              <a:rPr lang="ru-RU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терапия </a:t>
            </a:r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– второй по важности фактор (сразу после соблюдения медикаментозного лечения), влияющий </a:t>
            </a:r>
            <a:endParaRPr lang="en-US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на результаты лечения акне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8B06E7C-F21D-7949-6049-A06FB49EAD3C}"/>
              </a:ext>
            </a:extLst>
          </p:cNvPr>
          <p:cNvGrpSpPr/>
          <p:nvPr/>
        </p:nvGrpSpPr>
        <p:grpSpPr>
          <a:xfrm>
            <a:off x="5594766" y="1936905"/>
            <a:ext cx="5987634" cy="1674832"/>
            <a:chOff x="1648694" y="1651518"/>
            <a:chExt cx="5987634" cy="16748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777C30-6C69-C1A2-2829-15DF388B49C9}"/>
                </a:ext>
              </a:extLst>
            </p:cNvPr>
            <p:cNvSpPr txBox="1"/>
            <p:nvPr/>
          </p:nvSpPr>
          <p:spPr>
            <a:xfrm>
              <a:off x="1648694" y="1651518"/>
              <a:ext cx="3777834" cy="544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3600" b="1" i="0" dirty="0">
                  <a:solidFill>
                    <a:srgbClr val="0074AD"/>
                  </a:solidFill>
                  <a:effectLst/>
                  <a:latin typeface="Montserrat" pitchFamily="2" charset="0"/>
                </a:rPr>
                <a:t>на 50%</a:t>
              </a:r>
              <a:r>
                <a:rPr lang="en-US" sz="3600" b="1" i="0" dirty="0">
                  <a:solidFill>
                    <a:srgbClr val="0074AD"/>
                  </a:solidFill>
                  <a:effectLst/>
                  <a:latin typeface="Montserrat" pitchFamily="2" charset="0"/>
                </a:rPr>
                <a:t> </a:t>
              </a:r>
              <a:r>
                <a:rPr lang="ru-RU" sz="3600" b="1" dirty="0">
                  <a:solidFill>
                    <a:srgbClr val="0074AD"/>
                  </a:solidFill>
                  <a:latin typeface="Montserrat" pitchFamily="2" charset="0"/>
                </a:rPr>
                <a:t>выше</a:t>
              </a:r>
              <a:r>
                <a:rPr lang="ru-RU" sz="3600" b="1" i="0" dirty="0">
                  <a:solidFill>
                    <a:srgbClr val="0074AD"/>
                  </a:solidFill>
                  <a:effectLst/>
                  <a:latin typeface="Montserrat" pitchFamily="2" charset="0"/>
                </a:rPr>
                <a:t> </a:t>
              </a:r>
              <a:endParaRPr lang="ru-RU" sz="3600" dirty="0">
                <a:solidFill>
                  <a:srgbClr val="0074AD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5FA1D4-93F1-0D69-3E28-31E1468F4639}"/>
                </a:ext>
              </a:extLst>
            </p:cNvPr>
            <p:cNvSpPr txBox="1"/>
            <p:nvPr/>
          </p:nvSpPr>
          <p:spPr>
            <a:xfrm>
              <a:off x="1648694" y="2126021"/>
              <a:ext cx="59876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0" i="0" dirty="0">
                  <a:solidFill>
                    <a:srgbClr val="004F74"/>
                  </a:solidFill>
                  <a:effectLst/>
                  <a:latin typeface="Montserrat" pitchFamily="2" charset="0"/>
                </a:rPr>
                <a:t>эффективность лечения акне у пациентов с хорошей приверженностью к лекарственным препаратам и тех, кто придерживался </a:t>
              </a:r>
              <a:r>
                <a:rPr lang="ru-RU" sz="1800" b="0" i="0" dirty="0" err="1">
                  <a:solidFill>
                    <a:srgbClr val="004F74"/>
                  </a:solidFill>
                  <a:effectLst/>
                  <a:latin typeface="Montserrat" pitchFamily="2" charset="0"/>
                </a:rPr>
                <a:t>адъювантного</a:t>
              </a:r>
              <a:r>
                <a:rPr lang="ru-RU" sz="1800" b="0" i="0" dirty="0">
                  <a:solidFill>
                    <a:srgbClr val="004F74"/>
                  </a:solidFill>
                  <a:effectLst/>
                  <a:latin typeface="Montserrat" pitchFamily="2" charset="0"/>
                </a:rPr>
                <a:t> лечения</a:t>
              </a:r>
              <a:endParaRPr lang="ru-RU" dirty="0">
                <a:solidFill>
                  <a:srgbClr val="004F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64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06B9E-5F8D-4A2E-B9B0-263C86676884}"/>
              </a:ext>
            </a:extLst>
          </p:cNvPr>
          <p:cNvSpPr txBox="1">
            <a:spLocks/>
          </p:cNvSpPr>
          <p:nvPr/>
        </p:nvSpPr>
        <p:spPr>
          <a:xfrm>
            <a:off x="1701540" y="396754"/>
            <a:ext cx="8643905" cy="490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Подходы к терапии</a:t>
            </a:r>
            <a:endParaRPr lang="ru-RU" sz="24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FC15595C-E58E-4281-B53D-D1168457F8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809751"/>
              </p:ext>
            </p:extLst>
          </p:nvPr>
        </p:nvGraphicFramePr>
        <p:xfrm>
          <a:off x="6186156" y="1352282"/>
          <a:ext cx="4722252" cy="3966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6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69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508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Степень тяжести акне </a:t>
                      </a: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Легкая</a:t>
                      </a: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Средняя</a:t>
                      </a: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Тяжелая</a:t>
                      </a: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02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Диета</a:t>
                      </a:r>
                    </a:p>
                  </a:txBody>
                  <a:tcPr anchor="ctr">
                    <a:solidFill>
                      <a:srgbClr val="E2F6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02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Лечебная косметика</a:t>
                      </a:r>
                    </a:p>
                  </a:txBody>
                  <a:tcPr anchor="ctr">
                    <a:solidFill>
                      <a:srgbClr val="E2F6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02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Местная терапия</a:t>
                      </a:r>
                    </a:p>
                  </a:txBody>
                  <a:tcPr anchor="ctr">
                    <a:solidFill>
                      <a:srgbClr val="E2F6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653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Системная терапия</a:t>
                      </a:r>
                    </a:p>
                  </a:txBody>
                  <a:tcPr anchor="ctr">
                    <a:solidFill>
                      <a:srgbClr val="E2F6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По показаниям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Да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6F808542-500E-497E-B5E6-195C09E420DB}"/>
              </a:ext>
            </a:extLst>
          </p:cNvPr>
          <p:cNvSpPr txBox="1">
            <a:spLocks/>
          </p:cNvSpPr>
          <p:nvPr/>
        </p:nvSpPr>
        <p:spPr bwMode="auto">
          <a:xfrm>
            <a:off x="1109076" y="3678718"/>
            <a:ext cx="502872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Цели лечения направлены на: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i="0" u="none" strike="noStrike" kern="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↓</a:t>
            </a:r>
            <a:r>
              <a:rPr kumimoji="0" lang="ru-RU" sz="150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 воспаления;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i="0" u="none" strike="noStrike" kern="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↓</a:t>
            </a:r>
            <a:r>
              <a:rPr kumimoji="0" lang="ru-RU" sz="150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 количества </a:t>
            </a:r>
            <a:r>
              <a:rPr kumimoji="0" lang="en-US" sz="150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C</a:t>
            </a:r>
            <a:r>
              <a:rPr kumimoji="0" lang="ru-RU" sz="150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.</a:t>
            </a:r>
            <a:r>
              <a:rPr kumimoji="0" lang="en-US" sz="150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acnes</a:t>
            </a:r>
            <a:r>
              <a:rPr kumimoji="0" lang="ru-RU" sz="150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; </a:t>
            </a:r>
            <a:endParaRPr kumimoji="0" lang="ru-RU" sz="1500" i="0" u="none" strike="noStrike" kern="0" cap="none" spc="0" normalizeH="0" baseline="0" noProof="0" dirty="0">
              <a:ln>
                <a:noFill/>
              </a:ln>
              <a:solidFill>
                <a:srgbClr val="004F74"/>
              </a:solidFill>
              <a:effectLst/>
              <a:uLnTx/>
              <a:uFillTx/>
              <a:latin typeface="Montserrat" pitchFamily="2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i="0" u="none" strike="noStrike" kern="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↓</a:t>
            </a:r>
            <a:r>
              <a:rPr kumimoji="0" lang="ru-RU" sz="150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 образования кожного сала;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i="0" u="none" strike="noStrike" kern="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↓</a:t>
            </a:r>
            <a:r>
              <a:rPr kumimoji="0" lang="ru-RU" sz="150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 влияния андрогенов на сальные железы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50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уход за кожей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2DA5E-891E-4C05-BF7B-2FB8D3D6D190}"/>
              </a:ext>
            </a:extLst>
          </p:cNvPr>
          <p:cNvSpPr txBox="1"/>
          <p:nvPr/>
        </p:nvSpPr>
        <p:spPr>
          <a:xfrm>
            <a:off x="622647" y="6071389"/>
            <a:ext cx="6087246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Федеральные клинические рекомендации по ведению больных акне.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Москва - 2015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74BD82-A0CC-862F-AFAC-2DEF6CF5C6C6}"/>
              </a:ext>
            </a:extLst>
          </p:cNvPr>
          <p:cNvSpPr txBox="1"/>
          <p:nvPr/>
        </p:nvSpPr>
        <p:spPr>
          <a:xfrm>
            <a:off x="1134835" y="1295828"/>
            <a:ext cx="478085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диетическое питание</a:t>
            </a:r>
          </a:p>
          <a:p>
            <a:pPr marL="285750" indent="-285750" algn="l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исключить декоративную косметику с </a:t>
            </a:r>
            <a:r>
              <a:rPr lang="ru-RU" sz="1500" dirty="0" err="1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комедогенным</a:t>
            </a:r>
            <a:r>
              <a:rPr lang="ru-RU" sz="15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эффектом</a:t>
            </a:r>
          </a:p>
          <a:p>
            <a:pPr marL="285750" indent="-285750" algn="l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гигиенический уход и регулярное использование </a:t>
            </a:r>
            <a:r>
              <a:rPr lang="ru-RU" sz="1500" b="1" dirty="0" err="1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противоугревой</a:t>
            </a:r>
            <a:r>
              <a:rPr lang="ru-RU" sz="15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лечебной косметики</a:t>
            </a:r>
          </a:p>
          <a:p>
            <a:pPr marL="285750" indent="-285750" algn="l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местная</a:t>
            </a:r>
            <a:r>
              <a:rPr lang="ru-RU" sz="15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и/или системная терапия в зависимости от степени тяжести</a:t>
            </a:r>
          </a:p>
          <a:p>
            <a:pPr marL="285750" indent="-285750" algn="l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коррекция </a:t>
            </a:r>
            <a:r>
              <a:rPr lang="ru-RU" sz="1500" dirty="0" err="1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постакне</a:t>
            </a:r>
            <a:endParaRPr lang="ru-RU" sz="1500" dirty="0">
              <a:solidFill>
                <a:srgbClr val="004F74"/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 algn="l">
              <a:buClr>
                <a:srgbClr val="0074AD"/>
              </a:buClr>
              <a:buFont typeface="Arial" panose="020B0604020202020204" pitchFamily="34" charset="0"/>
              <a:buChar char="•"/>
            </a:pPr>
            <a:endParaRPr lang="ru-RU" sz="15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70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88C45B7-446B-FAEA-12DB-DCD9F3287DCD}"/>
              </a:ext>
            </a:extLst>
          </p:cNvPr>
          <p:cNvSpPr txBox="1">
            <a:spLocks/>
          </p:cNvSpPr>
          <p:nvPr/>
        </p:nvSpPr>
        <p:spPr>
          <a:xfrm>
            <a:off x="1774047" y="613778"/>
            <a:ext cx="8643905" cy="789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Средства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дермакосметики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являются неотъемлемой частью лечения акне любой степени тяжести</a:t>
            </a:r>
            <a:r>
              <a:rPr lang="ru-RU" sz="2000" b="1" baseline="30000" dirty="0">
                <a:solidFill>
                  <a:srgbClr val="0074AD"/>
                </a:solidFill>
                <a:latin typeface="Montserrat" pitchFamily="2" charset="0"/>
              </a:rPr>
              <a:t>1</a:t>
            </a:r>
            <a:endParaRPr lang="ru-RU" sz="20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E6DEF5-593C-5DFA-407F-A74B7BCEE397}"/>
              </a:ext>
            </a:extLst>
          </p:cNvPr>
          <p:cNvSpPr txBox="1"/>
          <p:nvPr/>
        </p:nvSpPr>
        <p:spPr>
          <a:xfrm>
            <a:off x="0" y="184409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Современный комплексный подход к лечению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9A256-1AA6-1D47-6B5E-19F6617E064E}"/>
              </a:ext>
            </a:extLst>
          </p:cNvPr>
          <p:cNvSpPr txBox="1"/>
          <p:nvPr/>
        </p:nvSpPr>
        <p:spPr>
          <a:xfrm>
            <a:off x="622647" y="5827549"/>
            <a:ext cx="1068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Zip C. The role of skin care in optimizing treatment of acne and rosacea. Skin Therapy Lett. 2017; 22 (3): 5–7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.</a:t>
            </a:r>
            <a:endParaRPr lang="en-US" sz="8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  <a:p>
            <a:pPr marL="228600" indent="-228600">
              <a:buAutoNum type="arabicPeriod"/>
            </a:pP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Акне вульгарные. Клинические рекомендации Российского общества дерматовенерологов и косметологов. Проект, 2022. </a:t>
            </a:r>
            <a:r>
              <a:rPr lang="ru-RU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https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://</a:t>
            </a:r>
            <a:r>
              <a:rPr lang="ru-RU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rodv.ru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/</a:t>
            </a:r>
            <a:r>
              <a:rPr lang="ru-RU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klinicheskie-rekomendacii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/</a:t>
            </a:r>
          </a:p>
          <a:p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3. Reyes-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Hadsall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S., Ju T., Keri J.E. Use of oral supplements and topical adjuvants for isotretinoin-associated side effects: a narrative review. Skin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Appendage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Disord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. 2024; 10 (1): 1–9.</a:t>
            </a:r>
            <a:endParaRPr lang="ru-RU" sz="8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108663-7860-4A40-F7A3-CB8CC42C7E5D}"/>
              </a:ext>
            </a:extLst>
          </p:cNvPr>
          <p:cNvSpPr txBox="1"/>
          <p:nvPr/>
        </p:nvSpPr>
        <p:spPr>
          <a:xfrm>
            <a:off x="1" y="4432794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004F74"/>
                </a:solidFill>
                <a:latin typeface="Montserrat" pitchFamily="2" charset="0"/>
              </a:rPr>
              <a:t>Адъювантная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 терапия может осуществляться с помощью</a:t>
            </a:r>
          </a:p>
          <a:p>
            <a:pPr algn="ctr"/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Лекарственных средств </a:t>
            </a:r>
          </a:p>
          <a:p>
            <a:pPr algn="ctr"/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Методов терапевтической косметологии </a:t>
            </a:r>
          </a:p>
          <a:p>
            <a:pPr algn="ctr"/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Средств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дерматокосметики</a:t>
            </a:r>
            <a:r>
              <a:rPr lang="en-US" sz="1600" baseline="30000" dirty="0">
                <a:solidFill>
                  <a:srgbClr val="004F74"/>
                </a:solidFill>
                <a:latin typeface="Montserrat" pitchFamily="2" charset="0"/>
              </a:rPr>
              <a:t>3</a:t>
            </a:r>
            <a:endParaRPr lang="ru-RU" sz="1600" baseline="30000" dirty="0">
              <a:solidFill>
                <a:srgbClr val="004F74"/>
              </a:solidFill>
              <a:latin typeface="Montserrat" pitchFamily="2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937F23D-7AEB-FFDF-BB5E-8DC88E59A6AA}"/>
              </a:ext>
            </a:extLst>
          </p:cNvPr>
          <p:cNvGrpSpPr/>
          <p:nvPr/>
        </p:nvGrpSpPr>
        <p:grpSpPr>
          <a:xfrm>
            <a:off x="1851341" y="2504960"/>
            <a:ext cx="8310091" cy="1557434"/>
            <a:chOff x="1851341" y="2373634"/>
            <a:chExt cx="8310091" cy="1557434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FB97EF06-1831-B114-4597-4C26CB6E263F}"/>
                </a:ext>
              </a:extLst>
            </p:cNvPr>
            <p:cNvSpPr/>
            <p:nvPr/>
          </p:nvSpPr>
          <p:spPr>
            <a:xfrm>
              <a:off x="1944710" y="3069950"/>
              <a:ext cx="2524259" cy="861118"/>
            </a:xfrm>
            <a:prstGeom prst="roundRect">
              <a:avLst/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218CA27F-9DAD-B8A5-FCF3-2842FD43B1CC}"/>
                </a:ext>
              </a:extLst>
            </p:cNvPr>
            <p:cNvSpPr/>
            <p:nvPr/>
          </p:nvSpPr>
          <p:spPr>
            <a:xfrm>
              <a:off x="4855336" y="3069950"/>
              <a:ext cx="2524259" cy="861118"/>
            </a:xfrm>
            <a:prstGeom prst="roundRect">
              <a:avLst/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7B72E7D1-DE34-7268-5E08-DFB26D46C3B8}"/>
                </a:ext>
              </a:extLst>
            </p:cNvPr>
            <p:cNvSpPr/>
            <p:nvPr/>
          </p:nvSpPr>
          <p:spPr>
            <a:xfrm>
              <a:off x="7637173" y="3069950"/>
              <a:ext cx="2524259" cy="861118"/>
            </a:xfrm>
            <a:prstGeom prst="roundRect">
              <a:avLst/>
            </a:prstGeom>
            <a:gradFill flip="none" rotWithShape="1">
              <a:gsLst>
                <a:gs pos="0">
                  <a:srgbClr val="E2F6F5"/>
                </a:gs>
                <a:gs pos="100000">
                  <a:srgbClr val="E2F6F5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C3598E0C-7FB3-A797-BFB1-631AD4825A05}"/>
                </a:ext>
              </a:extLst>
            </p:cNvPr>
            <p:cNvGrpSpPr/>
            <p:nvPr/>
          </p:nvGrpSpPr>
          <p:grpSpPr>
            <a:xfrm>
              <a:off x="1851341" y="2373634"/>
              <a:ext cx="2707783" cy="1434775"/>
              <a:chOff x="1928615" y="2373634"/>
              <a:chExt cx="2707783" cy="1434775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A87C8F-32B2-777D-B5D6-79B1084F1592}"/>
                  </a:ext>
                </a:extLst>
              </p:cNvPr>
              <p:cNvSpPr txBox="1"/>
              <p:nvPr/>
            </p:nvSpPr>
            <p:spPr>
              <a:xfrm>
                <a:off x="1928615" y="3223634"/>
                <a:ext cx="270778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4F74"/>
                    </a:solidFill>
                    <a:latin typeface="Montserrat" pitchFamily="2" charset="0"/>
                  </a:rPr>
                  <a:t>Эффективная наружная терапия</a:t>
                </a:r>
              </a:p>
            </p:txBody>
          </p: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426197E3-D191-361B-9963-D14014C15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7500" y="2373634"/>
                <a:ext cx="756825" cy="756825"/>
              </a:xfrm>
              <a:prstGeom prst="rect">
                <a:avLst/>
              </a:prstGeom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EEDE543C-D40C-4BA9-320E-247010944976}"/>
                </a:ext>
              </a:extLst>
            </p:cNvPr>
            <p:cNvGrpSpPr/>
            <p:nvPr/>
          </p:nvGrpSpPr>
          <p:grpSpPr>
            <a:xfrm>
              <a:off x="7911922" y="2398517"/>
              <a:ext cx="1979054" cy="1409892"/>
              <a:chOff x="8117986" y="2398517"/>
              <a:chExt cx="1979054" cy="140989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40084E-4FBB-7882-72CF-2BFD3D55EFAE}"/>
                  </a:ext>
                </a:extLst>
              </p:cNvPr>
              <p:cNvSpPr txBox="1"/>
              <p:nvPr/>
            </p:nvSpPr>
            <p:spPr>
              <a:xfrm>
                <a:off x="8117986" y="3223634"/>
                <a:ext cx="197905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4F74"/>
                    </a:solidFill>
                    <a:latin typeface="Montserrat" pitchFamily="2" charset="0"/>
                  </a:rPr>
                  <a:t>Обучение </a:t>
                </a:r>
              </a:p>
              <a:p>
                <a:pPr algn="ctr"/>
                <a:r>
                  <a:rPr lang="ru-RU" sz="1600" b="1" dirty="0">
                    <a:solidFill>
                      <a:srgbClr val="004F74"/>
                    </a:solidFill>
                    <a:latin typeface="Montserrat" pitchFamily="2" charset="0"/>
                  </a:rPr>
                  <a:t>пациента</a:t>
                </a:r>
                <a:r>
                  <a:rPr lang="en-US" sz="1600" b="1" baseline="30000" dirty="0">
                    <a:solidFill>
                      <a:srgbClr val="004F74"/>
                    </a:solidFill>
                    <a:latin typeface="Montserrat" pitchFamily="2" charset="0"/>
                  </a:rPr>
                  <a:t>2</a:t>
                </a:r>
                <a:endParaRPr lang="ru-RU" sz="1600" b="1" dirty="0">
                  <a:solidFill>
                    <a:srgbClr val="004F74"/>
                  </a:solidFill>
                  <a:latin typeface="Montserrat" pitchFamily="2" charset="0"/>
                </a:endParaRPr>
              </a:p>
            </p:txBody>
          </p:sp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331C6A41-4B86-75B1-C33A-90A8D7335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47298" y="2398517"/>
                <a:ext cx="741380" cy="707058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D2FA14BC-E43E-A16B-9EFC-A48DBFCE8C57}"/>
                </a:ext>
              </a:extLst>
            </p:cNvPr>
            <p:cNvGrpSpPr/>
            <p:nvPr/>
          </p:nvGrpSpPr>
          <p:grpSpPr>
            <a:xfrm>
              <a:off x="4847841" y="2437147"/>
              <a:ext cx="2518876" cy="1371262"/>
              <a:chOff x="5053905" y="2437147"/>
              <a:chExt cx="2518876" cy="1371262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3CDCBE-D795-06E6-F66A-5BE87F97C22E}"/>
                  </a:ext>
                </a:extLst>
              </p:cNvPr>
              <p:cNvSpPr txBox="1"/>
              <p:nvPr/>
            </p:nvSpPr>
            <p:spPr>
              <a:xfrm>
                <a:off x="5053905" y="3223634"/>
                <a:ext cx="251887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 err="1">
                    <a:solidFill>
                      <a:srgbClr val="004F74"/>
                    </a:solidFill>
                    <a:latin typeface="Montserrat" pitchFamily="2" charset="0"/>
                  </a:rPr>
                  <a:t>Адъювантная</a:t>
                </a:r>
                <a:r>
                  <a:rPr lang="ru-RU" sz="1600" b="1" dirty="0">
                    <a:solidFill>
                      <a:srgbClr val="004F74"/>
                    </a:solidFill>
                    <a:latin typeface="Montserrat" pitchFamily="2" charset="0"/>
                  </a:rPr>
                  <a:t> терапия</a:t>
                </a:r>
              </a:p>
            </p:txBody>
          </p: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70B724DD-9E86-90EC-04C4-D01A5DC90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5149" y="2437147"/>
                <a:ext cx="614385" cy="68131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08603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11A6D92-9FA5-EEAD-6A28-8B455053739E}"/>
              </a:ext>
            </a:extLst>
          </p:cNvPr>
          <p:cNvGrpSpPr/>
          <p:nvPr/>
        </p:nvGrpSpPr>
        <p:grpSpPr>
          <a:xfrm>
            <a:off x="1351474" y="1045842"/>
            <a:ext cx="9533301" cy="4918364"/>
            <a:chOff x="1351474" y="1045842"/>
            <a:chExt cx="9533301" cy="491836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80EE5E6-D586-FAA8-D4CA-AA6D1C15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6286" y="1045842"/>
              <a:ext cx="4918364" cy="491836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6A71A96-41C1-533C-55E1-B298C2492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6088" y="1339499"/>
              <a:ext cx="4045501" cy="4073792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3E7BCF1-8908-D06A-AD37-1A0A97C49CA1}"/>
                </a:ext>
              </a:extLst>
            </p:cNvPr>
            <p:cNvGrpSpPr/>
            <p:nvPr/>
          </p:nvGrpSpPr>
          <p:grpSpPr>
            <a:xfrm>
              <a:off x="1351474" y="1232154"/>
              <a:ext cx="3532142" cy="1340056"/>
              <a:chOff x="894274" y="1041654"/>
              <a:chExt cx="3532142" cy="1340056"/>
            </a:xfrm>
          </p:grpSpPr>
          <p:sp>
            <p:nvSpPr>
              <p:cNvPr id="34" name="Скругленный прямоугольник 33">
                <a:extLst>
                  <a:ext uri="{FF2B5EF4-FFF2-40B4-BE49-F238E27FC236}">
                    <a16:creationId xmlns:a16="http://schemas.microsoft.com/office/drawing/2014/main" id="{4CF46757-55E7-6D77-0B81-F2953DC25F93}"/>
                  </a:ext>
                </a:extLst>
              </p:cNvPr>
              <p:cNvSpPr/>
              <p:nvPr/>
            </p:nvSpPr>
            <p:spPr>
              <a:xfrm>
                <a:off x="894274" y="1041654"/>
                <a:ext cx="3532142" cy="13400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A0D5EA"/>
                  </a:gs>
                  <a:gs pos="10000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274F4E9-4F54-9068-CC07-14334AFC5C94}"/>
                  </a:ext>
                </a:extLst>
              </p:cNvPr>
              <p:cNvSpPr txBox="1"/>
              <p:nvPr/>
            </p:nvSpPr>
            <p:spPr>
              <a:xfrm>
                <a:off x="1193220" y="1309653"/>
                <a:ext cx="32331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004F74"/>
                    </a:solidFill>
                    <a:latin typeface="Montserrat" pitchFamily="2" charset="0"/>
                  </a:rPr>
                  <a:t>Кожа с </a:t>
                </a:r>
                <a:r>
                  <a:rPr lang="ru-RU" sz="1200" dirty="0" err="1">
                    <a:solidFill>
                      <a:srgbClr val="004F74"/>
                    </a:solidFill>
                    <a:latin typeface="Montserrat" pitchFamily="2" charset="0"/>
                  </a:rPr>
                  <a:t>акне</a:t>
                </a:r>
                <a:r>
                  <a:rPr lang="ru-RU" sz="1200" dirty="0">
                    <a:solidFill>
                      <a:srgbClr val="004F74"/>
                    </a:solidFill>
                    <a:latin typeface="Montserrat" pitchFamily="2" charset="0"/>
                  </a:rPr>
                  <a:t> испытывает дефицит увлажняющих компонентов, что приводит к снижению барьерной функции и </a:t>
                </a:r>
                <a:r>
                  <a:rPr lang="ru-RU" sz="1200" dirty="0" err="1">
                    <a:solidFill>
                      <a:srgbClr val="004F74"/>
                    </a:solidFill>
                    <a:latin typeface="Montserrat" pitchFamily="2" charset="0"/>
                  </a:rPr>
                  <a:t>дисбиозу</a:t>
                </a:r>
                <a:endParaRPr lang="ru-RU" sz="1200" dirty="0">
                  <a:solidFill>
                    <a:srgbClr val="004F74"/>
                  </a:solidFill>
                  <a:latin typeface="Montserrat" pitchFamily="2" charset="0"/>
                </a:endParaRP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2E8F0A6-0CF8-8D95-A94D-01F05FF524D1}"/>
                </a:ext>
              </a:extLst>
            </p:cNvPr>
            <p:cNvGrpSpPr/>
            <p:nvPr/>
          </p:nvGrpSpPr>
          <p:grpSpPr>
            <a:xfrm>
              <a:off x="7352633" y="1232154"/>
              <a:ext cx="3532142" cy="1340056"/>
              <a:chOff x="6786133" y="1060704"/>
              <a:chExt cx="3532142" cy="1340056"/>
            </a:xfrm>
          </p:grpSpPr>
          <p:sp>
            <p:nvSpPr>
              <p:cNvPr id="32" name="Скругленный прямоугольник 31">
                <a:extLst>
                  <a:ext uri="{FF2B5EF4-FFF2-40B4-BE49-F238E27FC236}">
                    <a16:creationId xmlns:a16="http://schemas.microsoft.com/office/drawing/2014/main" id="{6F74203A-E733-EB82-4514-B2E5369491D1}"/>
                  </a:ext>
                </a:extLst>
              </p:cNvPr>
              <p:cNvSpPr/>
              <p:nvPr/>
            </p:nvSpPr>
            <p:spPr>
              <a:xfrm>
                <a:off x="6786133" y="1060704"/>
                <a:ext cx="3532142" cy="1340056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A0D5EA"/>
                  </a:gs>
                  <a:gs pos="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8FE3EE-4833-0340-EDD7-BCA7FDCC949E}"/>
                  </a:ext>
                </a:extLst>
              </p:cNvPr>
              <p:cNvSpPr txBox="1"/>
              <p:nvPr/>
            </p:nvSpPr>
            <p:spPr>
              <a:xfrm>
                <a:off x="6978683" y="1260391"/>
                <a:ext cx="3231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004F74"/>
                    </a:solidFill>
                    <a:latin typeface="Montserrat" pitchFamily="2" charset="0"/>
                  </a:rPr>
                  <a:t>Жесткие очищающие средства устраняют себорею, но разрушают липидный барьер кожи, что приходит к ослаблению барьерной функции кожи</a:t>
                </a: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63D6C19E-99C3-43AB-2A98-D3E2F9767DFE}"/>
                </a:ext>
              </a:extLst>
            </p:cNvPr>
            <p:cNvGrpSpPr/>
            <p:nvPr/>
          </p:nvGrpSpPr>
          <p:grpSpPr>
            <a:xfrm>
              <a:off x="7283079" y="4570940"/>
              <a:ext cx="3532142" cy="1073675"/>
              <a:chOff x="6716579" y="4761440"/>
              <a:chExt cx="3532142" cy="1073675"/>
            </a:xfrm>
          </p:grpSpPr>
          <p:sp>
            <p:nvSpPr>
              <p:cNvPr id="30" name="Скругленный прямоугольник 29">
                <a:extLst>
                  <a:ext uri="{FF2B5EF4-FFF2-40B4-BE49-F238E27FC236}">
                    <a16:creationId xmlns:a16="http://schemas.microsoft.com/office/drawing/2014/main" id="{3E95CAD2-B09D-A0E4-0F4B-E05699B9DF7C}"/>
                  </a:ext>
                </a:extLst>
              </p:cNvPr>
              <p:cNvSpPr/>
              <p:nvPr/>
            </p:nvSpPr>
            <p:spPr>
              <a:xfrm>
                <a:off x="6716579" y="4761440"/>
                <a:ext cx="3532142" cy="1073675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A0D5EA"/>
                  </a:gs>
                  <a:gs pos="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380BCDE-9F53-7ABF-ED80-93914116734E}"/>
                  </a:ext>
                </a:extLst>
              </p:cNvPr>
              <p:cNvSpPr txBox="1"/>
              <p:nvPr/>
            </p:nvSpPr>
            <p:spPr>
              <a:xfrm>
                <a:off x="7016783" y="4982182"/>
                <a:ext cx="2935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004F74"/>
                    </a:solidFill>
                    <a:latin typeface="Montserrat" pitchFamily="2" charset="0"/>
                  </a:rPr>
                  <a:t>Несмываемые средства с спиртом ещё больше разрушают защитный барьер</a:t>
                </a:r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9B038401-BDAB-73E7-AA53-F015265EB136}"/>
                </a:ext>
              </a:extLst>
            </p:cNvPr>
            <p:cNvGrpSpPr/>
            <p:nvPr/>
          </p:nvGrpSpPr>
          <p:grpSpPr>
            <a:xfrm>
              <a:off x="1351474" y="4560569"/>
              <a:ext cx="3532142" cy="1073675"/>
              <a:chOff x="894274" y="4751069"/>
              <a:chExt cx="3532142" cy="1073675"/>
            </a:xfrm>
          </p:grpSpPr>
          <p:sp>
            <p:nvSpPr>
              <p:cNvPr id="28" name="Скругленный прямоугольник 27">
                <a:extLst>
                  <a:ext uri="{FF2B5EF4-FFF2-40B4-BE49-F238E27FC236}">
                    <a16:creationId xmlns:a16="http://schemas.microsoft.com/office/drawing/2014/main" id="{88FA844E-3EAF-C4E7-5C28-F219AE7E75F8}"/>
                  </a:ext>
                </a:extLst>
              </p:cNvPr>
              <p:cNvSpPr/>
              <p:nvPr/>
            </p:nvSpPr>
            <p:spPr>
              <a:xfrm>
                <a:off x="894274" y="4751069"/>
                <a:ext cx="3532142" cy="1073675"/>
              </a:xfrm>
              <a:prstGeom prst="roundRect">
                <a:avLst/>
              </a:prstGeom>
              <a:gradFill flip="none" rotWithShape="1">
                <a:gsLst>
                  <a:gs pos="0">
                    <a:srgbClr val="A0D5EA"/>
                  </a:gs>
                  <a:gs pos="10000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1425A0D-64A8-8F55-C630-E8E8406589C8}"/>
                  </a:ext>
                </a:extLst>
              </p:cNvPr>
              <p:cNvSpPr txBox="1"/>
              <p:nvPr/>
            </p:nvSpPr>
            <p:spPr>
              <a:xfrm>
                <a:off x="1193221" y="4969990"/>
                <a:ext cx="28327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004F74"/>
                    </a:solidFill>
                    <a:latin typeface="Montserrat" pitchFamily="2" charset="0"/>
                  </a:rPr>
                  <a:t>Из-за ослабленного защитного барьера кожа становится обезвоженной 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817E24B-CCDA-6DEE-0323-CE8C561B2AE4}"/>
                </a:ext>
              </a:extLst>
            </p:cNvPr>
            <p:cNvSpPr txBox="1"/>
            <p:nvPr/>
          </p:nvSpPr>
          <p:spPr>
            <a:xfrm>
              <a:off x="5425894" y="1900065"/>
              <a:ext cx="172372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latin typeface="Montserrat" pitchFamily="2" charset="0"/>
                </a:rPr>
                <a:t>Увеличение </a:t>
              </a:r>
            </a:p>
            <a:p>
              <a:pPr algn="ctr"/>
              <a:r>
                <a:rPr lang="ru-RU" sz="1050" dirty="0">
                  <a:latin typeface="Montserrat" pitchFamily="2" charset="0"/>
                </a:rPr>
                <a:t>ТЭПВ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509080-DA36-61EA-BD8F-3F64C5E32FE7}"/>
                </a:ext>
              </a:extLst>
            </p:cNvPr>
            <p:cNvSpPr txBox="1"/>
            <p:nvPr/>
          </p:nvSpPr>
          <p:spPr>
            <a:xfrm>
              <a:off x="6855012" y="4016838"/>
              <a:ext cx="242321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Montserrat" pitchFamily="2" charset="0"/>
                </a:rPr>
                <a:t>Видимые </a:t>
              </a:r>
            </a:p>
            <a:p>
              <a:r>
                <a:rPr lang="ru-RU" sz="1050" dirty="0">
                  <a:latin typeface="Montserrat" pitchFamily="2" charset="0"/>
                </a:rPr>
                <a:t>признаки </a:t>
              </a:r>
            </a:p>
            <a:p>
              <a:r>
                <a:rPr lang="ru-RU" sz="1050" dirty="0">
                  <a:latin typeface="Montserrat" pitchFamily="2" charset="0"/>
                </a:rPr>
                <a:t>сухости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8581CE2-4F23-5EDA-0EAE-913004C1FF75}"/>
              </a:ext>
            </a:extLst>
          </p:cNvPr>
          <p:cNvSpPr txBox="1"/>
          <p:nvPr/>
        </p:nvSpPr>
        <p:spPr>
          <a:xfrm>
            <a:off x="-7162" y="530562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Механизм развития сухости кожи у пациентов с акне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C417E9-FB8E-5616-C101-E3C3051C6C18}"/>
              </a:ext>
            </a:extLst>
          </p:cNvPr>
          <p:cNvSpPr txBox="1"/>
          <p:nvPr/>
        </p:nvSpPr>
        <p:spPr>
          <a:xfrm>
            <a:off x="622647" y="5949469"/>
            <a:ext cx="10685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Schachner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LA, Alexis AF,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Andriessen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A,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Berson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D, Gold M, Goldberg DJ, Hu S, Keri J,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Kircik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L, Woolery-Lloyd H. Insights into acne and the skin barrier: Optimizing treatment regimens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with ceramide-containing skincare. J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2023 Nov;22(11):2902-2909.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10.1111/jocd.15946.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2023 Aug 21. PMID: 37605504.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14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82DA13-9A91-DF3E-4AE3-4EE53A52BA55}"/>
              </a:ext>
            </a:extLst>
          </p:cNvPr>
          <p:cNvSpPr/>
          <p:nvPr/>
        </p:nvSpPr>
        <p:spPr>
          <a:xfrm>
            <a:off x="1168128" y="1556941"/>
            <a:ext cx="98555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Уход за кожей является необходимой частью лечения акне 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Адъювантная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терапия акне с использованием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увлажняющих средств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должна быть включена в программу профилактики, лечения и поддерживающего ухода за кожей с акне и продолжаться даже после отмены назначенного лечения</a:t>
            </a:r>
          </a:p>
          <a:p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Назначение </a:t>
            </a:r>
            <a:r>
              <a:rPr lang="ru-RU" sz="1600" b="1" dirty="0" err="1">
                <a:solidFill>
                  <a:srgbClr val="0074AD"/>
                </a:solidFill>
                <a:latin typeface="Montserrat" pitchFamily="2" charset="0"/>
              </a:rPr>
              <a:t>адъювантной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терапии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Повышает приверженность к лечению в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2,4 раза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Облегчает течение акне в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2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раза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Улучшает клинический результат лечения основными средствами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2599AE-086A-64A0-2B31-D21049268C6B}"/>
              </a:ext>
            </a:extLst>
          </p:cNvPr>
          <p:cNvSpPr txBox="1"/>
          <p:nvPr/>
        </p:nvSpPr>
        <p:spPr>
          <a:xfrm>
            <a:off x="0" y="553864"/>
            <a:ext cx="1219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Стратегия приверженности к терапии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E6DA73-E77A-D0F5-D131-09A0CEAB13C9}"/>
              </a:ext>
            </a:extLst>
          </p:cNvPr>
          <p:cNvSpPr txBox="1"/>
          <p:nvPr/>
        </p:nvSpPr>
        <p:spPr>
          <a:xfrm>
            <a:off x="1050484" y="5945647"/>
            <a:ext cx="11207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de Lucas R, Moreno-Arias G, Perez-López M, Vera-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Casaño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 Á,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Aladren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 S, Milani M; ACTUO Investigators study group. Adherence to drug treatments and adjuvant barrier repair therapies are key factors for clinical improvement in mild to moderate acne: the ACTUO observational prospective multicenter cohort trial in 643 patients. BMC Dermatol. 2015 Sep 11;15:17.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: 10.1186/s12895-015-0036-8. PMID: 26361978; PMCID: PMC4567797.</a:t>
            </a:r>
          </a:p>
        </p:txBody>
      </p:sp>
    </p:spTree>
    <p:extLst>
      <p:ext uri="{BB962C8B-B14F-4D97-AF65-F5344CB8AC3E}">
        <p14:creationId xmlns:p14="http://schemas.microsoft.com/office/powerpoint/2010/main" val="185221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2CAC9EDA-BDAF-4FB5-AC33-A8EAAF403BE3}"/>
              </a:ext>
            </a:extLst>
          </p:cNvPr>
          <p:cNvSpPr txBox="1">
            <a:spLocks/>
          </p:cNvSpPr>
          <p:nvPr/>
        </p:nvSpPr>
        <p:spPr>
          <a:xfrm>
            <a:off x="5630490" y="1344521"/>
            <a:ext cx="5292437" cy="2293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Акне или угри</a:t>
            </a:r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dirty="0">
                <a:solidFill>
                  <a:srgbClr val="004F74"/>
                </a:solidFill>
                <a:latin typeface="Montserrat" pitchFamily="2" charset="0"/>
              </a:rPr>
              <a:t>- это воспалительное заболевание волосяных фолликулов и сальных желез кожи</a:t>
            </a:r>
          </a:p>
          <a:p>
            <a:endParaRPr lang="ru-RU" sz="2000" dirty="0">
              <a:solidFill>
                <a:srgbClr val="004F74"/>
              </a:solidFill>
              <a:latin typeface="Montserrat" pitchFamily="2" charset="0"/>
            </a:endParaRPr>
          </a:p>
        </p:txBody>
      </p:sp>
      <p:pic>
        <p:nvPicPr>
          <p:cNvPr id="3" name="Picture 2" descr="&amp;Acy;&amp;kcy;&amp;ncy;&amp;iecy; &amp;pcy;&amp;ucy;&amp;scy;&amp;tcy;&amp;ucy;&amp;lcy;&amp;iocy;&amp;zcy;&amp;ncy;&amp;ycy;&amp;iecy;">
            <a:extLst>
              <a:ext uri="{FF2B5EF4-FFF2-40B4-BE49-F238E27FC236}">
                <a16:creationId xmlns:a16="http://schemas.microsoft.com/office/drawing/2014/main" id="{61D2823C-34AF-45E9-858C-1C9AC579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6892" y="1199732"/>
            <a:ext cx="3491237" cy="2287855"/>
          </a:xfrm>
          <a:prstGeom prst="roundRect">
            <a:avLst>
              <a:gd name="adj" fmla="val 10061"/>
            </a:avLst>
          </a:prstGeom>
          <a:noFill/>
        </p:spPr>
      </p:pic>
      <p:pic>
        <p:nvPicPr>
          <p:cNvPr id="4" name="Picture 4" descr="&amp;Acy;&amp;kcy;&amp;ncy;&amp;iecy; &amp;pcy;&amp;ucy;&amp;scy;&amp;tcy;&amp;ucy;&amp;lcy;&amp;iocy;&amp;zcy;&amp;ncy;&amp;ycy;&amp;iecy;">
            <a:extLst>
              <a:ext uri="{FF2B5EF4-FFF2-40B4-BE49-F238E27FC236}">
                <a16:creationId xmlns:a16="http://schemas.microsoft.com/office/drawing/2014/main" id="{35E9B2DB-FD7F-4D87-9F61-FBAD9E4E8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5002" y="2446314"/>
            <a:ext cx="2557566" cy="3474396"/>
          </a:xfrm>
          <a:prstGeom prst="roundRect">
            <a:avLst>
              <a:gd name="adj" fmla="val 8985"/>
            </a:avLst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60CA44-8DC9-4AA6-A541-2830EE4DE51F}"/>
              </a:ext>
            </a:extLst>
          </p:cNvPr>
          <p:cNvSpPr/>
          <p:nvPr/>
        </p:nvSpPr>
        <p:spPr>
          <a:xfrm>
            <a:off x="2119626" y="3784753"/>
            <a:ext cx="55280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Акне</a:t>
            </a:r>
            <a:r>
              <a:rPr lang="ru-RU" sz="2000" dirty="0">
                <a:solidFill>
                  <a:srgbClr val="004F74"/>
                </a:solidFill>
                <a:latin typeface="Montserrat" pitchFamily="2" charset="0"/>
              </a:rPr>
              <a:t> — это хроническое заболевание, проявляющееся открытыми или закрытыми </a:t>
            </a:r>
            <a:r>
              <a:rPr lang="ru-RU" sz="2000" dirty="0" err="1">
                <a:solidFill>
                  <a:srgbClr val="004F74"/>
                </a:solidFill>
                <a:latin typeface="Montserrat" pitchFamily="2" charset="0"/>
              </a:rPr>
              <a:t>комедонами</a:t>
            </a:r>
            <a:r>
              <a:rPr lang="ru-RU" sz="2000" dirty="0">
                <a:solidFill>
                  <a:srgbClr val="004F74"/>
                </a:solidFill>
                <a:latin typeface="Montserrat" pitchFamily="2" charset="0"/>
              </a:rPr>
              <a:t> и воспалительными поражениями кожи в виде папул, пустул, узлов.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B30585-AA70-66D5-3BB1-7884722DAC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645" r="89862" b="55657"/>
          <a:stretch/>
        </p:blipFill>
        <p:spPr>
          <a:xfrm rot="5400000">
            <a:off x="1448500" y="3855088"/>
            <a:ext cx="505424" cy="5486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0F924D-0B12-4CEC-D2F3-F3CE68D29C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505" t="72259" r="-509" b="19513"/>
          <a:stretch/>
        </p:blipFill>
        <p:spPr>
          <a:xfrm rot="10800000">
            <a:off x="5117974" y="1369663"/>
            <a:ext cx="448887" cy="46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88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9C75E3-DFC3-4227-A527-FF117550E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1" t="1422" r="12936" b="-1422"/>
          <a:stretch/>
        </p:blipFill>
        <p:spPr>
          <a:xfrm>
            <a:off x="6574722" y="2008094"/>
            <a:ext cx="4910174" cy="45749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B755AD-9795-490D-ABA9-C6A578AF749E}"/>
              </a:ext>
            </a:extLst>
          </p:cNvPr>
          <p:cNvSpPr txBox="1"/>
          <p:nvPr/>
        </p:nvSpPr>
        <p:spPr>
          <a:xfrm>
            <a:off x="0" y="544357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9D9A19"/>
                </a:solidFill>
                <a:latin typeface="Montserrat" pitchFamily="2" charset="0"/>
              </a:rPr>
              <a:t>Бережный уход за кожей 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должен сопровождать любую наружную </a:t>
            </a:r>
          </a:p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и системную лекарственную терапию акне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624C7-0826-409C-8CAD-B0BD06F02034}"/>
              </a:ext>
            </a:extLst>
          </p:cNvPr>
          <p:cNvSpPr txBox="1"/>
          <p:nvPr/>
        </p:nvSpPr>
        <p:spPr>
          <a:xfrm>
            <a:off x="1293606" y="3930108"/>
            <a:ext cx="5501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Дерматокосметика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не должна содержать</a:t>
            </a:r>
          </a:p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Раздражающих кожу компонентов (спирт,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кератолитические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средства в высоких концентрациях и др.)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Комедогенных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веществ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5687E-27F0-B41A-D1E9-4F576C4735B3}"/>
              </a:ext>
            </a:extLst>
          </p:cNvPr>
          <p:cNvSpPr txBox="1"/>
          <p:nvPr/>
        </p:nvSpPr>
        <p:spPr>
          <a:xfrm>
            <a:off x="622646" y="6062422"/>
            <a:ext cx="11207403" cy="197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Клинические рекомендации, акне.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</a:t>
            </a: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РОДВК,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</a:t>
            </a:r>
            <a:r>
              <a:rPr lang="ru-RU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E8B97-DB09-1AB4-37A0-85558FFC16DB}"/>
              </a:ext>
            </a:extLst>
          </p:cNvPr>
          <p:cNvSpPr txBox="1"/>
          <p:nvPr/>
        </p:nvSpPr>
        <p:spPr>
          <a:xfrm>
            <a:off x="1293606" y="1752098"/>
            <a:ext cx="76351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Для восстановления барьерных свойств кожи рекомендовано при акне любой тяжести:</a:t>
            </a:r>
          </a:p>
          <a:p>
            <a:pPr algn="l">
              <a:lnSpc>
                <a:spcPct val="100000"/>
              </a:lnSpc>
            </a:pPr>
            <a:endParaRPr lang="ru-RU" sz="1800" b="1" dirty="0">
              <a:solidFill>
                <a:srgbClr val="0074AD"/>
              </a:solidFill>
              <a:latin typeface="Montserrat" pitchFamily="2" charset="0"/>
            </a:endParaRP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бережное очищение </a:t>
            </a:r>
          </a:p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увлажнение с использованием средств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дерматокосметики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обладающих </a:t>
            </a:r>
          </a:p>
          <a:p>
            <a:pPr algn="l">
              <a:lnSpc>
                <a:spcPct val="100000"/>
              </a:lnSpc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    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противовоспалительным действием</a:t>
            </a:r>
            <a:br>
              <a:rPr lang="ru-RU" sz="1800" dirty="0">
                <a:latin typeface="Montserrat" pitchFamily="2" charset="0"/>
              </a:rPr>
            </a:br>
            <a:br>
              <a:rPr lang="ru-RU" sz="1800" dirty="0">
                <a:latin typeface="Montserrat" pitchFamily="2" charset="0"/>
              </a:rPr>
            </a:br>
            <a:endParaRPr lang="ru-RU" sz="18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29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33AAF1-E308-4E95-B35F-4943E425B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0" y="2020076"/>
            <a:ext cx="3005984" cy="30059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F88CA-9024-D11F-B157-F510DCE30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20" y="2405079"/>
            <a:ext cx="2701738" cy="25799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2BA1BD-6FE4-23DD-D03E-B4A35CACE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98" y="2196011"/>
            <a:ext cx="2763121" cy="27627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F4A65F-8558-9A56-75CB-D6561268E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74" y="2222267"/>
            <a:ext cx="3117074" cy="27490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694177-F280-393A-1CB5-CDE92D475515}"/>
              </a:ext>
            </a:extLst>
          </p:cNvPr>
          <p:cNvSpPr txBox="1"/>
          <p:nvPr/>
        </p:nvSpPr>
        <p:spPr>
          <a:xfrm>
            <a:off x="811277" y="4659073"/>
            <a:ext cx="311707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200" b="1" cap="all" dirty="0">
                <a:solidFill>
                  <a:srgbClr val="0074AD"/>
                </a:solidFill>
                <a:effectLst/>
                <a:latin typeface="Montserra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Пенка для Умывания, 150мл</a:t>
            </a:r>
            <a:endParaRPr lang="ru-RU" sz="1200" dirty="0">
              <a:solidFill>
                <a:srgbClr val="0074AD"/>
              </a:solidFill>
              <a:effectLst/>
              <a:latin typeface="Montserrat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42A11D92-ACD2-21C4-D53D-5EFBEE41E621}"/>
              </a:ext>
            </a:extLst>
          </p:cNvPr>
          <p:cNvSpPr txBox="1">
            <a:spLocks/>
          </p:cNvSpPr>
          <p:nvPr/>
        </p:nvSpPr>
        <p:spPr>
          <a:xfrm>
            <a:off x="971494" y="5752045"/>
            <a:ext cx="2567532" cy="550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tabLst/>
              <a:defRPr/>
            </a:pPr>
            <a:r>
              <a:rPr lang="ru-RU" sz="105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БЕТАИН, Д-ПАНТЕНОЛ НИАЦИНАМИД, МОЧЕВИНА</a:t>
            </a: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1E8E77F2-9BEB-556B-F08A-E4A03AF69D8B}"/>
              </a:ext>
            </a:extLst>
          </p:cNvPr>
          <p:cNvSpPr txBox="1">
            <a:spLocks/>
          </p:cNvSpPr>
          <p:nvPr/>
        </p:nvSpPr>
        <p:spPr>
          <a:xfrm>
            <a:off x="4199704" y="5752045"/>
            <a:ext cx="1928844" cy="550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>
                <a:srgbClr val="00B0F0"/>
              </a:buClr>
              <a:defRPr/>
            </a:pPr>
            <a:r>
              <a:rPr lang="ru-RU" sz="105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БЕТАИН АМИНОКИСЛОТНЫЙ КОМПЛЕКС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D21FA6-A8C8-91CF-91A5-04F0BDE1AB59}"/>
              </a:ext>
            </a:extLst>
          </p:cNvPr>
          <p:cNvSpPr txBox="1"/>
          <p:nvPr/>
        </p:nvSpPr>
        <p:spPr>
          <a:xfrm>
            <a:off x="2311960" y="1707178"/>
            <a:ext cx="22952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9D9A19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БАЗОВЫЙ УХОД</a:t>
            </a:r>
          </a:p>
        </p:txBody>
      </p:sp>
      <p:sp>
        <p:nvSpPr>
          <p:cNvPr id="14" name="Левая фигурная скобка 10">
            <a:extLst>
              <a:ext uri="{FF2B5EF4-FFF2-40B4-BE49-F238E27FC236}">
                <a16:creationId xmlns:a16="http://schemas.microsoft.com/office/drawing/2014/main" id="{58C303BE-5D8F-068E-EFD2-E19E28A57509}"/>
              </a:ext>
            </a:extLst>
          </p:cNvPr>
          <p:cNvSpPr/>
          <p:nvPr/>
        </p:nvSpPr>
        <p:spPr>
          <a:xfrm rot="5400000">
            <a:off x="3236807" y="-28531"/>
            <a:ext cx="373809" cy="4557253"/>
          </a:xfrm>
          <a:prstGeom prst="leftBrace">
            <a:avLst>
              <a:gd name="adj1" fmla="val 58770"/>
              <a:gd name="adj2" fmla="val 50000"/>
            </a:avLst>
          </a:prstGeom>
          <a:ln w="19050">
            <a:solidFill>
              <a:srgbClr val="9D9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5" name="Содержимое 3">
            <a:extLst>
              <a:ext uri="{FF2B5EF4-FFF2-40B4-BE49-F238E27FC236}">
                <a16:creationId xmlns:a16="http://schemas.microsoft.com/office/drawing/2014/main" id="{DA7CD8F0-7F61-CB0F-B3EB-70C512A4C8A7}"/>
              </a:ext>
            </a:extLst>
          </p:cNvPr>
          <p:cNvSpPr txBox="1">
            <a:spLocks/>
          </p:cNvSpPr>
          <p:nvPr/>
        </p:nvSpPr>
        <p:spPr>
          <a:xfrm>
            <a:off x="9277102" y="5714691"/>
            <a:ext cx="2108428" cy="7151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None/>
              <a:defRPr/>
            </a:pPr>
            <a:r>
              <a:rPr lang="en-US" sz="105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TETRANUL U</a:t>
            </a:r>
            <a:r>
              <a:rPr lang="ru-RU" sz="105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None/>
              <a:defRPr/>
            </a:pPr>
            <a:r>
              <a:rPr lang="ru-RU" sz="105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Д-ПАНТЕНОЛ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A20BAA3-D3D4-0CBA-E01C-5B21ED387D81}"/>
              </a:ext>
            </a:extLst>
          </p:cNvPr>
          <p:cNvGrpSpPr/>
          <p:nvPr/>
        </p:nvGrpSpPr>
        <p:grpSpPr>
          <a:xfrm>
            <a:off x="6569397" y="4580961"/>
            <a:ext cx="2851079" cy="1491293"/>
            <a:chOff x="6480014" y="4727151"/>
            <a:chExt cx="2851079" cy="1418695"/>
          </a:xfrm>
        </p:grpSpPr>
        <p:sp>
          <p:nvSpPr>
            <p:cNvPr id="17" name="Содержимое 2">
              <a:extLst>
                <a:ext uri="{FF2B5EF4-FFF2-40B4-BE49-F238E27FC236}">
                  <a16:creationId xmlns:a16="http://schemas.microsoft.com/office/drawing/2014/main" id="{00E797A3-8DF9-AC52-6CE7-55EED1D42674}"/>
                </a:ext>
              </a:extLst>
            </p:cNvPr>
            <p:cNvSpPr txBox="1">
              <a:spLocks/>
            </p:cNvSpPr>
            <p:nvPr/>
          </p:nvSpPr>
          <p:spPr>
            <a:xfrm>
              <a:off x="6713412" y="5841225"/>
              <a:ext cx="1800060" cy="3046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B0F0"/>
                </a:buClr>
                <a:buSzTx/>
                <a:tabLst/>
                <a:defRPr/>
              </a:pPr>
              <a:r>
                <a:rPr kumimoji="0" lang="ru-RU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74AD"/>
                  </a:solidFill>
                  <a:effectLst/>
                  <a:uLnTx/>
                  <a:uFillTx/>
                  <a:latin typeface="Montserrat" pitchFamily="2" charset="0"/>
                  <a:ea typeface="Verdana" pitchFamily="34" charset="0"/>
                  <a:cs typeface="Times New Roman" panose="02020603050405020304" pitchFamily="18" charset="0"/>
                </a:rPr>
                <a:t>ВИТАМИН А ВИТАМИН Е</a:t>
              </a:r>
              <a:endPara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рямоугольник 15">
              <a:extLst>
                <a:ext uri="{FF2B5EF4-FFF2-40B4-BE49-F238E27FC236}">
                  <a16:creationId xmlns:a16="http://schemas.microsoft.com/office/drawing/2014/main" id="{BD8E5353-7C52-A071-6B39-6E86CD015C03}"/>
                </a:ext>
              </a:extLst>
            </p:cNvPr>
            <p:cNvSpPr/>
            <p:nvPr/>
          </p:nvSpPr>
          <p:spPr>
            <a:xfrm>
              <a:off x="6480014" y="4727151"/>
              <a:ext cx="285107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b="1" cap="all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КРЕМ-ГЕЛЬ, 35мл</a:t>
              </a:r>
            </a:p>
          </p:txBody>
        </p:sp>
      </p:grpSp>
      <p:sp>
        <p:nvSpPr>
          <p:cNvPr id="19" name="Прямоугольник 15">
            <a:extLst>
              <a:ext uri="{FF2B5EF4-FFF2-40B4-BE49-F238E27FC236}">
                <a16:creationId xmlns:a16="http://schemas.microsoft.com/office/drawing/2014/main" id="{7B66D404-55D7-0712-91F2-EE6D650699F0}"/>
              </a:ext>
            </a:extLst>
          </p:cNvPr>
          <p:cNvSpPr/>
          <p:nvPr/>
        </p:nvSpPr>
        <p:spPr>
          <a:xfrm>
            <a:off x="8362537" y="4612522"/>
            <a:ext cx="27631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1800"/>
              </a:spcBef>
              <a:spcAft>
                <a:spcPct val="0"/>
              </a:spcAft>
              <a:defRPr/>
            </a:pPr>
            <a:r>
              <a:rPr lang="ru-RU" sz="1200" b="1" cap="all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СПРЕЙ, 75мл</a:t>
            </a:r>
          </a:p>
        </p:txBody>
      </p:sp>
      <p:sp>
        <p:nvSpPr>
          <p:cNvPr id="21" name="Левая фигурная скобка 29">
            <a:extLst>
              <a:ext uri="{FF2B5EF4-FFF2-40B4-BE49-F238E27FC236}">
                <a16:creationId xmlns:a16="http://schemas.microsoft.com/office/drawing/2014/main" id="{C667B48F-8207-7489-86EE-664A573288A5}"/>
              </a:ext>
            </a:extLst>
          </p:cNvPr>
          <p:cNvSpPr/>
          <p:nvPr/>
        </p:nvSpPr>
        <p:spPr>
          <a:xfrm rot="5400000">
            <a:off x="8453961" y="49735"/>
            <a:ext cx="373809" cy="4431052"/>
          </a:xfrm>
          <a:prstGeom prst="leftBrace">
            <a:avLst>
              <a:gd name="adj1" fmla="val 58770"/>
              <a:gd name="adj2" fmla="val 50000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E81CC4-A719-8D76-16C5-842BDC21D247}"/>
              </a:ext>
            </a:extLst>
          </p:cNvPr>
          <p:cNvSpPr txBox="1"/>
          <p:nvPr/>
        </p:nvSpPr>
        <p:spPr>
          <a:xfrm>
            <a:off x="6730136" y="1697333"/>
            <a:ext cx="3824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АКТИВНЫЙ/</a:t>
            </a:r>
            <a:r>
              <a:rPr lang="ru-RU" sz="1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СПЕЦИАЛЬНЫЙ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 УХОД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B2E47B0-972C-48B9-7239-4441DF6A36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00" y="503719"/>
            <a:ext cx="3062343" cy="82065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EE2B502-DF08-D288-AD9E-4280FA0F1677}"/>
              </a:ext>
            </a:extLst>
          </p:cNvPr>
          <p:cNvSpPr txBox="1"/>
          <p:nvPr/>
        </p:nvSpPr>
        <p:spPr>
          <a:xfrm>
            <a:off x="4607177" y="616489"/>
            <a:ext cx="826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Комплексный уход для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комбинированной,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ж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ирной, проблемной кожи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72314E-1F25-BA13-3204-0DBCA9BA7477}"/>
              </a:ext>
            </a:extLst>
          </p:cNvPr>
          <p:cNvSpPr txBox="1"/>
          <p:nvPr/>
        </p:nvSpPr>
        <p:spPr>
          <a:xfrm>
            <a:off x="3906103" y="4629597"/>
            <a:ext cx="17515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>
                <a:solidFill>
                  <a:srgbClr val="0074AD"/>
                </a:solidFill>
                <a:effectLst/>
                <a:latin typeface="Montserra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Тоник, 200мл  </a:t>
            </a:r>
            <a:endParaRPr lang="ru-RU" sz="1200" dirty="0">
              <a:solidFill>
                <a:srgbClr val="0074AD"/>
              </a:solidFill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2AB4679-7682-438C-9B86-24047194A9B2}"/>
              </a:ext>
            </a:extLst>
          </p:cNvPr>
          <p:cNvSpPr/>
          <p:nvPr/>
        </p:nvSpPr>
        <p:spPr>
          <a:xfrm>
            <a:off x="1010643" y="5000787"/>
            <a:ext cx="9884899" cy="6272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41532F5B-6174-405B-9863-87869A8FA9B9}"/>
              </a:ext>
            </a:extLst>
          </p:cNvPr>
          <p:cNvSpPr txBox="1">
            <a:spLocks/>
          </p:cNvSpPr>
          <p:nvPr/>
        </p:nvSpPr>
        <p:spPr>
          <a:xfrm>
            <a:off x="971494" y="5155087"/>
            <a:ext cx="9924048" cy="52966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Zn PCA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 + 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Дикалий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глицирризинат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74AD"/>
              </a:solidFill>
              <a:effectLst/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62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15BDE4-0038-A710-B736-07A0A20D1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59" y="781093"/>
            <a:ext cx="6234545" cy="6234545"/>
          </a:xfrm>
          <a:prstGeom prst="rect">
            <a:avLst/>
          </a:prstGeom>
        </p:spPr>
      </p:pic>
      <p:sp>
        <p:nvSpPr>
          <p:cNvPr id="4" name="Google Shape;19797;p37">
            <a:extLst>
              <a:ext uri="{FF2B5EF4-FFF2-40B4-BE49-F238E27FC236}">
                <a16:creationId xmlns:a16="http://schemas.microsoft.com/office/drawing/2014/main" id="{0DB28C87-1735-D2FC-917D-8BD7BD84315B}"/>
              </a:ext>
            </a:extLst>
          </p:cNvPr>
          <p:cNvSpPr txBox="1"/>
          <p:nvPr/>
        </p:nvSpPr>
        <p:spPr>
          <a:xfrm>
            <a:off x="837668" y="1949059"/>
            <a:ext cx="767148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Мягкое бережное очищение от загрязнений </a:t>
            </a:r>
            <a:endParaRPr dirty="0">
              <a:latin typeface="Montserrat" pitchFamily="2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477E1A7-6D05-30E6-5D66-6AF43E9D7438}"/>
              </a:ext>
            </a:extLst>
          </p:cNvPr>
          <p:cNvGrpSpPr/>
          <p:nvPr/>
        </p:nvGrpSpPr>
        <p:grpSpPr>
          <a:xfrm>
            <a:off x="946163" y="2539372"/>
            <a:ext cx="7763257" cy="3329481"/>
            <a:chOff x="1420429" y="1561378"/>
            <a:chExt cx="5911250" cy="25351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AEB81B-53D1-33FF-21B5-E1A49A20ABB6}"/>
                </a:ext>
              </a:extLst>
            </p:cNvPr>
            <p:cNvSpPr txBox="1"/>
            <p:nvPr/>
          </p:nvSpPr>
          <p:spPr>
            <a:xfrm>
              <a:off x="1960368" y="1561378"/>
              <a:ext cx="5371311" cy="2520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Очищает и сужает поры</a:t>
              </a:r>
              <a:endParaRPr lang="ru-RU" sz="1900" dirty="0">
                <a:solidFill>
                  <a:srgbClr val="0074AD"/>
                </a:solidFill>
                <a:latin typeface="Montserrat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60000"/>
                </a:lnSpc>
              </a:pPr>
              <a:r>
                <a:rPr lang="ru-RU" sz="19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Оказывает прот</a:t>
              </a: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ивовоспалительное действие </a:t>
              </a:r>
              <a:br>
                <a:rPr lang="ru-RU" sz="1900" b="1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Помогает устранить покраснение</a:t>
              </a:r>
              <a:b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Увлажняет кожу</a:t>
              </a:r>
              <a:br>
                <a:rPr lang="ru-RU" sz="1900" b="1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Нормализирует работу сальных желез</a:t>
              </a:r>
              <a:r>
                <a:rPr lang="ru-RU" sz="1900" b="1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Нормализирует физиологический рН</a:t>
              </a:r>
              <a:b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074AD"/>
                  </a:solidFill>
                  <a:effectLst/>
                  <a:latin typeface="Montserrat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Сохраняет гидролипидный барьер</a:t>
              </a:r>
              <a:endParaRPr lang="ru-RU" sz="1900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4D1C7C0-43F9-352B-D409-E79B05F50DF7}"/>
                </a:ext>
              </a:extLst>
            </p:cNvPr>
            <p:cNvGrpSpPr/>
            <p:nvPr/>
          </p:nvGrpSpPr>
          <p:grpSpPr>
            <a:xfrm>
              <a:off x="1420429" y="1623217"/>
              <a:ext cx="374977" cy="2473359"/>
              <a:chOff x="1349177" y="1741968"/>
              <a:chExt cx="374977" cy="2473359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E94F67EC-7B88-E3A1-3227-22FBBA172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9177" y="3851250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D5F91896-8D25-58D3-E410-95C7AB18B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9177" y="3510010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714CF8D9-B4F2-3C9F-E6BF-515FDAC66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9177" y="3169476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2612DE-7E3C-CA01-F3A7-73C48472B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49177" y="2834075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42A8907E-B672-017F-F37E-EEA46E6D5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49177" y="2462850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A3E44A83-F38A-8034-39E1-73A891CE4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49177" y="2081748"/>
                <a:ext cx="374977" cy="364077"/>
              </a:xfrm>
              <a:prstGeom prst="rect">
                <a:avLst/>
              </a:prstGeom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FD068BD0-5A23-8BF3-1C69-94E45C6A7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49177" y="1741968"/>
                <a:ext cx="374977" cy="364077"/>
              </a:xfrm>
              <a:prstGeom prst="rect">
                <a:avLst/>
              </a:prstGeom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32B65A2-9E98-0DAF-2BB5-5A8331B0A6B2}"/>
              </a:ext>
            </a:extLst>
          </p:cNvPr>
          <p:cNvSpPr txBox="1"/>
          <p:nvPr/>
        </p:nvSpPr>
        <p:spPr>
          <a:xfrm>
            <a:off x="815911" y="1022787"/>
            <a:ext cx="7909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  </a:t>
            </a:r>
            <a:r>
              <a:rPr lang="ru-RU" sz="2000" b="1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Пенка для умывания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комбинированной, жирной, проблемной кожи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rgbClr val="0173AD"/>
              </a:solidFill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67CD25-E25E-D4B8-A3B1-9AFFD6FAEF37}"/>
              </a:ext>
            </a:extLst>
          </p:cNvPr>
          <p:cNvSpPr txBox="1"/>
          <p:nvPr/>
        </p:nvSpPr>
        <p:spPr>
          <a:xfrm>
            <a:off x="772153" y="577601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БАЗОВЫЙ УХОД</a:t>
            </a:r>
            <a:endParaRPr lang="ru-RU" sz="1800" dirty="0">
              <a:latin typeface="Montserrat" pitchFamily="2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011B4CC-8D80-9B10-D51C-2590C276BA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1" t="-45" r="24823" b="16112"/>
          <a:stretch/>
        </p:blipFill>
        <p:spPr>
          <a:xfrm>
            <a:off x="8205600" y="1645488"/>
            <a:ext cx="3986400" cy="52125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B8CA77C-2F39-5F1E-1AFD-E716DE5349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55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8E03ED-C5DD-FAD1-1893-0AE02316C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14" y="863419"/>
            <a:ext cx="6234545" cy="6234545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BF6D6DA-B54D-4461-0B77-133968148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686712"/>
              </p:ext>
            </p:extLst>
          </p:nvPr>
        </p:nvGraphicFramePr>
        <p:xfrm>
          <a:off x="815911" y="1760242"/>
          <a:ext cx="9121149" cy="4467960"/>
        </p:xfrm>
        <a:graphic>
          <a:graphicData uri="http://schemas.openxmlformats.org/drawingml/2006/table">
            <a:tbl>
              <a:tblPr firstRow="1" firstCol="1" bandRow="1"/>
              <a:tblGrid>
                <a:gridCol w="2996352">
                  <a:extLst>
                    <a:ext uri="{9D8B030D-6E8A-4147-A177-3AD203B41FA5}">
                      <a16:colId xmlns:a16="http://schemas.microsoft.com/office/drawing/2014/main" val="3825743837"/>
                    </a:ext>
                  </a:extLst>
                </a:gridCol>
                <a:gridCol w="6124797">
                  <a:extLst>
                    <a:ext uri="{9D8B030D-6E8A-4147-A177-3AD203B41FA5}">
                      <a16:colId xmlns:a16="http://schemas.microsoft.com/office/drawing/2014/main" val="2204470403"/>
                    </a:ext>
                  </a:extLst>
                </a:gridCol>
              </a:tblGrid>
              <a:tr h="41871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Активный компонент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Влияние на кожу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844639"/>
                  </a:ext>
                </a:extLst>
              </a:tr>
              <a:tr h="349499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Zn </a:t>
                      </a:r>
                      <a:r>
                        <a:rPr lang="ru-RU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РСА </a:t>
                      </a:r>
                      <a:br>
                        <a:rPr lang="en-US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ru-RU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цинковая соль </a:t>
                      </a:r>
                      <a:r>
                        <a:rPr lang="ru-RU" sz="1100" b="0" dirty="0" err="1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пирролидон</a:t>
                      </a:r>
                      <a:r>
                        <a:rPr lang="ru-RU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-карбоновой кислоты</a:t>
                      </a:r>
                      <a:endParaRPr lang="ru-RU" sz="11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Восстанавливает  </a:t>
                      </a:r>
                      <a:r>
                        <a:rPr lang="ru-RU" sz="1100" b="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микробиом</a:t>
                      </a:r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 кожи</a:t>
                      </a:r>
                    </a:p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Снижает уровень секреции кожного сала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368167"/>
                  </a:ext>
                </a:extLst>
              </a:tr>
              <a:tr h="349499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Улучшает отток кожного сала за счет снижения его вязкости и повышения эластичности стенок  волосяного фолликула   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318859"/>
                  </a:ext>
                </a:extLst>
              </a:tr>
              <a:tr h="349499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Оказывает антибактериальное действие против </a:t>
                      </a:r>
                      <a:r>
                        <a:rPr lang="en-US" sz="1100" b="0" i="1" u="none" strike="noStrike" cap="none" dirty="0">
                          <a:solidFill>
                            <a:srgbClr val="404040"/>
                          </a:solidFill>
                          <a:latin typeface="Montserrat" pitchFamily="2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</a:t>
                      </a:r>
                      <a:r>
                        <a:rPr lang="ru-RU" sz="1100" b="0" i="1" u="none" strike="noStrike" cap="none" dirty="0">
                          <a:solidFill>
                            <a:srgbClr val="404040"/>
                          </a:solidFill>
                          <a:latin typeface="Montserrat" pitchFamily="2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 </a:t>
                      </a:r>
                      <a:r>
                        <a:rPr lang="en-US" sz="1100" b="0" i="1" u="none" strike="noStrike" cap="none" dirty="0">
                          <a:solidFill>
                            <a:srgbClr val="404040"/>
                          </a:solidFill>
                          <a:latin typeface="Montserrat" pitchFamily="2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acnes</a:t>
                      </a:r>
                      <a:r>
                        <a:rPr lang="ru-RU" sz="1100" b="0" i="1" u="none" strike="noStrike" cap="none" dirty="0">
                          <a:solidFill>
                            <a:srgbClr val="404040"/>
                          </a:solidFill>
                          <a:latin typeface="Montserrat" pitchFamily="2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,</a:t>
                      </a:r>
                      <a:r>
                        <a:rPr lang="ru-RU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 </a:t>
                      </a:r>
                      <a:r>
                        <a:rPr lang="en-US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Staph</a:t>
                      </a:r>
                      <a:r>
                        <a:rPr lang="ru-RU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.</a:t>
                      </a:r>
                      <a:r>
                        <a:rPr lang="en-US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 epidermidis</a:t>
                      </a:r>
                      <a:r>
                        <a:rPr lang="ru-RU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, </a:t>
                      </a:r>
                      <a:r>
                        <a:rPr lang="en-US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Staph</a:t>
                      </a:r>
                      <a:r>
                        <a:rPr lang="ru-RU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.</a:t>
                      </a:r>
                      <a:r>
                        <a:rPr lang="en-US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aureus</a:t>
                      </a:r>
                      <a:r>
                        <a:rPr lang="ru-RU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,  </a:t>
                      </a:r>
                      <a:r>
                        <a:rPr lang="en-US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Pseudomonas aeruginosa</a:t>
                      </a:r>
                      <a:r>
                        <a:rPr lang="ru-RU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, </a:t>
                      </a:r>
                      <a:r>
                        <a:rPr lang="en-US" sz="1100" b="0" i="1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Escherichia coli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844413"/>
                  </a:ext>
                </a:extLst>
              </a:tr>
              <a:tr h="445046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ДИКАЛИЙ ГЛИЦИРРИЗИНАТ</a:t>
                      </a:r>
                      <a:r>
                        <a:rPr lang="ru-RU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,</a:t>
                      </a:r>
                      <a:endParaRPr lang="ru-RU" sz="11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  <a:p>
                      <a:pPr algn="ctr"/>
                      <a:r>
                        <a:rPr lang="ru-RU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активный компонент корня солодки </a:t>
                      </a:r>
                      <a:endParaRPr lang="ru-RU" sz="11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  <a:p>
                      <a:pPr algn="ctr"/>
                      <a:endParaRPr lang="ru-RU" sz="11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 Оказывает выраженное успокаивающее действие</a:t>
                      </a:r>
                    </a:p>
                    <a:p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8903"/>
                  </a:ext>
                </a:extLst>
              </a:tr>
              <a:tr h="1550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НИАЦИНАМИД</a:t>
                      </a:r>
                      <a:br>
                        <a:rPr lang="ru-RU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ru-RU" sz="11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водорастворимый витамин В3</a:t>
                      </a:r>
                      <a:endParaRPr lang="ru-RU" sz="11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Поддерживает синтез липидов, укрепляет </a:t>
                      </a:r>
                      <a:r>
                        <a:rPr lang="ru-RU" sz="1100" b="0" kern="120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гидролипидный</a:t>
                      </a:r>
                      <a:r>
                        <a:rPr lang="ru-RU" sz="11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 барьер кожи, улучшает визуальные качества кожи, устраняет покраснение</a:t>
                      </a:r>
                    </a:p>
                  </a:txBody>
                  <a:tcPr marL="80209" marR="80209" marT="27392" marB="27392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542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БЕТАИН</a:t>
                      </a:r>
                    </a:p>
                  </a:txBody>
                  <a:tcPr marL="80209" marR="80209" marT="40104" marB="40104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Увлажняет – поддерживает электролитный клеточный баланс с удержанием Н2О.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Смягчает и разглаживает кожу, стимулирует регенерацию мелких трещин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198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Д-ПАНТЕНОЛ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Стимулирует обновление кожи с высокими физиологическими характеристиками гладкости и упругости 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626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КАРБАМИД (МОЧЕВИНА)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Увлажняет кожу и защищает от ксероза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519326"/>
                  </a:ext>
                </a:extLst>
              </a:tr>
              <a:tr h="250798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КОКО-ГЛИКОЗИД</a:t>
                      </a:r>
                      <a:br>
                        <a:rPr lang="ru-RU" sz="11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ru-RU" sz="1100" b="0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мягкий неионогенный ПАВ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Мягко и эффективно растворяет загрязнения кожи, облегчает проникновение других активных компонентов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Сохраняет </a:t>
                      </a:r>
                      <a:r>
                        <a:rPr lang="ru-RU" sz="1100" b="0" kern="120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гидролипидный</a:t>
                      </a:r>
                      <a:r>
                        <a:rPr lang="ru-RU" sz="11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 барьер</a:t>
                      </a:r>
                      <a:endParaRPr lang="ru-RU" sz="11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97564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95043EC-8B63-AFCB-6D95-FFADB4ADB6A2}"/>
              </a:ext>
            </a:extLst>
          </p:cNvPr>
          <p:cNvSpPr txBox="1"/>
          <p:nvPr/>
        </p:nvSpPr>
        <p:spPr>
          <a:xfrm>
            <a:off x="815911" y="546537"/>
            <a:ext cx="7909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  </a:t>
            </a:r>
            <a:r>
              <a:rPr lang="ru-RU" sz="2000" b="1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Пенка для умывания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комбинированной, жирной, проблемной кожи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rgbClr val="0173AD"/>
              </a:solidFill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86A465-6489-FBC7-D869-4B049C9EAA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82" y="1136357"/>
            <a:ext cx="2297634" cy="55776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9BAEFB-8179-3782-169F-317B706CA7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60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C85D84-6E2D-C2C7-C975-68BB02DC5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23" y="847432"/>
            <a:ext cx="6234545" cy="6234545"/>
          </a:xfrm>
          <a:prstGeom prst="rect">
            <a:avLst/>
          </a:prstGeom>
        </p:spPr>
      </p:pic>
      <p:sp>
        <p:nvSpPr>
          <p:cNvPr id="4" name="Google Shape;19797;p37">
            <a:extLst>
              <a:ext uri="{FF2B5EF4-FFF2-40B4-BE49-F238E27FC236}">
                <a16:creationId xmlns:a16="http://schemas.microsoft.com/office/drawing/2014/main" id="{5DDD2107-80D8-ED4F-F2CB-2B9F95FEA95A}"/>
              </a:ext>
            </a:extLst>
          </p:cNvPr>
          <p:cNvSpPr txBox="1"/>
          <p:nvPr/>
        </p:nvSpPr>
        <p:spPr>
          <a:xfrm>
            <a:off x="837668" y="1949059"/>
            <a:ext cx="767148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9A19"/>
              </a:buClr>
              <a:buSzPts val="1700"/>
              <a:buFont typeface="Calibri"/>
              <a:buNone/>
            </a:pPr>
            <a:r>
              <a:rPr lang="ru-RU" sz="18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Н</a:t>
            </a:r>
            <a:r>
              <a:rPr lang="ru-RU" sz="1800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е содержит гормонов, спирта и салициловой кислоты</a:t>
            </a:r>
          </a:p>
          <a:p>
            <a:pPr>
              <a:buClr>
                <a:srgbClr val="9D9A19"/>
              </a:buClr>
              <a:buSzPts val="1700"/>
            </a:pPr>
            <a:r>
              <a:rPr lang="ru-RU" sz="18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Контроль за появлением воспалений</a:t>
            </a:r>
            <a:endParaRPr lang="ru-RU" sz="1800" dirty="0"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8CCF6-7F7E-B705-F948-CA9412195A3A}"/>
              </a:ext>
            </a:extLst>
          </p:cNvPr>
          <p:cNvSpPr txBox="1"/>
          <p:nvPr/>
        </p:nvSpPr>
        <p:spPr>
          <a:xfrm>
            <a:off x="815911" y="1022787"/>
            <a:ext cx="7909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 </a:t>
            </a: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Тоник для комбинированной,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жирной, проблемной кожи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rgbClr val="0173AD"/>
              </a:solidFill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BE161-71A6-3B94-209C-29C63AEEEAB6}"/>
              </a:ext>
            </a:extLst>
          </p:cNvPr>
          <p:cNvSpPr txBox="1"/>
          <p:nvPr/>
        </p:nvSpPr>
        <p:spPr>
          <a:xfrm>
            <a:off x="825940" y="577601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БАЗОВЫЙ УХОД</a:t>
            </a:r>
            <a:endParaRPr lang="ru-RU" sz="1800" dirty="0">
              <a:latin typeface="Montserrat" pitchFamily="2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68B73F-F988-6FA8-8AA9-D387E815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2" b="15592"/>
          <a:stretch/>
        </p:blipFill>
        <p:spPr>
          <a:xfrm>
            <a:off x="8562787" y="1337323"/>
            <a:ext cx="3629213" cy="5520677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FE7BC26-7C8B-FC58-3CCF-82435E49D3AF}"/>
              </a:ext>
            </a:extLst>
          </p:cNvPr>
          <p:cNvGrpSpPr/>
          <p:nvPr/>
        </p:nvGrpSpPr>
        <p:grpSpPr>
          <a:xfrm>
            <a:off x="1363695" y="3100444"/>
            <a:ext cx="8402260" cy="2619246"/>
            <a:chOff x="1464227" y="1817201"/>
            <a:chExt cx="4666591" cy="14547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EC3168-A9AD-019D-D918-DE2BCF7A851F}"/>
                </a:ext>
              </a:extLst>
            </p:cNvPr>
            <p:cNvSpPr txBox="1"/>
            <p:nvPr/>
          </p:nvSpPr>
          <p:spPr>
            <a:xfrm>
              <a:off x="2017460" y="1868474"/>
              <a:ext cx="4113358" cy="1304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Устраняет чувство стянутости </a:t>
              </a:r>
              <a:br>
                <a:rPr lang="en-US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</a:b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Успокаивает и тонизирует кожу</a:t>
              </a:r>
            </a:p>
            <a:p>
              <a:pPr>
                <a:lnSpc>
                  <a:spcPct val="150000"/>
                </a:lnSpc>
              </a:pP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Нормализует микробиом, устраняя акне</a:t>
              </a:r>
            </a:p>
            <a:p>
              <a:pPr>
                <a:lnSpc>
                  <a:spcPct val="150000"/>
                </a:lnSpc>
              </a:pP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Очищает и сужает поры</a:t>
              </a:r>
            </a:p>
            <a:p>
              <a:pPr>
                <a:lnSpc>
                  <a:spcPct val="150000"/>
                </a:lnSpc>
              </a:pPr>
              <a:r>
                <a:rPr lang="ru-RU" sz="2000" dirty="0">
                  <a:solidFill>
                    <a:srgbClr val="0074AD"/>
                  </a:solidFill>
                  <a:latin typeface="Montserrat" pitchFamily="2" charset="0"/>
                  <a:cs typeface="Times New Roman" panose="02020603050405020304" pitchFamily="18" charset="0"/>
                </a:rPr>
                <a:t>Нормализирует работу сальных желез </a:t>
              </a:r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7B1F2D4B-5A21-9FFC-7D92-F8F1777DA925}"/>
                </a:ext>
              </a:extLst>
            </p:cNvPr>
            <p:cNvGrpSpPr/>
            <p:nvPr/>
          </p:nvGrpSpPr>
          <p:grpSpPr>
            <a:xfrm>
              <a:off x="1464227" y="1817201"/>
              <a:ext cx="357169" cy="1454722"/>
              <a:chOff x="1678014" y="2040933"/>
              <a:chExt cx="392885" cy="1600193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E386FC08-71A5-BD08-C97A-1BD6D1969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015" y="3259665"/>
                <a:ext cx="392884" cy="381461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DA3051AF-F713-111B-AF62-E0CF3A076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8015" y="2493653"/>
                <a:ext cx="392884" cy="381461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42628576-FEAA-7F7A-4CE8-140E78400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8015" y="2886106"/>
                <a:ext cx="392884" cy="381461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563311C-F9A8-DEAB-CB01-EF5026F74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78014" y="2040933"/>
                <a:ext cx="392883" cy="381463"/>
              </a:xfrm>
              <a:prstGeom prst="rect">
                <a:avLst/>
              </a:prstGeom>
            </p:spPr>
          </p:pic>
        </p:grp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27DC79-07C3-593C-C418-2484B45CB0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16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D59123F-9D73-3713-31A8-CFA1CA908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222069"/>
              </p:ext>
            </p:extLst>
          </p:nvPr>
        </p:nvGraphicFramePr>
        <p:xfrm>
          <a:off x="815911" y="1850480"/>
          <a:ext cx="9121149" cy="4121413"/>
        </p:xfrm>
        <a:graphic>
          <a:graphicData uri="http://schemas.openxmlformats.org/drawingml/2006/table">
            <a:tbl>
              <a:tblPr firstRow="1" firstCol="1" bandRow="1"/>
              <a:tblGrid>
                <a:gridCol w="3586756">
                  <a:extLst>
                    <a:ext uri="{9D8B030D-6E8A-4147-A177-3AD203B41FA5}">
                      <a16:colId xmlns:a16="http://schemas.microsoft.com/office/drawing/2014/main" val="3825743837"/>
                    </a:ext>
                  </a:extLst>
                </a:gridCol>
                <a:gridCol w="5534393">
                  <a:extLst>
                    <a:ext uri="{9D8B030D-6E8A-4147-A177-3AD203B41FA5}">
                      <a16:colId xmlns:a16="http://schemas.microsoft.com/office/drawing/2014/main" val="2204470403"/>
                    </a:ext>
                  </a:extLst>
                </a:gridCol>
              </a:tblGrid>
              <a:tr h="48612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Активный компонент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Влияние на кожу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844639"/>
                  </a:ext>
                </a:extLst>
              </a:tr>
              <a:tr h="90830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Zn </a:t>
                      </a:r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РСА </a:t>
                      </a:r>
                      <a:br>
                        <a:rPr lang="en-US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(цинковая соль </a:t>
                      </a:r>
                      <a:r>
                        <a:rPr lang="ru-RU" sz="1400" b="0" dirty="0" err="1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пирролидон</a:t>
                      </a: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-карбоновой кислоты)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Снижает продукцию кожного сала и улучшает 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отток из желез, нормализует </a:t>
                      </a:r>
                      <a:r>
                        <a:rPr lang="ru-RU" sz="1400" b="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микробиом</a:t>
                      </a:r>
                      <a:endParaRPr lang="ru-RU" sz="1400" b="0" dirty="0">
                        <a:solidFill>
                          <a:srgbClr val="40404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368167"/>
                  </a:ext>
                </a:extLst>
              </a:tr>
              <a:tr h="80674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ДИКАЛИЙ ГЛИЦИРРИЗИНАТ</a:t>
                      </a: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,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  <a:p>
                      <a:pPr algn="ctr"/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(активный компонент корня солодки) 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Обладает выраженным успокаивающим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действием на кожу</a:t>
                      </a:r>
                      <a:endParaRPr lang="ru-RU" sz="14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542438"/>
                  </a:ext>
                </a:extLst>
              </a:tr>
              <a:tr h="58854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АМИНОКИСЛОТНЫЙ КОМПЛЕКС </a:t>
                      </a:r>
                    </a:p>
                  </a:txBody>
                  <a:tcPr marL="80209" marR="80209" marT="40104" marB="40104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Увлажняет кожу и поддерживает оптимальный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уровень гидратации и рН кожи</a:t>
                      </a:r>
                      <a:endParaRPr lang="ru-RU" sz="14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198908"/>
                  </a:ext>
                </a:extLst>
              </a:tr>
              <a:tr h="13316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БЕТАИН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Оказывает увлажняющее действие. Поддерживает электролитный баланс в клетках, удерживая Н2О. Смягчает, разглаживает кожу, ускоряет регенерацию мелких трещин и начальных проявлений акне</a:t>
                      </a: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62606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8C6CF12-0917-B1EC-C051-89BB7A768F6F}"/>
              </a:ext>
            </a:extLst>
          </p:cNvPr>
          <p:cNvSpPr txBox="1"/>
          <p:nvPr/>
        </p:nvSpPr>
        <p:spPr>
          <a:xfrm>
            <a:off x="815911" y="546537"/>
            <a:ext cx="7909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 </a:t>
            </a:r>
            <a:r>
              <a:rPr lang="ru-RU" sz="2000" b="1" dirty="0">
                <a:solidFill>
                  <a:srgbClr val="0074AD"/>
                </a:solidFill>
                <a:effectLst/>
                <a:latin typeface="Montserra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Тоник для комбинированной,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74AD"/>
                </a:solidFill>
                <a:effectLst/>
                <a:latin typeface="Montserra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жирной, проблемной кожи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rgbClr val="0173AD"/>
              </a:solidFill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CE016D-BE61-1955-DB26-36F37F189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336" y="1139549"/>
            <a:ext cx="2150337" cy="52257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10A931-BA63-FB4F-A45E-29F4BCF19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83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B74524-F2D4-0659-C2C0-D1EFDAF98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08" y="1988201"/>
            <a:ext cx="4325336" cy="41303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3A720E-5C30-0A0C-A0A3-4265CB74B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29" y="1853850"/>
            <a:ext cx="4382222" cy="4381650"/>
          </a:xfrm>
          <a:prstGeom prst="rect">
            <a:avLst/>
          </a:prstGeom>
        </p:spPr>
      </p:pic>
      <p:sp>
        <p:nvSpPr>
          <p:cNvPr id="4" name="Google Shape;19839;p41">
            <a:extLst>
              <a:ext uri="{FF2B5EF4-FFF2-40B4-BE49-F238E27FC236}">
                <a16:creationId xmlns:a16="http://schemas.microsoft.com/office/drawing/2014/main" id="{441BEC10-DA26-E3F2-FA88-A5968FCEB3A3}"/>
              </a:ext>
            </a:extLst>
          </p:cNvPr>
          <p:cNvSpPr txBox="1"/>
          <p:nvPr/>
        </p:nvSpPr>
        <p:spPr>
          <a:xfrm>
            <a:off x="1858514" y="5524349"/>
            <a:ext cx="3549024" cy="81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</a:pP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Биоактивный цинк (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Zinc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PCA)</a:t>
            </a:r>
            <a:r>
              <a:rPr lang="ru-RU" sz="1400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  <a:sym typeface="Calibri"/>
              </a:rPr>
              <a:t>, 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Дикалий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глицирризинат</a:t>
            </a:r>
            <a:r>
              <a:rPr lang="ru-RU" sz="1400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  <a:sym typeface="Calibri"/>
              </a:rPr>
              <a:t>, 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Витамин А, Витамин Е </a:t>
            </a:r>
            <a:endParaRPr sz="1400" b="1" i="0" u="none" strike="noStrike" cap="none" dirty="0">
              <a:solidFill>
                <a:srgbClr val="0074AD"/>
              </a:solidFill>
              <a:latin typeface="Montserrat" pitchFamily="2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R="0" lvl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endParaRPr sz="1400" b="0" i="0" u="none" strike="noStrike" cap="none" dirty="0">
              <a:solidFill>
                <a:srgbClr val="0074AD"/>
              </a:solidFill>
              <a:latin typeface="Montserrat" pitchFamily="2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19840;p41">
            <a:extLst>
              <a:ext uri="{FF2B5EF4-FFF2-40B4-BE49-F238E27FC236}">
                <a16:creationId xmlns:a16="http://schemas.microsoft.com/office/drawing/2014/main" id="{14429B02-822C-3866-8BA6-8B6436AEF688}"/>
              </a:ext>
            </a:extLst>
          </p:cNvPr>
          <p:cNvSpPr txBox="1"/>
          <p:nvPr/>
        </p:nvSpPr>
        <p:spPr>
          <a:xfrm>
            <a:off x="6832628" y="5524349"/>
            <a:ext cx="3479985" cy="15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</a:pP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Биоактивный цинк (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Zinc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PCA), 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Дикалий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глицирризинат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400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  <a:sym typeface="Calibri"/>
              </a:rPr>
              <a:t>, 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Tetranyl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U (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Ундецилен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), Д-</a:t>
            </a:r>
            <a:r>
              <a:rPr lang="ru-RU" sz="1400" b="0" i="0" u="none" strike="noStrike" cap="none" dirty="0" err="1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Пантенол</a:t>
            </a:r>
            <a:r>
              <a:rPr lang="ru-RU" sz="1400" b="0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1400" b="1" i="0" u="none" strike="noStrike" cap="none" dirty="0">
              <a:solidFill>
                <a:srgbClr val="0074AD"/>
              </a:solidFill>
              <a:latin typeface="Montserrat" pitchFamily="2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1B2A24A-1778-E673-D42B-455D0AE24BE9}"/>
              </a:ext>
            </a:extLst>
          </p:cNvPr>
          <p:cNvGrpSpPr/>
          <p:nvPr/>
        </p:nvGrpSpPr>
        <p:grpSpPr>
          <a:xfrm>
            <a:off x="358706" y="1278871"/>
            <a:ext cx="6273210" cy="1150052"/>
            <a:chOff x="253199" y="1349211"/>
            <a:chExt cx="6273210" cy="1150052"/>
          </a:xfrm>
        </p:grpSpPr>
        <p:sp>
          <p:nvSpPr>
            <p:cNvPr id="7" name="Google Shape;19845;p41">
              <a:extLst>
                <a:ext uri="{FF2B5EF4-FFF2-40B4-BE49-F238E27FC236}">
                  <a16:creationId xmlns:a16="http://schemas.microsoft.com/office/drawing/2014/main" id="{A88D0D9B-DA24-C1AC-0052-992028FE6DB2}"/>
                </a:ext>
              </a:extLst>
            </p:cNvPr>
            <p:cNvSpPr/>
            <p:nvPr/>
          </p:nvSpPr>
          <p:spPr>
            <a:xfrm>
              <a:off x="253199" y="1349211"/>
              <a:ext cx="627321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4AD"/>
                </a:buClr>
                <a:buSzPts val="2000"/>
                <a:buFont typeface="Calibri"/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КРЕМ-ГЕЛЬ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4AD"/>
                </a:buClr>
                <a:buSzPts val="2000"/>
                <a:buFont typeface="Calibri"/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ДЛЯ ПРОБЛЕМНОЙ КОЖИ, 35 МЛ</a:t>
              </a:r>
              <a:endParaRPr sz="1600" dirty="0">
                <a:latin typeface="Montserra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19848;p41">
              <a:extLst>
                <a:ext uri="{FF2B5EF4-FFF2-40B4-BE49-F238E27FC236}">
                  <a16:creationId xmlns:a16="http://schemas.microsoft.com/office/drawing/2014/main" id="{2AD6D714-46EF-C1D1-BD98-BBB687C8B024}"/>
                </a:ext>
              </a:extLst>
            </p:cNvPr>
            <p:cNvSpPr/>
            <p:nvPr/>
          </p:nvSpPr>
          <p:spPr>
            <a:xfrm>
              <a:off x="1150054" y="1919363"/>
              <a:ext cx="4504753" cy="57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ru-RU" sz="1400" i="0" u="none" strike="noStrike" cap="none" dirty="0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Влияет на патогенез акне, не сушит кожу </a:t>
              </a:r>
              <a:endParaRPr sz="1400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1137328-6E77-67B6-3657-83E5BAE84EFE}"/>
              </a:ext>
            </a:extLst>
          </p:cNvPr>
          <p:cNvGrpSpPr/>
          <p:nvPr/>
        </p:nvGrpSpPr>
        <p:grpSpPr>
          <a:xfrm>
            <a:off x="5821933" y="1274061"/>
            <a:ext cx="5255183" cy="1399907"/>
            <a:chOff x="6472568" y="1274061"/>
            <a:chExt cx="5255183" cy="1399907"/>
          </a:xfrm>
        </p:grpSpPr>
        <p:sp>
          <p:nvSpPr>
            <p:cNvPr id="10" name="Google Shape;19846;p41">
              <a:extLst>
                <a:ext uri="{FF2B5EF4-FFF2-40B4-BE49-F238E27FC236}">
                  <a16:creationId xmlns:a16="http://schemas.microsoft.com/office/drawing/2014/main" id="{35C7E2DA-41A4-2106-7653-AE6B4386548C}"/>
                </a:ext>
              </a:extLst>
            </p:cNvPr>
            <p:cNvSpPr/>
            <p:nvPr/>
          </p:nvSpPr>
          <p:spPr>
            <a:xfrm>
              <a:off x="6472568" y="1274061"/>
              <a:ext cx="5255183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СПРЕЙ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ДЛЯ ПРОБЛЕМНОЙ КОЖИ, 75 МЛ</a:t>
              </a:r>
              <a:endParaRPr sz="1600" dirty="0">
                <a:latin typeface="Montserra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19850;p41">
              <a:extLst>
                <a:ext uri="{FF2B5EF4-FFF2-40B4-BE49-F238E27FC236}">
                  <a16:creationId xmlns:a16="http://schemas.microsoft.com/office/drawing/2014/main" id="{A563C0E5-8E2B-44C9-E839-807B67DE0D3E}"/>
                </a:ext>
              </a:extLst>
            </p:cNvPr>
            <p:cNvSpPr/>
            <p:nvPr/>
          </p:nvSpPr>
          <p:spPr>
            <a:xfrm>
              <a:off x="6604358" y="1850168"/>
              <a:ext cx="5041213" cy="82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ru-RU" sz="1400" i="0" u="none" strike="noStrike" cap="none" dirty="0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Устраняет угри и </a:t>
              </a:r>
              <a:r>
                <a:rPr lang="ru-RU" sz="1400" i="0" u="none" strike="noStrike" cap="none" dirty="0" err="1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комедоны</a:t>
              </a:r>
              <a:r>
                <a:rPr lang="ru-RU" sz="1400" i="0" u="none" strike="noStrike" cap="none" dirty="0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 на обширных участках</a:t>
              </a:r>
              <a:endParaRPr sz="1400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BC6B1C5-E02E-1336-3664-3C1044C7345E}"/>
              </a:ext>
            </a:extLst>
          </p:cNvPr>
          <p:cNvSpPr txBox="1"/>
          <p:nvPr/>
        </p:nvSpPr>
        <p:spPr>
          <a:xfrm>
            <a:off x="815911" y="546537"/>
            <a:ext cx="7909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Активный/специальный уход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BDB34D-0E39-51B3-B134-7170CDB5C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87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B74524-F2D4-0659-C2C0-D1EFDAF98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r="6812"/>
          <a:stretch/>
        </p:blipFill>
        <p:spPr>
          <a:xfrm>
            <a:off x="201952" y="2370921"/>
            <a:ext cx="3769158" cy="4130367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1B2A24A-1778-E673-D42B-455D0AE24BE9}"/>
              </a:ext>
            </a:extLst>
          </p:cNvPr>
          <p:cNvGrpSpPr/>
          <p:nvPr/>
        </p:nvGrpSpPr>
        <p:grpSpPr>
          <a:xfrm>
            <a:off x="358706" y="1331122"/>
            <a:ext cx="6273210" cy="1184886"/>
            <a:chOff x="253199" y="1349211"/>
            <a:chExt cx="6273210" cy="1184886"/>
          </a:xfrm>
        </p:grpSpPr>
        <p:sp>
          <p:nvSpPr>
            <p:cNvPr id="7" name="Google Shape;19845;p41">
              <a:extLst>
                <a:ext uri="{FF2B5EF4-FFF2-40B4-BE49-F238E27FC236}">
                  <a16:creationId xmlns:a16="http://schemas.microsoft.com/office/drawing/2014/main" id="{A88D0D9B-DA24-C1AC-0052-992028FE6DB2}"/>
                </a:ext>
              </a:extLst>
            </p:cNvPr>
            <p:cNvSpPr/>
            <p:nvPr/>
          </p:nvSpPr>
          <p:spPr>
            <a:xfrm>
              <a:off x="253199" y="1349211"/>
              <a:ext cx="627321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4AD"/>
                </a:buClr>
                <a:buSzPts val="2000"/>
                <a:buFont typeface="Calibri"/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КРЕМ-ГЕЛЬ </a:t>
              </a: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4AD"/>
                </a:buClr>
                <a:buSzPts val="2000"/>
                <a:buFont typeface="Calibri"/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ДЛЯ ПРОБЛЕМНОЙ КОЖИ, 35 МЛ</a:t>
              </a:r>
              <a:endParaRPr sz="1600" dirty="0">
                <a:latin typeface="Montserra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19848;p41">
              <a:extLst>
                <a:ext uri="{FF2B5EF4-FFF2-40B4-BE49-F238E27FC236}">
                  <a16:creationId xmlns:a16="http://schemas.microsoft.com/office/drawing/2014/main" id="{2AD6D714-46EF-C1D1-BD98-BBB687C8B024}"/>
                </a:ext>
              </a:extLst>
            </p:cNvPr>
            <p:cNvSpPr/>
            <p:nvPr/>
          </p:nvSpPr>
          <p:spPr>
            <a:xfrm>
              <a:off x="253199" y="1954197"/>
              <a:ext cx="4504753" cy="57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ru-RU" sz="1400" i="0" u="none" strike="noStrike" cap="none" dirty="0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Влияет на патогенез акне, не сушит кожу </a:t>
              </a:r>
              <a:endParaRPr sz="1400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BC6B1C5-E02E-1336-3664-3C1044C7345E}"/>
              </a:ext>
            </a:extLst>
          </p:cNvPr>
          <p:cNvSpPr txBox="1"/>
          <p:nvPr/>
        </p:nvSpPr>
        <p:spPr>
          <a:xfrm>
            <a:off x="358706" y="625181"/>
            <a:ext cx="7909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Активный/специальный уход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BDB34D-0E39-51B3-B134-7170CDB5C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BDAED385-3303-49D1-8677-22AE187AA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024329"/>
              </p:ext>
            </p:extLst>
          </p:nvPr>
        </p:nvGraphicFramePr>
        <p:xfrm>
          <a:off x="4127864" y="2370922"/>
          <a:ext cx="7705430" cy="3944192"/>
        </p:xfrm>
        <a:graphic>
          <a:graphicData uri="http://schemas.openxmlformats.org/drawingml/2006/table">
            <a:tbl>
              <a:tblPr firstRow="1" firstCol="1" bandRow="1"/>
              <a:tblGrid>
                <a:gridCol w="3030046">
                  <a:extLst>
                    <a:ext uri="{9D8B030D-6E8A-4147-A177-3AD203B41FA5}">
                      <a16:colId xmlns:a16="http://schemas.microsoft.com/office/drawing/2014/main" val="3825743837"/>
                    </a:ext>
                  </a:extLst>
                </a:gridCol>
                <a:gridCol w="4675384">
                  <a:extLst>
                    <a:ext uri="{9D8B030D-6E8A-4147-A177-3AD203B41FA5}">
                      <a16:colId xmlns:a16="http://schemas.microsoft.com/office/drawing/2014/main" val="2204470403"/>
                    </a:ext>
                  </a:extLst>
                </a:gridCol>
              </a:tblGrid>
              <a:tr h="41293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Активный компонент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Влияние на кожу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844639"/>
                  </a:ext>
                </a:extLst>
              </a:tr>
              <a:tr h="77155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Zn </a:t>
                      </a:r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РСА </a:t>
                      </a:r>
                      <a:br>
                        <a:rPr lang="en-US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цинковая соль </a:t>
                      </a:r>
                      <a:r>
                        <a:rPr lang="ru-RU" sz="1400" b="0" dirty="0" err="1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пирролидон</a:t>
                      </a: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-карбоновой кислоты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Снижает продукцию кожного сала и улучшает 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отток из желез, нормализует </a:t>
                      </a:r>
                      <a:r>
                        <a:rPr lang="ru-RU" sz="1400" b="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микробиом</a:t>
                      </a:r>
                      <a:endParaRPr lang="ru-RU" sz="1400" b="0" dirty="0">
                        <a:solidFill>
                          <a:srgbClr val="40404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368167"/>
                  </a:ext>
                </a:extLst>
              </a:tr>
              <a:tr h="68528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ДИКАЛИЙ ГЛИЦИРРИЗИНАТ</a:t>
                      </a: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,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  <a:p>
                      <a:pPr algn="ctr"/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активный компонент корня солодки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Обладает выраженным успокаивающим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действием на кожу</a:t>
                      </a:r>
                      <a:endParaRPr lang="ru-RU" sz="14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542438"/>
                  </a:ext>
                </a:extLst>
              </a:tr>
              <a:tr h="860936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Calibri"/>
                        </a:rPr>
                        <a:t>ВИТАМИН А</a:t>
                      </a:r>
                      <a:endParaRPr lang="ru-RU" sz="1400" b="1" kern="1200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80209" marR="80209" marT="40104" marB="40104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Снижает секрецию сальных желез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Уменьшает ороговение устьев волосяных фолликул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Улучшает отток кожного сала</a:t>
                      </a: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198908"/>
                  </a:ext>
                </a:extLst>
              </a:tr>
              <a:tr h="11311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Calibri"/>
                        </a:rPr>
                        <a:t>ВИТАМИН Е </a:t>
                      </a:r>
                      <a:endParaRPr lang="ru-RU" sz="1400" b="1" kern="1200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80209" marR="80209" marT="40104" marB="4010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Обеспечивает антиоксидантную защиту клеток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Участвует в метаболизме клеток кожи</a:t>
                      </a: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626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618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3A720E-5C30-0A0C-A0A3-4265CB74BC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r="9320"/>
          <a:stretch/>
        </p:blipFill>
        <p:spPr>
          <a:xfrm>
            <a:off x="379430" y="2232693"/>
            <a:ext cx="3692435" cy="438165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1137328-6E77-67B6-3657-83E5BAE84EFE}"/>
              </a:ext>
            </a:extLst>
          </p:cNvPr>
          <p:cNvGrpSpPr/>
          <p:nvPr/>
        </p:nvGrpSpPr>
        <p:grpSpPr>
          <a:xfrm>
            <a:off x="379430" y="1282107"/>
            <a:ext cx="5255183" cy="1393805"/>
            <a:chOff x="6472568" y="1274061"/>
            <a:chExt cx="5255183" cy="1393805"/>
          </a:xfrm>
        </p:grpSpPr>
        <p:sp>
          <p:nvSpPr>
            <p:cNvPr id="10" name="Google Shape;19846;p41">
              <a:extLst>
                <a:ext uri="{FF2B5EF4-FFF2-40B4-BE49-F238E27FC236}">
                  <a16:creationId xmlns:a16="http://schemas.microsoft.com/office/drawing/2014/main" id="{35C7E2DA-41A4-2106-7653-AE6B4386548C}"/>
                </a:ext>
              </a:extLst>
            </p:cNvPr>
            <p:cNvSpPr/>
            <p:nvPr/>
          </p:nvSpPr>
          <p:spPr>
            <a:xfrm>
              <a:off x="6472568" y="1274061"/>
              <a:ext cx="5255183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СПРЕЙ </a:t>
              </a: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cap="none" dirty="0">
                  <a:solidFill>
                    <a:srgbClr val="0074AD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ДЛЯ ПРОБЛЕМНОЙ КОЖИ, 75 МЛ</a:t>
              </a:r>
              <a:endParaRPr sz="1600" dirty="0">
                <a:latin typeface="Montserra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19850;p41">
              <a:extLst>
                <a:ext uri="{FF2B5EF4-FFF2-40B4-BE49-F238E27FC236}">
                  <a16:creationId xmlns:a16="http://schemas.microsoft.com/office/drawing/2014/main" id="{A563C0E5-8E2B-44C9-E839-807B67DE0D3E}"/>
                </a:ext>
              </a:extLst>
            </p:cNvPr>
            <p:cNvSpPr/>
            <p:nvPr/>
          </p:nvSpPr>
          <p:spPr>
            <a:xfrm>
              <a:off x="6472568" y="1844066"/>
              <a:ext cx="5041213" cy="82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ru-RU" sz="1400" i="0" u="none" strike="noStrike" cap="none" dirty="0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Устраняет угри и </a:t>
              </a:r>
              <a:r>
                <a:rPr lang="ru-RU" sz="1400" i="0" u="none" strike="noStrike" cap="none" dirty="0" err="1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комедоны</a:t>
              </a:r>
              <a:r>
                <a:rPr lang="ru-RU" sz="1400" i="0" u="none" strike="noStrike" cap="none" dirty="0">
                  <a:solidFill>
                    <a:srgbClr val="9D9A19"/>
                  </a:solidFill>
                  <a:latin typeface="Montserrat" pitchFamily="2" charset="0"/>
                  <a:ea typeface="Calibri"/>
                  <a:cs typeface="Times New Roman" panose="02020603050405020304" pitchFamily="18" charset="0"/>
                  <a:sym typeface="Calibri"/>
                </a:rPr>
                <a:t> на обширных участках</a:t>
              </a:r>
              <a:endParaRPr sz="1400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BC6B1C5-E02E-1336-3664-3C1044C7345E}"/>
              </a:ext>
            </a:extLst>
          </p:cNvPr>
          <p:cNvSpPr txBox="1"/>
          <p:nvPr/>
        </p:nvSpPr>
        <p:spPr>
          <a:xfrm>
            <a:off x="379430" y="535439"/>
            <a:ext cx="7909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Активный/специальный уход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BDB34D-0E39-51B3-B134-7170CDB5C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3DD8E020-C630-45E4-A23D-A53D1FAD0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767059"/>
              </p:ext>
            </p:extLst>
          </p:nvPr>
        </p:nvGraphicFramePr>
        <p:xfrm>
          <a:off x="4502331" y="2232693"/>
          <a:ext cx="7410994" cy="4179434"/>
        </p:xfrm>
        <a:graphic>
          <a:graphicData uri="http://schemas.openxmlformats.org/drawingml/2006/table">
            <a:tbl>
              <a:tblPr firstRow="1" firstCol="1" bandRow="1"/>
              <a:tblGrid>
                <a:gridCol w="2905047">
                  <a:extLst>
                    <a:ext uri="{9D8B030D-6E8A-4147-A177-3AD203B41FA5}">
                      <a16:colId xmlns:a16="http://schemas.microsoft.com/office/drawing/2014/main" val="3825743837"/>
                    </a:ext>
                  </a:extLst>
                </a:gridCol>
                <a:gridCol w="4505947">
                  <a:extLst>
                    <a:ext uri="{9D8B030D-6E8A-4147-A177-3AD203B41FA5}">
                      <a16:colId xmlns:a16="http://schemas.microsoft.com/office/drawing/2014/main" val="2204470403"/>
                    </a:ext>
                  </a:extLst>
                </a:gridCol>
              </a:tblGrid>
              <a:tr h="48315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Активный компонент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Влияние на кожу </a:t>
                      </a:r>
                    </a:p>
                  </a:txBody>
                  <a:tcPr marL="80209" marR="80209" marT="40104" marB="40104" anchor="ctr">
                    <a:lnL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844639"/>
                  </a:ext>
                </a:extLst>
              </a:tr>
              <a:tr h="8384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Zn </a:t>
                      </a:r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РСА </a:t>
                      </a:r>
                      <a:br>
                        <a:rPr lang="en-US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цинковая соль </a:t>
                      </a:r>
                      <a:r>
                        <a:rPr lang="ru-RU" sz="1400" b="0" dirty="0" err="1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пирролидон</a:t>
                      </a:r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-карбоновой кислоты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Снижает продукцию кожного сала и улучшает 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отток из желез, нормализует </a:t>
                      </a:r>
                      <a:r>
                        <a:rPr lang="ru-RU" sz="1400" b="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микробиом</a:t>
                      </a:r>
                      <a:endParaRPr lang="ru-RU" sz="1400" b="0" dirty="0">
                        <a:solidFill>
                          <a:srgbClr val="40404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368167"/>
                  </a:ext>
                </a:extLst>
              </a:tr>
              <a:tr h="74471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ДИКАЛИЙ ГЛИЦИРРИЗИНАТ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</a:rPr>
                        <a:t>активный компонент корня солодки</a:t>
                      </a:r>
                      <a:endParaRPr lang="ru-RU" sz="1400" b="1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Обладает выраженным успокаивающим </a:t>
                      </a:r>
                    </a:p>
                    <a:p>
                      <a:r>
                        <a:rPr lang="ru-RU" sz="1400" b="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</a:rPr>
                        <a:t>действием на кожу</a:t>
                      </a:r>
                      <a:endParaRPr lang="ru-RU" sz="1400" b="1" dirty="0">
                        <a:effectLst/>
                        <a:latin typeface="Montserrat" pitchFamily="2" charset="0"/>
                      </a:endParaRPr>
                    </a:p>
                  </a:txBody>
                  <a:tcPr marL="80209" marR="80209" marT="27392" marB="27392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542438"/>
                  </a:ext>
                </a:extLst>
              </a:tr>
              <a:tr h="677193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Calibri"/>
                        </a:rPr>
                        <a:t>T</a:t>
                      </a:r>
                      <a:r>
                        <a:rPr lang="ru-RU" sz="14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Calibri"/>
                        </a:rPr>
                        <a:t>ЕТРАНИЛ</a:t>
                      </a:r>
                      <a:r>
                        <a:rPr lang="en-US" sz="14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Calibri"/>
                        </a:rPr>
                        <a:t> U </a:t>
                      </a:r>
                      <a:r>
                        <a:rPr lang="ru-RU" sz="1400" b="0" kern="1200" dirty="0" err="1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ундециленамидопропилтр-имониум</a:t>
                      </a:r>
                      <a:r>
                        <a:rPr lang="ru-RU" sz="1400" b="0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err="1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метосульфат</a:t>
                      </a:r>
                      <a:endParaRPr lang="ru-RU" sz="1400" b="0" kern="1200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80209" marR="80209" marT="40104" marB="40104"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Обладает </a:t>
                      </a:r>
                      <a:r>
                        <a:rPr lang="ru-RU" sz="1400" b="0" kern="1200" dirty="0" err="1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фунгицидной</a:t>
                      </a:r>
                      <a:r>
                        <a:rPr lang="ru-RU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 активностью </a:t>
                      </a:r>
                    </a:p>
                    <a:p>
                      <a:pPr>
                        <a:defRPr/>
                      </a:pPr>
                      <a:r>
                        <a:rPr lang="ru-RU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в отношении нитчатых и дрожжевых грибов</a:t>
                      </a:r>
                      <a:r>
                        <a:rPr lang="en-US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(Кандида)</a:t>
                      </a:r>
                      <a:endParaRPr lang="en-US" sz="1400" b="0" kern="1200" dirty="0">
                        <a:solidFill>
                          <a:srgbClr val="404040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198908"/>
                  </a:ext>
                </a:extLst>
              </a:tr>
              <a:tr h="1229298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0074AD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Calibri"/>
                        </a:rPr>
                        <a:t>Д-ПАНТЕНОЛ </a:t>
                      </a:r>
                      <a:endParaRPr lang="ru-RU" sz="1400" b="1" kern="1200" dirty="0">
                        <a:solidFill>
                          <a:srgbClr val="0074AD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80209" marR="80209" marT="40104" marB="40104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Обладает бактерицидной активностью в отношении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Staphylococcus aureus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Escherichia coli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" sz="1400" b="0" kern="1200" dirty="0">
                          <a:solidFill>
                            <a:srgbClr val="404040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Pseudomonas aeruginosa</a:t>
                      </a:r>
                    </a:p>
                  </a:txBody>
                  <a:tcPr marL="80209" marR="80209" marT="40104" marB="40104" anchor="ctr">
                    <a:lnL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626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580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9EAE1C-A018-3B37-C4CB-234738D3E88E}"/>
              </a:ext>
            </a:extLst>
          </p:cNvPr>
          <p:cNvSpPr txBox="1"/>
          <p:nvPr/>
        </p:nvSpPr>
        <p:spPr>
          <a:xfrm>
            <a:off x="0" y="1533379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Zn PCA</a:t>
            </a:r>
            <a:r>
              <a:rPr lang="ru-RU" sz="2000" b="1" u="sng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  <a:br>
              <a:rPr lang="ru-RU" sz="20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</a:br>
            <a:r>
              <a:rPr lang="en-US" sz="20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уникальный физиологический компонент </a:t>
            </a:r>
          </a:p>
          <a:p>
            <a:pPr algn="ctr"/>
            <a:r>
              <a:rPr lang="ru-RU" sz="20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для лечения угревой болезни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C5CFB-1D8B-11D8-15DB-69ADC2436F1D}"/>
              </a:ext>
            </a:extLst>
          </p:cNvPr>
          <p:cNvSpPr txBox="1"/>
          <p:nvPr/>
        </p:nvSpPr>
        <p:spPr>
          <a:xfrm>
            <a:off x="-272304" y="4713101"/>
            <a:ext cx="60982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0"/>
              </a:rPr>
              <a:t>Подавляет размножение</a:t>
            </a:r>
            <a:br>
              <a:rPr lang="ru-RU" sz="1400" dirty="0">
                <a:latin typeface="Montserrat" pitchFamily="2" charset="0"/>
              </a:rPr>
            </a:br>
            <a:r>
              <a:rPr lang="en-US" sz="1400" i="1" dirty="0" err="1">
                <a:solidFill>
                  <a:schemeClr val="tx1"/>
                </a:solidFill>
                <a:latin typeface="Montserrat" pitchFamily="2" charset="0"/>
                <a:sym typeface="Arial"/>
              </a:rPr>
              <a:t>Cutibacterium</a:t>
            </a:r>
            <a:r>
              <a:rPr lang="en-US" sz="1400" i="1" dirty="0">
                <a:solidFill>
                  <a:schemeClr val="tx1"/>
                </a:solidFill>
                <a:latin typeface="Montserrat" pitchFamily="2" charset="0"/>
                <a:sym typeface="Arial"/>
              </a:rPr>
              <a:t> acnes</a:t>
            </a:r>
            <a:endParaRPr lang="ru-RU" sz="1400" i="1" dirty="0">
              <a:solidFill>
                <a:schemeClr val="tx1"/>
              </a:solidFill>
              <a:latin typeface="Montserrat" pitchFamily="2" charset="0"/>
            </a:endParaRPr>
          </a:p>
          <a:p>
            <a:pPr algn="ctr"/>
            <a:r>
              <a:rPr lang="ru-RU" sz="1400" i="1" dirty="0">
                <a:solidFill>
                  <a:schemeClr val="tx1"/>
                </a:solidFill>
                <a:latin typeface="Montserrat" pitchFamily="2" charset="0"/>
              </a:rPr>
              <a:t>и </a:t>
            </a:r>
            <a:r>
              <a:rPr lang="en-US" sz="1400" i="1" dirty="0">
                <a:solidFill>
                  <a:schemeClr val="tx1"/>
                </a:solidFill>
                <a:latin typeface="Montserrat" pitchFamily="2" charset="0"/>
              </a:rPr>
              <a:t>Staphylococcus epidermidis</a:t>
            </a:r>
            <a:endParaRPr lang="ru-RU" sz="1400" i="1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AFEEBF-108A-91D4-B9E6-3BEF64F2D009}"/>
              </a:ext>
            </a:extLst>
          </p:cNvPr>
          <p:cNvSpPr txBox="1"/>
          <p:nvPr/>
        </p:nvSpPr>
        <p:spPr>
          <a:xfrm>
            <a:off x="4658455" y="4713101"/>
            <a:ext cx="27121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0"/>
              </a:rPr>
              <a:t>Доказано </a:t>
            </a:r>
            <a:r>
              <a:rPr lang="en-US" sz="1400" i="1" dirty="0">
                <a:latin typeface="Montserrat" pitchFamily="2" charset="0"/>
              </a:rPr>
              <a:t>in vitro</a:t>
            </a:r>
            <a:r>
              <a:rPr lang="ru-RU" sz="1400" dirty="0">
                <a:latin typeface="Montserrat" pitchFamily="2" charset="0"/>
              </a:rPr>
              <a:t> снижение активности </a:t>
            </a:r>
          </a:p>
          <a:p>
            <a:pPr algn="ctr"/>
            <a:r>
              <a:rPr lang="ru-RU" sz="1400" dirty="0">
                <a:latin typeface="Montserrat" pitchFamily="2" charset="0"/>
              </a:rPr>
              <a:t>5-альфа-редуктазы на 65%</a:t>
            </a:r>
          </a:p>
          <a:p>
            <a:pPr algn="ctr"/>
            <a:endParaRPr lang="ru-RU" sz="1400" dirty="0">
              <a:latin typeface="Montserra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2E1C2-DB98-8593-328F-D6D208D35F75}"/>
              </a:ext>
            </a:extLst>
          </p:cNvPr>
          <p:cNvSpPr txBox="1"/>
          <p:nvPr/>
        </p:nvSpPr>
        <p:spPr>
          <a:xfrm>
            <a:off x="7752783" y="4713101"/>
            <a:ext cx="3307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0"/>
              </a:rPr>
              <a:t>Клинически доказанный эффект снижения выделения кожного сала на 22% за 4 недели применения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8FA466-69B8-F77A-6ACF-84D2C75B01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81272" y="2781779"/>
            <a:ext cx="1650999" cy="1651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405821-B458-0FDD-9227-26F8B0EF2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67" y="2890834"/>
            <a:ext cx="1675297" cy="16024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B8E3D6-FDC4-4E56-50A6-0681EB5006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73" y="2855285"/>
            <a:ext cx="1675297" cy="16024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3B5D84-9B29-BAE8-A53C-C291695C0B72}"/>
              </a:ext>
            </a:extLst>
          </p:cNvPr>
          <p:cNvSpPr txBox="1"/>
          <p:nvPr/>
        </p:nvSpPr>
        <p:spPr>
          <a:xfrm>
            <a:off x="815911" y="546537"/>
            <a:ext cx="7909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Биоактивный ЦИНК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3DCEA1-7E33-1421-77A3-B80F43AA78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39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6966F67-2364-4052-8129-B4BD656E702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5BE37-4871-9A8E-6D56-849A33D24403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Эпидемиология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F137C-ABA2-37D9-DC95-77491B5A026A}"/>
              </a:ext>
            </a:extLst>
          </p:cNvPr>
          <p:cNvSpPr txBox="1"/>
          <p:nvPr/>
        </p:nvSpPr>
        <p:spPr>
          <a:xfrm>
            <a:off x="798021" y="1320768"/>
            <a:ext cx="109229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4F74"/>
                </a:solidFill>
                <a:latin typeface="Montserrat" pitchFamily="2" charset="0"/>
              </a:rPr>
              <a:t>Акне (вульгарные угри)</a:t>
            </a:r>
            <a:r>
              <a:rPr lang="ru-RU" sz="2000" dirty="0">
                <a:solidFill>
                  <a:srgbClr val="004F74"/>
                </a:solidFill>
                <a:latin typeface="Montserrat" pitchFamily="2" charset="0"/>
              </a:rPr>
              <a:t> 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- самая распространенная дерматологическая </a:t>
            </a:r>
          </a:p>
          <a:p>
            <a:pPr algn="ctr"/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патология в подростковом периоде</a:t>
            </a:r>
            <a:endParaRPr lang="en-US" sz="1800" dirty="0">
              <a:solidFill>
                <a:srgbClr val="004F74"/>
              </a:solidFill>
              <a:latin typeface="Montserrat" pitchFamily="2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6D67AF3-0DDB-CDDC-EFEC-0901212FEE72}"/>
              </a:ext>
            </a:extLst>
          </p:cNvPr>
          <p:cNvGrpSpPr/>
          <p:nvPr/>
        </p:nvGrpSpPr>
        <p:grpSpPr>
          <a:xfrm>
            <a:off x="1521229" y="3187168"/>
            <a:ext cx="9651075" cy="830997"/>
            <a:chOff x="2119746" y="3734183"/>
            <a:chExt cx="9651075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2FE8F6-B7C7-57D8-990B-0891BF398414}"/>
                </a:ext>
              </a:extLst>
            </p:cNvPr>
            <p:cNvSpPr txBox="1"/>
            <p:nvPr/>
          </p:nvSpPr>
          <p:spPr>
            <a:xfrm>
              <a:off x="4148050" y="3950311"/>
              <a:ext cx="76227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пациентов акне существуют около 5 лет</a:t>
              </a:r>
              <a:endParaRPr lang="en-US" sz="1600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34EA76-26EB-55FE-0A4B-BA9E0B444445}"/>
                </a:ext>
              </a:extLst>
            </p:cNvPr>
            <p:cNvSpPr txBox="1"/>
            <p:nvPr/>
          </p:nvSpPr>
          <p:spPr>
            <a:xfrm>
              <a:off x="2119746" y="3734183"/>
              <a:ext cx="238575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rgbClr val="0074AD"/>
                  </a:solidFill>
                  <a:latin typeface="Montserrat" pitchFamily="2" charset="0"/>
                </a:rPr>
                <a:t>У</a:t>
              </a:r>
              <a:r>
                <a:rPr lang="ru-RU" sz="4800" b="1" dirty="0">
                  <a:solidFill>
                    <a:srgbClr val="0074AD"/>
                  </a:solidFill>
                  <a:latin typeface="Montserrat" pitchFamily="2" charset="0"/>
                </a:rPr>
                <a:t> 70% </a:t>
              </a:r>
              <a:endParaRPr lang="ru-RU" sz="4800" b="1" dirty="0">
                <a:solidFill>
                  <a:srgbClr val="0074AD"/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E2C1EE9-5CA3-4590-AB9E-EDFACE87DF59}"/>
              </a:ext>
            </a:extLst>
          </p:cNvPr>
          <p:cNvGrpSpPr/>
          <p:nvPr/>
        </p:nvGrpSpPr>
        <p:grpSpPr>
          <a:xfrm>
            <a:off x="1188720" y="2414511"/>
            <a:ext cx="9983585" cy="863136"/>
            <a:chOff x="1936866" y="3949238"/>
            <a:chExt cx="9983585" cy="86313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A6F649-BDB9-0B53-F9A3-CF384608B843}"/>
                </a:ext>
              </a:extLst>
            </p:cNvPr>
            <p:cNvSpPr txBox="1"/>
            <p:nvPr/>
          </p:nvSpPr>
          <p:spPr>
            <a:xfrm>
              <a:off x="4322619" y="3950600"/>
              <a:ext cx="759783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sz="1600" b="1" dirty="0">
                  <a:solidFill>
                    <a:srgbClr val="004F74"/>
                  </a:solidFill>
                  <a:latin typeface="Montserrat" pitchFamily="2" charset="0"/>
                </a:rPr>
                <a:t>пик заболеваемости</a:t>
              </a:r>
            </a:p>
            <a:p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85% лиц в возрасте от 12 до 25 лет и у 11% лиц старше 25 лет. </a:t>
              </a:r>
              <a:endParaRPr lang="en-US" sz="1600" dirty="0">
                <a:solidFill>
                  <a:srgbClr val="004F74"/>
                </a:solidFill>
                <a:latin typeface="Montserrat" pitchFamily="2" charset="0"/>
              </a:endParaRPr>
            </a:p>
            <a:p>
              <a:pPr algn="l"/>
              <a:endParaRPr lang="en-US" sz="1600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FA8445-8E9C-8814-C0D4-AD897EF11816}"/>
                </a:ext>
              </a:extLst>
            </p:cNvPr>
            <p:cNvSpPr txBox="1"/>
            <p:nvPr/>
          </p:nvSpPr>
          <p:spPr>
            <a:xfrm>
              <a:off x="1936866" y="3949238"/>
              <a:ext cx="23857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solidFill>
                    <a:srgbClr val="0074AD"/>
                  </a:solidFill>
                  <a:latin typeface="Montserrat" pitchFamily="2" charset="0"/>
                </a:rPr>
                <a:t>15-18 лет</a:t>
              </a:r>
              <a:endParaRPr lang="ru-RU" sz="6000" b="1" dirty="0">
                <a:solidFill>
                  <a:srgbClr val="0074AD"/>
                </a:solidFill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B131BA8-AB7D-9C1E-0707-03859204E2C0}"/>
              </a:ext>
            </a:extLst>
          </p:cNvPr>
          <p:cNvGrpSpPr/>
          <p:nvPr/>
        </p:nvGrpSpPr>
        <p:grpSpPr>
          <a:xfrm>
            <a:off x="1521228" y="4075574"/>
            <a:ext cx="9875641" cy="830997"/>
            <a:chOff x="1521228" y="4740099"/>
            <a:chExt cx="9875641" cy="83099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1D5FCD-CB31-82CA-07F7-83068BB4F1E4}"/>
                </a:ext>
              </a:extLst>
            </p:cNvPr>
            <p:cNvSpPr txBox="1"/>
            <p:nvPr/>
          </p:nvSpPr>
          <p:spPr>
            <a:xfrm>
              <a:off x="3549533" y="4800263"/>
              <a:ext cx="78473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случаев угревая сыпь сохраняется и в зрелом возрасте. </a:t>
              </a:r>
            </a:p>
            <a:p>
              <a:pPr algn="l"/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Частота акне в возрасте 40 лет составляет 5% у женщин и 1% у мужчин</a:t>
              </a:r>
              <a:endParaRPr lang="en-US" sz="1600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DF6633-54F0-46C1-4A43-045AD56ECE64}"/>
                </a:ext>
              </a:extLst>
            </p:cNvPr>
            <p:cNvSpPr txBox="1"/>
            <p:nvPr/>
          </p:nvSpPr>
          <p:spPr>
            <a:xfrm>
              <a:off x="1521228" y="4740099"/>
              <a:ext cx="238575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rgbClr val="0074AD"/>
                  </a:solidFill>
                  <a:latin typeface="Montserrat" pitchFamily="2" charset="0"/>
                </a:rPr>
                <a:t>в</a:t>
              </a:r>
              <a:r>
                <a:rPr lang="ru-RU" sz="4800" b="1" dirty="0">
                  <a:solidFill>
                    <a:srgbClr val="0074AD"/>
                  </a:solidFill>
                  <a:latin typeface="Montserrat" pitchFamily="2" charset="0"/>
                </a:rPr>
                <a:t> 30% </a:t>
              </a:r>
              <a:endParaRPr lang="ru-RU" sz="4800" b="1" dirty="0">
                <a:solidFill>
                  <a:srgbClr val="0074AD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75B354-4D1A-8641-DFBB-24FAA6456E19}"/>
              </a:ext>
            </a:extLst>
          </p:cNvPr>
          <p:cNvSpPr txBox="1"/>
          <p:nvPr/>
        </p:nvSpPr>
        <p:spPr>
          <a:xfrm>
            <a:off x="0" y="5564176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Более чем в трети случаев это заболевание требует длительного лечения</a:t>
            </a:r>
          </a:p>
        </p:txBody>
      </p:sp>
    </p:spTree>
    <p:extLst>
      <p:ext uri="{BB962C8B-B14F-4D97-AF65-F5344CB8AC3E}">
        <p14:creationId xmlns:p14="http://schemas.microsoft.com/office/powerpoint/2010/main" val="3128559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E7821B9-F735-641D-326C-CA39F505F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460832" y="2849510"/>
            <a:ext cx="3309762" cy="1736901"/>
          </a:xfrm>
          <a:prstGeom prst="rect">
            <a:avLst/>
          </a:prstGeom>
          <a:noFill/>
        </p:spPr>
      </p:pic>
      <p:sp>
        <p:nvSpPr>
          <p:cNvPr id="3" name="Содержимое 12">
            <a:extLst>
              <a:ext uri="{FF2B5EF4-FFF2-40B4-BE49-F238E27FC236}">
                <a16:creationId xmlns:a16="http://schemas.microsoft.com/office/drawing/2014/main" id="{B363C069-6978-1B60-795C-D129FB312375}"/>
              </a:ext>
            </a:extLst>
          </p:cNvPr>
          <p:cNvSpPr txBox="1">
            <a:spLocks/>
          </p:cNvSpPr>
          <p:nvPr/>
        </p:nvSpPr>
        <p:spPr>
          <a:xfrm>
            <a:off x="582215" y="1261469"/>
            <a:ext cx="7666787" cy="978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ru-RU" sz="1600" dirty="0"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BBF5905-786A-E3E6-7DCF-8FF95C792F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868229"/>
              </p:ext>
            </p:extLst>
          </p:nvPr>
        </p:nvGraphicFramePr>
        <p:xfrm>
          <a:off x="1132608" y="2262551"/>
          <a:ext cx="7116393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0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50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Компоненты </a:t>
                      </a:r>
                      <a:r>
                        <a:rPr lang="en-US" sz="14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 NMF</a:t>
                      </a:r>
                      <a:endParaRPr lang="ru-RU" sz="1400" dirty="0"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%</a:t>
                      </a:r>
                      <a:endParaRPr lang="ru-RU" sz="1400" dirty="0"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Свободные аминокислоты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40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PCA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(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пирролидон-карбоновая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ru-RU" sz="1400" b="1" baseline="0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к-та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Лактаты</a:t>
                      </a:r>
                      <a:endParaRPr lang="ru-RU" sz="1400" dirty="0">
                        <a:solidFill>
                          <a:schemeClr val="tx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Мочевина (карбамид)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Аммиачные (мочевая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к-та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креатинин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глюкозамины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1,5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Натрий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Кальций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 1,5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Калий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02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Другие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45D076-66F1-5245-A81D-A4F3FFDF4C04}"/>
              </a:ext>
            </a:extLst>
          </p:cNvPr>
          <p:cNvSpPr/>
          <p:nvPr/>
        </p:nvSpPr>
        <p:spPr>
          <a:xfrm>
            <a:off x="1132608" y="5526191"/>
            <a:ext cx="11059391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Благодаря соединению с </a:t>
            </a:r>
            <a:r>
              <a:rPr lang="ru-RU" sz="1600" kern="0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пирролидон</a:t>
            </a:r>
            <a:r>
              <a:rPr lang="ru-RU" sz="1600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-карбоновой кислотой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600" b="1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Zn </a:t>
            </a:r>
            <a:r>
              <a:rPr lang="ru-RU" sz="1600" b="1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имеет наиболее высокую биодоступность</a:t>
            </a:r>
            <a:r>
              <a:rPr lang="ru-RU" sz="1600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по сравнению с другими соединениями</a:t>
            </a:r>
            <a:r>
              <a:rPr lang="en-US" sz="1600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CF278-1B92-FF9D-4327-779FF59D2580}"/>
              </a:ext>
            </a:extLst>
          </p:cNvPr>
          <p:cNvSpPr txBox="1"/>
          <p:nvPr/>
        </p:nvSpPr>
        <p:spPr>
          <a:xfrm>
            <a:off x="815911" y="546537"/>
            <a:ext cx="84175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Биоактивный ЦИНК</a:t>
            </a:r>
            <a:endParaRPr lang="en-US" sz="2400" b="1" dirty="0">
              <a:solidFill>
                <a:srgbClr val="0074AD"/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Zn PCA (цинковая соль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пирролидон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-карбоновой кислоты)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15D102-05D6-58D8-5EC2-410404C7A679}"/>
              </a:ext>
            </a:extLst>
          </p:cNvPr>
          <p:cNvSpPr txBox="1"/>
          <p:nvPr/>
        </p:nvSpPr>
        <p:spPr>
          <a:xfrm>
            <a:off x="839223" y="1439285"/>
            <a:ext cx="10513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ru-RU" sz="1600" dirty="0" err="1">
                <a:latin typeface="Montserrat" pitchFamily="2" charset="0"/>
                <a:ea typeface="Verdana" pitchFamily="34" charset="0"/>
                <a:cs typeface="Verdana" pitchFamily="34" charset="0"/>
              </a:rPr>
              <a:t>Пирролидон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-карбоновая кислота присутствует во всем организме, в том числе в роговом слое эпидермиса в качестве компонента</a:t>
            </a:r>
            <a:r>
              <a:rPr lang="en-US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натурального увлажняющего фактора кожи 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16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NMF</a:t>
            </a:r>
            <a:r>
              <a:rPr lang="en-US" sz="16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)</a:t>
            </a:r>
            <a:endParaRPr lang="en-US" dirty="0">
              <a:solidFill>
                <a:srgbClr val="0074AD"/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F56AB-EEC6-2B70-0513-8DA1F629D708}"/>
              </a:ext>
            </a:extLst>
          </p:cNvPr>
          <p:cNvSpPr txBox="1"/>
          <p:nvPr/>
        </p:nvSpPr>
        <p:spPr>
          <a:xfrm>
            <a:off x="622646" y="6343776"/>
            <a:ext cx="112074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http://</a:t>
            </a:r>
            <a:r>
              <a:rPr lang="en-GB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practicaldermatology.com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/pdfs/PD0712_FTR_NMFReview.pdf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36CE4A-7457-B0CE-6960-DCC4858D1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08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29DB1F-E341-6DBD-8FF5-1A3A5CE50D19}"/>
              </a:ext>
            </a:extLst>
          </p:cNvPr>
          <p:cNvSpPr/>
          <p:nvPr/>
        </p:nvSpPr>
        <p:spPr>
          <a:xfrm>
            <a:off x="895822" y="1601484"/>
            <a:ext cx="980980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Ингибирует  высвобождение </a:t>
            </a:r>
            <a:r>
              <a:rPr lang="en-US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медиаторов воспаления</a:t>
            </a:r>
            <a:b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</a:b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(</a:t>
            </a:r>
            <a:r>
              <a:rPr lang="ru-RU" sz="1600" dirty="0" err="1">
                <a:latin typeface="Montserrat" pitchFamily="2" charset="0"/>
                <a:ea typeface="Verdana" pitchFamily="34" charset="0"/>
                <a:cs typeface="Arial" pitchFamily="34" charset="0"/>
              </a:rPr>
              <a:t>простогландинов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 и </a:t>
            </a:r>
            <a:r>
              <a:rPr lang="ru-RU" sz="1600" dirty="0" err="1">
                <a:latin typeface="Montserrat" pitchFamily="2" charset="0"/>
                <a:ea typeface="Verdana" pitchFamily="34" charset="0"/>
                <a:cs typeface="Arial" pitchFamily="34" charset="0"/>
              </a:rPr>
              <a:t>лейкотриенов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)</a:t>
            </a:r>
          </a:p>
          <a:p>
            <a:pPr marL="285750" lvl="1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Ингибирует </a:t>
            </a:r>
            <a:r>
              <a:rPr lang="ru-RU" sz="1600" dirty="0" err="1">
                <a:latin typeface="Montserrat" pitchFamily="2" charset="0"/>
                <a:ea typeface="Verdana" pitchFamily="34" charset="0"/>
                <a:cs typeface="Arial" pitchFamily="34" charset="0"/>
              </a:rPr>
              <a:t>гиалуронидазу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 =</a:t>
            </a:r>
            <a:r>
              <a:rPr lang="en-US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&gt; 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уменьшает проницаемость сосудов </a:t>
            </a:r>
            <a:r>
              <a:rPr lang="en-US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=&gt; </a:t>
            </a: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уменьшает отек при воспалении</a:t>
            </a:r>
            <a:r>
              <a:rPr lang="en-US" sz="1600" baseline="30000" dirty="0">
                <a:latin typeface="Montserrat" pitchFamily="2" charset="0"/>
                <a:ea typeface="Verdana" pitchFamily="34" charset="0"/>
                <a:cs typeface="Arial" pitchFamily="34" charset="0"/>
              </a:rPr>
              <a:t>1,2</a:t>
            </a:r>
            <a:endParaRPr lang="ru-RU" sz="1600" baseline="30000" dirty="0">
              <a:latin typeface="Montserrat" pitchFamily="2" charset="0"/>
              <a:ea typeface="Verdana" pitchFamily="34" charset="0"/>
              <a:cs typeface="Arial" pitchFamily="34" charset="0"/>
            </a:endParaRPr>
          </a:p>
          <a:p>
            <a:pPr marL="285750" lvl="1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Arial" pitchFamily="34" charset="0"/>
              </a:rPr>
              <a:t>Ингибирует  высвобождение  гистамина</a:t>
            </a:r>
            <a:endParaRPr lang="ru-RU" sz="1600" baseline="3000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  <a:cs typeface="Arial" pitchFamily="34" charset="0"/>
            </a:endParaRP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16AC897-0A1B-C2D2-238B-F198EC60BD4C}"/>
              </a:ext>
            </a:extLst>
          </p:cNvPr>
          <p:cNvGrpSpPr/>
          <p:nvPr/>
        </p:nvGrpSpPr>
        <p:grpSpPr>
          <a:xfrm>
            <a:off x="1920160" y="4255373"/>
            <a:ext cx="8018430" cy="1720653"/>
            <a:chOff x="1480543" y="4237788"/>
            <a:chExt cx="8018430" cy="1720653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84BD3708-1AD6-A2EF-C4A9-57B816E25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80543" y="4237788"/>
              <a:ext cx="2280253" cy="13681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FC5B38C-4A42-1863-46C5-B41FB73F8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8092" y="4273437"/>
              <a:ext cx="1585569" cy="13692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6A2CC8F-6D2E-B938-23E2-9D72490DB6F6}"/>
                </a:ext>
              </a:extLst>
            </p:cNvPr>
            <p:cNvSpPr/>
            <p:nvPr/>
          </p:nvSpPr>
          <p:spPr>
            <a:xfrm>
              <a:off x="7998241" y="5023646"/>
              <a:ext cx="15007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b="1" kern="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кортизол</a:t>
              </a:r>
              <a:endParaRPr lang="ru-RU" sz="20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BD1B1634-F4D5-9903-8BA6-641D78A14957}"/>
                </a:ext>
              </a:extLst>
            </p:cNvPr>
            <p:cNvSpPr/>
            <p:nvPr/>
          </p:nvSpPr>
          <p:spPr>
            <a:xfrm>
              <a:off x="3405334" y="4869758"/>
              <a:ext cx="266811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000" b="1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дикалий</a:t>
              </a:r>
              <a:r>
                <a:rPr lang="ru-RU" sz="20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 глицирризинат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32ED2E-366A-ACB7-09E3-7BC420D5B8C6}"/>
                </a:ext>
              </a:extLst>
            </p:cNvPr>
            <p:cNvSpPr txBox="1"/>
            <p:nvPr/>
          </p:nvSpPr>
          <p:spPr>
            <a:xfrm>
              <a:off x="5871761" y="4665779"/>
              <a:ext cx="646331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74AD"/>
                  </a:solidFill>
                  <a:latin typeface="Montserrat" pitchFamily="2" charset="0"/>
                </a:rPr>
                <a:t>=</a:t>
              </a:r>
            </a:p>
            <a:p>
              <a:endParaRPr lang="ru-RU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660B91A-2125-A6D0-DCA5-FA3E8ADE23FD}"/>
              </a:ext>
            </a:extLst>
          </p:cNvPr>
          <p:cNvGrpSpPr/>
          <p:nvPr/>
        </p:nvGrpSpPr>
        <p:grpSpPr>
          <a:xfrm>
            <a:off x="1072087" y="3216739"/>
            <a:ext cx="10171644" cy="966406"/>
            <a:chOff x="1072087" y="3123434"/>
            <a:chExt cx="10171644" cy="966406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A08EA163-079A-AF39-26EA-289797E2518D}"/>
                </a:ext>
              </a:extLst>
            </p:cNvPr>
            <p:cNvSpPr/>
            <p:nvPr/>
          </p:nvSpPr>
          <p:spPr>
            <a:xfrm>
              <a:off x="1072087" y="3123434"/>
              <a:ext cx="10171644" cy="966406"/>
            </a:xfrm>
            <a:prstGeom prst="roundRect">
              <a:avLst/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CBF8FC-1ED8-A994-2D28-C8C2B95FF585}"/>
                </a:ext>
              </a:extLst>
            </p:cNvPr>
            <p:cNvSpPr txBox="1"/>
            <p:nvPr/>
          </p:nvSpPr>
          <p:spPr>
            <a:xfrm>
              <a:off x="1072087" y="3274606"/>
              <a:ext cx="101716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Противовоспалительный</a:t>
              </a:r>
              <a:r>
                <a:rPr lang="ru-RU" sz="180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 </a:t>
              </a:r>
              <a:r>
                <a:rPr lang="ru-RU" sz="1800" dirty="0">
                  <a:solidFill>
                    <a:srgbClr val="404040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эффект </a:t>
              </a:r>
              <a:r>
                <a:rPr lang="ru-RU" sz="1800" dirty="0" err="1">
                  <a:solidFill>
                    <a:srgbClr val="404040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дикалий</a:t>
              </a:r>
              <a:r>
                <a:rPr lang="ru-RU" sz="1800" dirty="0">
                  <a:solidFill>
                    <a:srgbClr val="404040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 </a:t>
              </a:r>
              <a:r>
                <a:rPr lang="ru-RU" sz="1800" dirty="0" err="1">
                  <a:solidFill>
                    <a:srgbClr val="404040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глицирризината</a:t>
              </a:r>
              <a:r>
                <a:rPr lang="ru-RU" sz="1800" dirty="0">
                  <a:solidFill>
                    <a:srgbClr val="404040"/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 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  <a:ea typeface="Verdana" pitchFamily="34" charset="0"/>
                  <a:cs typeface="Arial" pitchFamily="34" charset="0"/>
                </a:rPr>
                <a:t>сравним по силе с эффективностью ГКС  (кортизола)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11258E0-B39D-A634-00F8-D45BD16829F1}"/>
              </a:ext>
            </a:extLst>
          </p:cNvPr>
          <p:cNvSpPr txBox="1"/>
          <p:nvPr/>
        </p:nvSpPr>
        <p:spPr>
          <a:xfrm>
            <a:off x="622646" y="6005367"/>
            <a:ext cx="11207403" cy="302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  <a:buFont typeface="+mj-lt"/>
              <a:buAutoNum type="arabicPeriod"/>
            </a:pPr>
            <a:r>
              <a:rPr lang="sv-SE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Hosseinzadeh</a:t>
            </a:r>
            <a:r>
              <a:rPr lang="sv-SE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H et al.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Pharmacological Effects of Glycyrrhiza spp. and Its Bioactive Constituents. </a:t>
            </a:r>
            <a:r>
              <a:rPr lang="en-GB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Phytother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Res. 2015 Dec;29(12):1868-86.</a:t>
            </a:r>
            <a:endParaRPr lang="sv-SE" sz="9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cs typeface="Arial" pitchFamily="34" charset="0"/>
            </a:endParaRPr>
          </a:p>
          <a:p>
            <a:pPr>
              <a:lnSpc>
                <a:spcPts val="800"/>
              </a:lnSpc>
              <a:buFont typeface="+mj-lt"/>
              <a:buAutoNum type="arabicPeriod"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Asl MN et al. 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Review of pharmacological effects of Glycyrrhiza sp. and its bioactive compounds. </a:t>
            </a:r>
            <a:r>
              <a:rPr lang="en-GB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Phytother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cs typeface="Arial" pitchFamily="34" charset="0"/>
              </a:rPr>
              <a:t> Res. 2008 Jun;22(6):709-24.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71A7C9-B55A-5F1F-FEF9-FF9EAD66E492}"/>
              </a:ext>
            </a:extLst>
          </p:cNvPr>
          <p:cNvSpPr txBox="1"/>
          <p:nvPr/>
        </p:nvSpPr>
        <p:spPr>
          <a:xfrm>
            <a:off x="815911" y="619752"/>
            <a:ext cx="84175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Дикалий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глицирризинат</a:t>
            </a:r>
            <a:br>
              <a:rPr lang="ru-RU" sz="32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</a:br>
            <a:r>
              <a:rPr lang="ru-RU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Активный компонент из корня солодки</a:t>
            </a:r>
            <a:endParaRPr lang="ru-RU" sz="1600" b="1" dirty="0">
              <a:solidFill>
                <a:srgbClr val="0074AD"/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DE6F37-CDA2-AAE4-4FEE-97C2D81CF3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46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EC7545-B9F2-099A-9725-FDA4DE386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4914" y="1863763"/>
            <a:ext cx="4684105" cy="4684105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D616A6E0-1929-F85F-2005-F8F4A71CC0A1}"/>
              </a:ext>
            </a:extLst>
          </p:cNvPr>
          <p:cNvSpPr/>
          <p:nvPr/>
        </p:nvSpPr>
        <p:spPr>
          <a:xfrm>
            <a:off x="910601" y="2641104"/>
            <a:ext cx="3381380" cy="2904833"/>
          </a:xfrm>
          <a:prstGeom prst="roundRect">
            <a:avLst>
              <a:gd name="adj" fmla="val 9089"/>
            </a:avLst>
          </a:prstGeom>
          <a:gradFill flip="none" rotWithShape="1">
            <a:gsLst>
              <a:gs pos="100000">
                <a:srgbClr val="A0D5EA"/>
              </a:gs>
              <a:gs pos="0">
                <a:srgbClr val="9DD3E8">
                  <a:alpha val="1021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7C707C29-4F40-8D72-2D4A-20B6603FB2CF}"/>
              </a:ext>
            </a:extLst>
          </p:cNvPr>
          <p:cNvSpPr/>
          <p:nvPr/>
        </p:nvSpPr>
        <p:spPr>
          <a:xfrm>
            <a:off x="4469350" y="2639096"/>
            <a:ext cx="2930519" cy="2904833"/>
          </a:xfrm>
          <a:prstGeom prst="roundRect">
            <a:avLst>
              <a:gd name="adj" fmla="val 9089"/>
            </a:avLst>
          </a:prstGeom>
          <a:gradFill flip="none" rotWithShape="1">
            <a:gsLst>
              <a:gs pos="100000">
                <a:srgbClr val="A0D5EA"/>
              </a:gs>
              <a:gs pos="0">
                <a:srgbClr val="9DD3E8">
                  <a:alpha val="1021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AF33CA3-2898-5EAE-7C7B-4D0BAC10FE36}"/>
              </a:ext>
            </a:extLst>
          </p:cNvPr>
          <p:cNvSpPr txBox="1">
            <a:spLocks/>
          </p:cNvSpPr>
          <p:nvPr/>
        </p:nvSpPr>
        <p:spPr>
          <a:xfrm>
            <a:off x="1375833" y="2969462"/>
            <a:ext cx="2138107" cy="4889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Витамин 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8ADFD-CC10-C6D5-B3EF-ADB4A7DF0414}"/>
              </a:ext>
            </a:extLst>
          </p:cNvPr>
          <p:cNvSpPr txBox="1"/>
          <p:nvPr/>
        </p:nvSpPr>
        <p:spPr>
          <a:xfrm>
            <a:off x="910601" y="576740"/>
            <a:ext cx="81995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4AD"/>
                </a:solidFill>
                <a:latin typeface="Montserrat" pitchFamily="2" charset="0"/>
              </a:rPr>
              <a:t>Витамины А и Е </a:t>
            </a:r>
          </a:p>
          <a:p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в составе </a:t>
            </a:r>
            <a:r>
              <a:rPr lang="ru-RU" sz="18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18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18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 крем-геля от акне</a:t>
            </a:r>
          </a:p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дополняют эффект активных компонентов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2ADA32-A382-2E8E-1C4F-EC722B42F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288" y="1913570"/>
            <a:ext cx="4020356" cy="3872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5717F9-A492-08D7-A725-A4CF668D7734}"/>
              </a:ext>
            </a:extLst>
          </p:cNvPr>
          <p:cNvSpPr txBox="1"/>
          <p:nvPr/>
        </p:nvSpPr>
        <p:spPr>
          <a:xfrm>
            <a:off x="1066537" y="3449027"/>
            <a:ext cx="33869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Снижает секрецию сальных желез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Уменьшает ороговение устьев волосяных фолликул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Улучшает отток кожного сала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FC34C-F386-AC7C-7EB8-958EF621B00C}"/>
              </a:ext>
            </a:extLst>
          </p:cNvPr>
          <p:cNvSpPr txBox="1"/>
          <p:nvPr/>
        </p:nvSpPr>
        <p:spPr>
          <a:xfrm>
            <a:off x="4893740" y="2935596"/>
            <a:ext cx="2078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kern="0" dirty="0">
                <a:solidFill>
                  <a:srgbClr val="0074AD"/>
                </a:solidFill>
                <a:latin typeface="Montserrat" pitchFamily="2" charset="0"/>
              </a:rPr>
              <a:t>Витамин Е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6A2D12-4FAC-9839-97DA-B37B00D4683E}"/>
              </a:ext>
            </a:extLst>
          </p:cNvPr>
          <p:cNvSpPr txBox="1"/>
          <p:nvPr/>
        </p:nvSpPr>
        <p:spPr>
          <a:xfrm>
            <a:off x="4652307" y="3388648"/>
            <a:ext cx="3048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Обеспечивает антиоксидантную защиту клеток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  <a:cs typeface="Verdana" pitchFamily="34" charset="0"/>
              </a:rPr>
              <a:t>Участвует в метаболизме клеток кожи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D29D12-8FAB-5CFC-7A32-B26CAE29EB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39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4E858-316D-E80A-2983-9D4D11D0804E}"/>
              </a:ext>
            </a:extLst>
          </p:cNvPr>
          <p:cNvSpPr txBox="1"/>
          <p:nvPr/>
        </p:nvSpPr>
        <p:spPr>
          <a:xfrm>
            <a:off x="910601" y="595104"/>
            <a:ext cx="79082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0" u="none" strike="noStrike" dirty="0" err="1">
                <a:solidFill>
                  <a:srgbClr val="0074AD"/>
                </a:solidFill>
                <a:effectLst/>
                <a:latin typeface="Montserrat" pitchFamily="2" charset="0"/>
              </a:rPr>
              <a:t>Тетранил</a:t>
            </a:r>
            <a:r>
              <a:rPr lang="ru-RU" sz="3200" b="1" i="0" u="none" strike="noStrike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  <a:r>
              <a:rPr lang="en-US" sz="3200" b="1" i="0" u="none" strike="noStrike" dirty="0">
                <a:solidFill>
                  <a:srgbClr val="0074AD"/>
                </a:solidFill>
                <a:effectLst/>
                <a:latin typeface="Montserrat" pitchFamily="2" charset="0"/>
              </a:rPr>
              <a:t>U </a:t>
            </a:r>
          </a:p>
          <a:p>
            <a:r>
              <a:rPr lang="ru-RU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в составе спрея </a:t>
            </a:r>
            <a:r>
              <a:rPr lang="ru-RU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  <a:t> </a:t>
            </a:r>
            <a:r>
              <a:rPr lang="ru-RU" b="1" i="0" u="none" strike="noStrike" dirty="0">
                <a:solidFill>
                  <a:srgbClr val="0074AD"/>
                </a:solidFill>
                <a:effectLst/>
                <a:latin typeface="Montserrat" pitchFamily="2" charset="0"/>
              </a:rPr>
              <a:t>для проблемной кожи, 75 мл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29464A7-9340-2396-28CC-0330E3E222D3}"/>
              </a:ext>
            </a:extLst>
          </p:cNvPr>
          <p:cNvGrpSpPr/>
          <p:nvPr/>
        </p:nvGrpSpPr>
        <p:grpSpPr>
          <a:xfrm>
            <a:off x="910601" y="2802959"/>
            <a:ext cx="6692466" cy="2984026"/>
            <a:chOff x="910601" y="2683691"/>
            <a:chExt cx="6692466" cy="2984026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2A9C6233-518D-E0DA-90FC-615725F2D8B3}"/>
                </a:ext>
              </a:extLst>
            </p:cNvPr>
            <p:cNvSpPr/>
            <p:nvPr/>
          </p:nvSpPr>
          <p:spPr>
            <a:xfrm>
              <a:off x="910601" y="2683691"/>
              <a:ext cx="6692466" cy="2984026"/>
            </a:xfrm>
            <a:prstGeom prst="roundRect">
              <a:avLst>
                <a:gd name="adj" fmla="val 4150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976AF9-2E4C-F0E7-D675-952BA364BE65}"/>
                </a:ext>
              </a:extLst>
            </p:cNvPr>
            <p:cNvSpPr txBox="1"/>
            <p:nvPr/>
          </p:nvSpPr>
          <p:spPr>
            <a:xfrm>
              <a:off x="1215916" y="3051849"/>
              <a:ext cx="42333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kern="0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+mj-cs"/>
                </a:rPr>
                <a:t>Tetranil</a:t>
              </a:r>
              <a:r>
                <a:rPr lang="en-US" sz="2400" b="1" kern="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+mj-cs"/>
                </a:rPr>
                <a:t> U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C34ED1-297B-DF99-7FA0-52E8F4569813}"/>
                </a:ext>
              </a:extLst>
            </p:cNvPr>
            <p:cNvSpPr txBox="1"/>
            <p:nvPr/>
          </p:nvSpPr>
          <p:spPr>
            <a:xfrm>
              <a:off x="1236133" y="3913391"/>
              <a:ext cx="2861733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5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Обладает </a:t>
              </a:r>
              <a:r>
                <a:rPr lang="ru-RU" sz="1500" b="1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фунгицидной</a:t>
              </a:r>
              <a:r>
                <a:rPr lang="ru-RU" sz="15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 активностью </a:t>
              </a:r>
            </a:p>
            <a:p>
              <a:pPr>
                <a:defRPr/>
              </a:pPr>
              <a:endParaRPr lang="ru-RU" sz="16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endParaRPr>
            </a:p>
            <a:p>
              <a:pPr>
                <a:defRPr/>
              </a:pPr>
              <a:r>
                <a:rPr lang="ru-RU" sz="1400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в отношении нитчатых и дрожжевых грибов</a:t>
              </a:r>
              <a:r>
                <a:rPr lang="en-US" sz="1400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ru-RU" sz="1400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(Кандида)</a:t>
              </a:r>
              <a:endParaRPr lang="en-US" sz="1400" dirty="0">
                <a:latin typeface="Montserrat" pitchFamily="2" charset="0"/>
                <a:ea typeface="Verdana" pitchFamily="34" charset="0"/>
                <a:cs typeface="Verdana" pitchFamily="34" charset="0"/>
              </a:endParaRPr>
            </a:p>
            <a:p>
              <a:endParaRPr lang="ru-RU" sz="1800" dirty="0">
                <a:latin typeface="Montserrat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8AB40-8597-3AAA-6C27-F17339A85E54}"/>
                </a:ext>
              </a:extLst>
            </p:cNvPr>
            <p:cNvSpPr txBox="1"/>
            <p:nvPr/>
          </p:nvSpPr>
          <p:spPr>
            <a:xfrm>
              <a:off x="4135222" y="3913391"/>
              <a:ext cx="3345825" cy="1723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5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Обладает бактерицидной активностью </a:t>
              </a:r>
              <a:r>
                <a:rPr lang="ru-RU" sz="1500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в отношении</a:t>
              </a:r>
            </a:p>
            <a:p>
              <a:pPr>
                <a:defRPr/>
              </a:pPr>
              <a:r>
                <a:rPr lang="ru-RU" sz="1600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" sz="1400" i="1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Staphylococcus aureus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" sz="1400" i="1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Escherichia coli 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" sz="1400" i="1" dirty="0">
                  <a:latin typeface="Montserrat" pitchFamily="2" charset="0"/>
                  <a:ea typeface="Verdana" pitchFamily="34" charset="0"/>
                  <a:cs typeface="Verdana" pitchFamily="34" charset="0"/>
                </a:rPr>
                <a:t>Pseudomonas aeruginosa</a:t>
              </a:r>
            </a:p>
            <a:p>
              <a:pPr>
                <a:defRPr/>
              </a:pPr>
              <a:endParaRPr lang="ru-RU" sz="1600" dirty="0">
                <a:latin typeface="Montserrat" pitchFamily="2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180585-7E2A-D0CD-32F1-D59E7A31F1BA}"/>
                </a:ext>
              </a:extLst>
            </p:cNvPr>
            <p:cNvSpPr txBox="1"/>
            <p:nvPr/>
          </p:nvSpPr>
          <p:spPr>
            <a:xfrm>
              <a:off x="3121382" y="2993435"/>
              <a:ext cx="42333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ундециленамидопропилтримониум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метосульфат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)</a:t>
              </a:r>
              <a:endParaRPr lang="ru-RU" sz="1600" kern="0" dirty="0">
                <a:solidFill>
                  <a:srgbClr val="0074AD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1C0D289-B8C6-D673-5A07-EB317A39E368}"/>
              </a:ext>
            </a:extLst>
          </p:cNvPr>
          <p:cNvGrpSpPr/>
          <p:nvPr/>
        </p:nvGrpSpPr>
        <p:grpSpPr>
          <a:xfrm>
            <a:off x="7794978" y="2909507"/>
            <a:ext cx="4016780" cy="2684515"/>
            <a:chOff x="7794978" y="2790239"/>
            <a:chExt cx="4016780" cy="2684515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B8217F59-205C-FB2A-9100-9A791FBA22D9}"/>
                </a:ext>
              </a:extLst>
            </p:cNvPr>
            <p:cNvGrpSpPr/>
            <p:nvPr/>
          </p:nvGrpSpPr>
          <p:grpSpPr>
            <a:xfrm>
              <a:off x="7794978" y="2790239"/>
              <a:ext cx="3977024" cy="2272570"/>
              <a:chOff x="7540978" y="2621278"/>
              <a:chExt cx="3977024" cy="2272570"/>
            </a:xfrm>
          </p:grpSpPr>
          <p:pic>
            <p:nvPicPr>
              <p:cNvPr id="13" name="Picture 2" descr="Картинки по запросу &quot;тетранил Г формула&quot;">
                <a:extLst>
                  <a:ext uri="{FF2B5EF4-FFF2-40B4-BE49-F238E27FC236}">
                    <a16:creationId xmlns:a16="http://schemas.microsoft.com/office/drawing/2014/main" id="{27496B0A-C013-6349-6392-230E1403F8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33" t="18461" r="5036" b="23333"/>
              <a:stretch/>
            </p:blipFill>
            <p:spPr bwMode="auto">
              <a:xfrm>
                <a:off x="7699512" y="3212773"/>
                <a:ext cx="3642264" cy="1681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07C659-9529-4B53-294E-5DC5E373590A}"/>
                  </a:ext>
                </a:extLst>
              </p:cNvPr>
              <p:cNvSpPr txBox="1"/>
              <p:nvPr/>
            </p:nvSpPr>
            <p:spPr>
              <a:xfrm>
                <a:off x="7540978" y="2621278"/>
                <a:ext cx="39770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srgbClr val="0074AD"/>
                    </a:solidFill>
                    <a:latin typeface="Montserrat" pitchFamily="2" charset="0"/>
                  </a:rPr>
                  <a:t>Химическая формула </a:t>
                </a:r>
              </a:p>
              <a:p>
                <a:pPr algn="ctr"/>
                <a:r>
                  <a:rPr lang="ru-RU" sz="1400" b="1" dirty="0" err="1">
                    <a:solidFill>
                      <a:srgbClr val="0074AD"/>
                    </a:solidFill>
                    <a:latin typeface="Montserrat" pitchFamily="2" charset="0"/>
                  </a:rPr>
                  <a:t>Тетранила</a:t>
                </a:r>
                <a:r>
                  <a:rPr lang="ru-RU" sz="1400" b="1" dirty="0">
                    <a:solidFill>
                      <a:srgbClr val="0074AD"/>
                    </a:solidFill>
                    <a:latin typeface="Montserrat" pitchFamily="2" charset="0"/>
                  </a:rPr>
                  <a:t>-У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79F539-29CA-1CD5-7C40-C839A543BDCE}"/>
                </a:ext>
              </a:extLst>
            </p:cNvPr>
            <p:cNvSpPr txBox="1"/>
            <p:nvPr/>
          </p:nvSpPr>
          <p:spPr>
            <a:xfrm>
              <a:off x="7834734" y="5166977"/>
              <a:ext cx="3977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err="1">
                  <a:solidFill>
                    <a:srgbClr val="0074AD"/>
                  </a:solidFill>
                  <a:latin typeface="Montserrat" pitchFamily="2" charset="0"/>
                </a:rPr>
                <a:t>R</a:t>
              </a:r>
              <a:r>
                <a:rPr lang="en-US" sz="1400" b="1" dirty="0">
                  <a:solidFill>
                    <a:srgbClr val="0074AD"/>
                  </a:solidFill>
                  <a:latin typeface="Montserrat" pitchFamily="2" charset="0"/>
                </a:rPr>
                <a:t>-CO</a:t>
              </a:r>
              <a:r>
                <a:rPr lang="ru-RU" sz="1400" b="1" dirty="0">
                  <a:solidFill>
                    <a:srgbClr val="0074AD"/>
                  </a:solidFill>
                  <a:latin typeface="Montserrat" pitchFamily="2" charset="0"/>
                </a:rPr>
                <a:t>:</a:t>
              </a:r>
              <a:r>
                <a:rPr lang="en-US" sz="1400" b="1" dirty="0">
                  <a:solidFill>
                    <a:srgbClr val="0074AD"/>
                  </a:solidFill>
                  <a:latin typeface="Montserrat" pitchFamily="2" charset="0"/>
                </a:rPr>
                <a:t> undecylenic acid</a:t>
              </a:r>
              <a:endParaRPr lang="ru-RU" sz="14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DA7B0F-3730-F56F-98C5-69281AEC39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77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0479E6-BE54-35C0-57B8-8B9D437A894C}"/>
              </a:ext>
            </a:extLst>
          </p:cNvPr>
          <p:cNvSpPr txBox="1"/>
          <p:nvPr/>
        </p:nvSpPr>
        <p:spPr>
          <a:xfrm>
            <a:off x="1135599" y="555062"/>
            <a:ext cx="85735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Д-</a:t>
            </a:r>
            <a:r>
              <a:rPr lang="ru-RU" sz="3200" b="1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пантенол</a:t>
            </a:r>
            <a:r>
              <a:rPr lang="ru-RU" sz="3200" b="1" dirty="0">
                <a:latin typeface="Montserrat" pitchFamily="2" charset="0"/>
                <a:ea typeface="Verdana" pitchFamily="34" charset="0"/>
              </a:rPr>
              <a:t> </a:t>
            </a:r>
            <a:endParaRPr lang="en-US" sz="3200" b="1" dirty="0">
              <a:latin typeface="Montserrat" pitchFamily="2" charset="0"/>
              <a:ea typeface="Verdana" pitchFamily="34" charset="0"/>
            </a:endParaRP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д</a:t>
            </a:r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елает кожу более гладкой и упругой </a:t>
            </a:r>
          </a:p>
          <a:p>
            <a:endParaRPr lang="ru-RU" sz="2400" b="1" dirty="0">
              <a:latin typeface="Montserrat" pitchFamily="2" charset="0"/>
              <a:ea typeface="Verdana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7A5D28-F847-6B8A-6A10-D2A6E3B1C86B}"/>
              </a:ext>
            </a:extLst>
          </p:cNvPr>
          <p:cNvSpPr/>
          <p:nvPr/>
        </p:nvSpPr>
        <p:spPr>
          <a:xfrm>
            <a:off x="1135599" y="2628208"/>
            <a:ext cx="6478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способствует заживлению ран </a:t>
            </a:r>
            <a:r>
              <a:rPr lang="ru-RU" dirty="0">
                <a:solidFill>
                  <a:srgbClr val="212121"/>
                </a:solidFill>
                <a:latin typeface="Montserrat" pitchFamily="2" charset="0"/>
              </a:rPr>
              <a:t>путем активации молекул, связанных с заживлением ран, таких как IL-6, IL-1β и др.,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оказывает противовоспалительное, регенерирующее и увлажняющее действие </a:t>
            </a:r>
          </a:p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   </a:t>
            </a:r>
            <a:r>
              <a:rPr lang="ru-RU" dirty="0">
                <a:latin typeface="Montserrat" pitchFamily="2" charset="0"/>
              </a:rPr>
              <a:t>на роговой слой кожи</a:t>
            </a:r>
            <a:endParaRPr lang="en-US" dirty="0"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снижает экспрессию маркеров апоптоза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стимулирует пролиферацию клеток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39A49-8B53-53FB-8BCF-6E22332442DE}"/>
              </a:ext>
            </a:extLst>
          </p:cNvPr>
          <p:cNvSpPr txBox="1"/>
          <p:nvPr/>
        </p:nvSpPr>
        <p:spPr>
          <a:xfrm>
            <a:off x="984597" y="5870400"/>
            <a:ext cx="104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Shin JY, Kim J, Choi YH, Kang NG, Lee S.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Dexpanthenol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Promotes Cell Growth by Preventing Cell Senescence and Apoptosis in Cultured Human Hair Follicle Cells.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Curr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Issues Mol Biol. 2021 Sep 28;43(3):1361-1373.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10.3390/cimb43030097. PMID: 34698060; PMCID: PMC8929036.</a:t>
            </a: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A392ED-9F62-983D-5737-8396EA1CD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2" t="17463" r="32057" b="63111"/>
          <a:stretch/>
        </p:blipFill>
        <p:spPr>
          <a:xfrm>
            <a:off x="7899209" y="2279303"/>
            <a:ext cx="2996563" cy="2781622"/>
          </a:xfrm>
          <a:prstGeom prst="roundRect">
            <a:avLst>
              <a:gd name="adj" fmla="val 12642"/>
            </a:avLst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209FAA-7822-871C-1262-B82885BE3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63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DAD6F1-EE84-0FE3-A213-9FDFB3A66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8853" y="2284081"/>
            <a:ext cx="2700589" cy="2274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85F17-C5C1-15F7-7A9E-972676F7C159}"/>
              </a:ext>
            </a:extLst>
          </p:cNvPr>
          <p:cNvSpPr txBox="1"/>
          <p:nvPr/>
        </p:nvSpPr>
        <p:spPr>
          <a:xfrm>
            <a:off x="1154260" y="623952"/>
            <a:ext cx="64657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0074AD"/>
                </a:solidFill>
                <a:latin typeface="Montserrat" pitchFamily="2" charset="0"/>
              </a:rPr>
              <a:t>Ниацинамид</a:t>
            </a:r>
            <a:endParaRPr lang="ru-RU" sz="3200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ru-RU" dirty="0">
                <a:latin typeface="Montserrat" pitchFamily="2" charset="0"/>
              </a:rPr>
              <a:t>Увеличивает содержание </a:t>
            </a:r>
            <a:r>
              <a:rPr lang="ru-RU" dirty="0" err="1">
                <a:latin typeface="Montserrat" pitchFamily="2" charset="0"/>
              </a:rPr>
              <a:t>церамидов</a:t>
            </a:r>
            <a:r>
              <a:rPr lang="ru-RU" dirty="0">
                <a:latin typeface="Montserrat" pitchFamily="2" charset="0"/>
              </a:rPr>
              <a:t> в поверхностном слое кожи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в 5 раз</a:t>
            </a:r>
            <a:endParaRPr lang="ru-RU" sz="20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F7DB73A-1089-6C40-2BE4-B56AAAFC10C2}"/>
              </a:ext>
            </a:extLst>
          </p:cNvPr>
          <p:cNvGrpSpPr/>
          <p:nvPr/>
        </p:nvGrpSpPr>
        <p:grpSpPr>
          <a:xfrm>
            <a:off x="1154260" y="2095337"/>
            <a:ext cx="5955667" cy="646331"/>
            <a:chOff x="1154260" y="2446166"/>
            <a:chExt cx="5955667" cy="646331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40EBDFD-B4B7-3F44-6CD0-26FCBF59C474}"/>
                </a:ext>
              </a:extLst>
            </p:cNvPr>
            <p:cNvSpPr/>
            <p:nvPr/>
          </p:nvSpPr>
          <p:spPr>
            <a:xfrm>
              <a:off x="3004456" y="2469050"/>
              <a:ext cx="41054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Montserrat" pitchFamily="2" charset="0"/>
                </a:rPr>
                <a:t>уменьшает </a:t>
              </a:r>
              <a:r>
                <a:rPr lang="ru-RU" sz="1600" dirty="0" err="1">
                  <a:latin typeface="Montserrat" pitchFamily="2" charset="0"/>
                </a:rPr>
                <a:t>трансэпидермальную</a:t>
              </a:r>
              <a:r>
                <a:rPr lang="ru-RU" sz="1600" dirty="0">
                  <a:latin typeface="Montserrat" pitchFamily="2" charset="0"/>
                </a:rPr>
                <a:t> потерю влаги</a:t>
              </a:r>
              <a:endParaRPr lang="ru-RU" sz="16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35D344-F748-29A4-7BE9-B7CF3143A548}"/>
                </a:ext>
              </a:extLst>
            </p:cNvPr>
            <p:cNvSpPr txBox="1"/>
            <p:nvPr/>
          </p:nvSpPr>
          <p:spPr>
            <a:xfrm>
              <a:off x="1154260" y="2446166"/>
              <a:ext cx="185019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rgbClr val="0074AD"/>
                  </a:solidFill>
                  <a:latin typeface="Montserrat" pitchFamily="2" charset="0"/>
                </a:rPr>
                <a:t>на </a:t>
              </a:r>
              <a:r>
                <a:rPr lang="ru-RU" sz="3600" b="1" dirty="0">
                  <a:solidFill>
                    <a:srgbClr val="0074AD"/>
                  </a:solidFill>
                  <a:latin typeface="Montserrat" pitchFamily="2" charset="0"/>
                </a:rPr>
                <a:t>27%</a:t>
              </a:r>
              <a:endParaRPr lang="ru-RU" sz="2800" b="1" dirty="0">
                <a:solidFill>
                  <a:srgbClr val="0074AD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EEB4EB6-0915-C90E-E0C4-0196305B554C}"/>
              </a:ext>
            </a:extLst>
          </p:cNvPr>
          <p:cNvSpPr txBox="1"/>
          <p:nvPr/>
        </p:nvSpPr>
        <p:spPr>
          <a:xfrm>
            <a:off x="1154260" y="3254166"/>
            <a:ext cx="7137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Улучшает внешний вид сухой или поврежденной кожи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</a:rPr>
              <a:t>уменьшая шелушение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</a:rPr>
              <a:t>восстанавливая ее однородность и целостность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</a:rPr>
              <a:t>улучшает функционирования эпидермального барьера</a:t>
            </a:r>
            <a:r>
              <a:rPr lang="en-US" sz="1600" dirty="0">
                <a:latin typeface="Montserrat" pitchFamily="2" charset="0"/>
              </a:rPr>
              <a:t> </a:t>
            </a:r>
            <a:r>
              <a:rPr lang="ru-RU" sz="1600" dirty="0">
                <a:latin typeface="Montserrat" pitchFamily="2" charset="0"/>
              </a:rPr>
              <a:t>и увлажненность кожи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F9FBE40-ADCC-F005-18D5-17C29EB3A1B9}"/>
              </a:ext>
            </a:extLst>
          </p:cNvPr>
          <p:cNvGrpSpPr/>
          <p:nvPr/>
        </p:nvGrpSpPr>
        <p:grpSpPr>
          <a:xfrm>
            <a:off x="910601" y="4935216"/>
            <a:ext cx="10508603" cy="772466"/>
            <a:chOff x="910601" y="5065843"/>
            <a:chExt cx="10508603" cy="772466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EC538DDF-54C9-517A-C7AC-0396E5EB3C33}"/>
                </a:ext>
              </a:extLst>
            </p:cNvPr>
            <p:cNvSpPr/>
            <p:nvPr/>
          </p:nvSpPr>
          <p:spPr>
            <a:xfrm>
              <a:off x="910601" y="5065843"/>
              <a:ext cx="10508603" cy="772466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A9873D-9658-0A27-B532-E58E73938ACD}"/>
                </a:ext>
              </a:extLst>
            </p:cNvPr>
            <p:cNvSpPr txBox="1"/>
            <p:nvPr/>
          </p:nvSpPr>
          <p:spPr>
            <a:xfrm>
              <a:off x="1196791" y="5163556"/>
              <a:ext cx="101219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Montserrat" pitchFamily="2" charset="0"/>
                </a:rPr>
                <a:t>После восьми недель использования </a:t>
              </a:r>
              <a:r>
                <a:rPr lang="ru-RU" sz="1600" dirty="0" err="1">
                  <a:latin typeface="Montserrat" pitchFamily="2" charset="0"/>
                </a:rPr>
                <a:t>ниацинамида</a:t>
              </a:r>
              <a:r>
                <a:rPr lang="ru-RU" sz="1600" dirty="0">
                  <a:latin typeface="Montserrat" pitchFamily="2" charset="0"/>
                </a:rPr>
                <a:t> у  82% пациентов с акне, папулы и пустулы 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</a:rPr>
                <a:t>сократились на 60%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4BECA0E-83D6-3D9C-A1EA-BC241A706BF2}"/>
              </a:ext>
            </a:extLst>
          </p:cNvPr>
          <p:cNvSpPr txBox="1"/>
          <p:nvPr/>
        </p:nvSpPr>
        <p:spPr>
          <a:xfrm>
            <a:off x="1090396" y="5914159"/>
            <a:ext cx="10508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Аверьянова В. А. 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Ниацинамид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в косметике-эффективный многофункциональный ингредиент //Сырье и упаковка: Для парфюмерии, косметики и бытовой химии. – 2019. – №. 3. – С. 14-16.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149422-B3AD-4464-8476-C44ADE9A1F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33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BF583C-A59E-B072-0525-AFD959294A23}"/>
              </a:ext>
            </a:extLst>
          </p:cNvPr>
          <p:cNvSpPr/>
          <p:nvPr/>
        </p:nvSpPr>
        <p:spPr>
          <a:xfrm>
            <a:off x="1154260" y="276728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Montserrat" pitchFamily="2" charset="0"/>
                <a:ea typeface="Microsoft YaHei UI Light" panose="020B0502040204020203" pitchFamily="34" charset="-122"/>
              </a:rPr>
              <a:t>Оказывает 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  <a:ea typeface="Microsoft YaHei UI Light" panose="020B0502040204020203" pitchFamily="34" charset="-122"/>
              </a:rPr>
              <a:t>антиоксидантное, противовоспалительное действия </a:t>
            </a:r>
          </a:p>
          <a:p>
            <a:r>
              <a:rPr lang="ru-RU" sz="2000" dirty="0">
                <a:latin typeface="Montserrat" pitchFamily="2" charset="0"/>
                <a:ea typeface="Microsoft YaHei UI Light" panose="020B0502040204020203" pitchFamily="34" charset="-122"/>
              </a:rPr>
              <a:t>и модулирует проникновение в глубокие слои кожи</a:t>
            </a:r>
            <a:endParaRPr lang="ru-RU" sz="2000" b="0" i="0" dirty="0">
              <a:solidFill>
                <a:srgbClr val="6E7277"/>
              </a:solidFill>
              <a:effectLst/>
              <a:latin typeface="Montserrat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8A1508-4CD9-4AA1-01A2-475BEFB985AC}"/>
              </a:ext>
            </a:extLst>
          </p:cNvPr>
          <p:cNvSpPr/>
          <p:nvPr/>
        </p:nvSpPr>
        <p:spPr>
          <a:xfrm>
            <a:off x="1154260" y="4227890"/>
            <a:ext cx="56460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Montserrat" pitchFamily="2" charset="0"/>
              </a:rPr>
              <a:t>Обладает 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антимикробной активностью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63BDAB-4C01-5277-BA33-92B5493ED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0260" y="1806412"/>
            <a:ext cx="3691654" cy="3471622"/>
          </a:xfrm>
          <a:prstGeom prst="roundRect">
            <a:avLst>
              <a:gd name="adj" fmla="val 11829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4C087E-7702-8B01-9017-86E66F6D17CA}"/>
              </a:ext>
            </a:extLst>
          </p:cNvPr>
          <p:cNvSpPr txBox="1"/>
          <p:nvPr/>
        </p:nvSpPr>
        <p:spPr>
          <a:xfrm>
            <a:off x="1154260" y="766040"/>
            <a:ext cx="1063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4AD"/>
                </a:solidFill>
                <a:latin typeface="Montserrat" pitchFamily="2" charset="0"/>
              </a:rPr>
              <a:t>Бетаин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A5238-8C64-0196-DA9B-4EC3BABC752A}"/>
              </a:ext>
            </a:extLst>
          </p:cNvPr>
          <p:cNvSpPr txBox="1"/>
          <p:nvPr/>
        </p:nvSpPr>
        <p:spPr>
          <a:xfrm>
            <a:off x="1029046" y="5741207"/>
            <a:ext cx="10508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Тянь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К., Ли-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хун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З., 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Вэнь-гуан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  <a:r>
              <a:rPr lang="ru-RU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Цуй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Прогресс в применении бетаина в косметике // Моющие средства и косметика. – 2023. – Т. 46. ​​– №. 9.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Sajna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, K. V.,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Gottumukkala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, L. D., Sukumaran, R. K., &amp; Pandey, A. (2015). 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White Biotechnology in Cosmetics. Industrial Biorefineries &amp; White Biotechnology, 607–652.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 doi:10.1016/b978-0-444-63453-5.00020-3 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4CBAC0-3D29-DB0B-F53C-DAAF7DCC07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24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1E0D2-335B-E30C-7F0E-B78A9805FD35}"/>
              </a:ext>
            </a:extLst>
          </p:cNvPr>
          <p:cNvSpPr txBox="1"/>
          <p:nvPr/>
        </p:nvSpPr>
        <p:spPr>
          <a:xfrm>
            <a:off x="5913974" y="2151179"/>
            <a:ext cx="4943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</a:rPr>
              <a:t>Стимулирует клеточную пролиферацию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tserrat" pitchFamily="2" charset="0"/>
                <a:ea typeface="Verdana" pitchFamily="34" charset="0"/>
              </a:rPr>
              <a:t>Восстанавливает повреждённую кожу в течении 47 часов</a:t>
            </a:r>
            <a:r>
              <a:rPr lang="ru-RU" sz="1600" baseline="30000" dirty="0">
                <a:latin typeface="Montserrat" pitchFamily="2" charset="0"/>
                <a:ea typeface="Verdana" pitchFamily="34" charset="0"/>
              </a:rPr>
              <a:t>1</a:t>
            </a:r>
          </a:p>
          <a:p>
            <a:endParaRPr lang="ru-RU" sz="1600" dirty="0">
              <a:latin typeface="Montserrat" pitchFamily="2" charset="0"/>
            </a:endParaRPr>
          </a:p>
          <a:p>
            <a:endParaRPr lang="ru-RU" sz="1600" dirty="0">
              <a:latin typeface="Montserra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F7275B-228B-03EB-D2F5-C887902F4AF0}"/>
              </a:ext>
            </a:extLst>
          </p:cNvPr>
          <p:cNvSpPr txBox="1"/>
          <p:nvPr/>
        </p:nvSpPr>
        <p:spPr>
          <a:xfrm>
            <a:off x="1035909" y="678410"/>
            <a:ext cx="6205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Комплекс из 17 аминокислот* 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стимулирует регенерацию клеток</a:t>
            </a:r>
            <a:endParaRPr lang="ru-RU" sz="2400" baseline="30000" dirty="0">
              <a:solidFill>
                <a:srgbClr val="0074AD"/>
              </a:solidFill>
              <a:latin typeface="Montserrat" pitchFamily="2" charset="0"/>
              <a:ea typeface="Verdana" pitchFamily="34" charset="0"/>
            </a:endParaRPr>
          </a:p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2B431-525B-A2E8-4E25-7E73EF4F2AEC}"/>
              </a:ext>
            </a:extLst>
          </p:cNvPr>
          <p:cNvSpPr txBox="1"/>
          <p:nvPr/>
        </p:nvSpPr>
        <p:spPr>
          <a:xfrm>
            <a:off x="1035909" y="5871926"/>
            <a:ext cx="10508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Diaz I,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Namkoong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J, Wu JQ,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Giancola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G. Amino acid complex (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AAComplex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) benefits in cosmetic products: In vitro and in vivo clinical studies. J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2022 Jul;21(7):3046-3052.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10.1111/jocd.14544.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2021 Oct 25. PMID: 34694692; PMCID: PMC9541640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</a:p>
          <a:p>
            <a:pPr marL="228600" indent="-228600">
              <a:buFontTx/>
              <a:buAutoNum type="arabicPeriod"/>
            </a:pP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Данные компании производителя сырья</a:t>
            </a:r>
          </a:p>
          <a:p>
            <a:pPr marL="228600" indent="-228600">
              <a:buAutoNum type="arabicPeriod"/>
            </a:pP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BDD53A4-D603-0655-2833-F0F75ECDEC82}"/>
              </a:ext>
            </a:extLst>
          </p:cNvPr>
          <p:cNvGrpSpPr/>
          <p:nvPr/>
        </p:nvGrpSpPr>
        <p:grpSpPr>
          <a:xfrm>
            <a:off x="1381135" y="2151179"/>
            <a:ext cx="4079076" cy="3127037"/>
            <a:chOff x="1396700" y="2622494"/>
            <a:chExt cx="4079076" cy="312703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79367BA-3D9B-850F-384B-1223145E3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96251" y="2756907"/>
              <a:ext cx="3839886" cy="299262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8AE0AB-D385-360B-A98F-7C1A55ECE8D0}"/>
                </a:ext>
              </a:extLst>
            </p:cNvPr>
            <p:cNvSpPr txBox="1"/>
            <p:nvPr/>
          </p:nvSpPr>
          <p:spPr>
            <a:xfrm>
              <a:off x="2108802" y="2622494"/>
              <a:ext cx="273344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</a:rPr>
                <a:t>Пролиферация клеток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157B0C-FEA3-4E80-BDF9-E98E615C4FA4}"/>
                </a:ext>
              </a:extLst>
            </p:cNvPr>
            <p:cNvSpPr txBox="1"/>
            <p:nvPr/>
          </p:nvSpPr>
          <p:spPr>
            <a:xfrm rot="16200000">
              <a:off x="332852" y="3836683"/>
              <a:ext cx="2404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latin typeface="Montserrat" pitchFamily="2" charset="0"/>
                </a:rPr>
                <a:t>Пролиферация клеток, 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597A75-F2F3-2A08-3FE7-A9A5EBDB68FB}"/>
                </a:ext>
              </a:extLst>
            </p:cNvPr>
            <p:cNvSpPr txBox="1"/>
            <p:nvPr/>
          </p:nvSpPr>
          <p:spPr>
            <a:xfrm>
              <a:off x="2385578" y="5445953"/>
              <a:ext cx="8915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dirty="0">
                  <a:latin typeface="Montserrat" pitchFamily="2" charset="0"/>
                </a:rPr>
                <a:t>Контроль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449407-C55F-26C3-CC4B-357BBAF4F90C}"/>
                </a:ext>
              </a:extLst>
            </p:cNvPr>
            <p:cNvSpPr txBox="1"/>
            <p:nvPr/>
          </p:nvSpPr>
          <p:spPr>
            <a:xfrm>
              <a:off x="3252090" y="5446603"/>
              <a:ext cx="22236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dirty="0">
                  <a:latin typeface="Montserrat" pitchFamily="2" charset="0"/>
                </a:rPr>
                <a:t>Комплекс 17-ти аминокислот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163DD9-D11E-F68B-0680-47B8AC241A8D}"/>
                </a:ext>
              </a:extLst>
            </p:cNvPr>
            <p:cNvSpPr txBox="1"/>
            <p:nvPr/>
          </p:nvSpPr>
          <p:spPr>
            <a:xfrm>
              <a:off x="3252090" y="5177531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/>
                <a:t>50</a:t>
              </a:r>
              <a:r>
                <a:rPr lang="ru-RU" sz="1200" dirty="0">
                  <a:latin typeface="Montserrat" pitchFamily="2" charset="0"/>
                </a:rPr>
                <a:t> </a:t>
              </a:r>
              <a:r>
                <a:rPr lang="el-GR" sz="1200" dirty="0"/>
                <a:t>μ</a:t>
              </a:r>
              <a:r>
                <a:rPr lang="en" sz="1200" dirty="0">
                  <a:latin typeface="Montserrat" pitchFamily="2" charset="0"/>
                </a:rPr>
                <a:t>g/ml</a:t>
              </a:r>
              <a:endParaRPr lang="ru-RU" sz="1200" dirty="0">
                <a:latin typeface="Montserrat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D74150-1BC3-8CDC-9C8C-E0EAA5C6692A}"/>
                </a:ext>
              </a:extLst>
            </p:cNvPr>
            <p:cNvSpPr txBox="1"/>
            <p:nvPr/>
          </p:nvSpPr>
          <p:spPr>
            <a:xfrm>
              <a:off x="4154338" y="5177531"/>
              <a:ext cx="9396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Montserrat" pitchFamily="2" charset="0"/>
                </a:rPr>
                <a:t>100 </a:t>
              </a:r>
              <a:r>
                <a:rPr lang="el-GR" sz="1200" dirty="0"/>
                <a:t>μ</a:t>
              </a:r>
              <a:r>
                <a:rPr lang="en" sz="1200" dirty="0">
                  <a:latin typeface="Montserrat" pitchFamily="2" charset="0"/>
                </a:rPr>
                <a:t>g/ml</a:t>
              </a:r>
              <a:endParaRPr lang="ru-RU" sz="1200" dirty="0">
                <a:latin typeface="Montserrat" pitchFamily="2" charset="0"/>
              </a:endParaRP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4423C9-9017-ADB7-38CE-4A02C48978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  <p:graphicFrame>
        <p:nvGraphicFramePr>
          <p:cNvPr id="18" name="Таблица 18">
            <a:extLst>
              <a:ext uri="{FF2B5EF4-FFF2-40B4-BE49-F238E27FC236}">
                <a16:creationId xmlns:a16="http://schemas.microsoft.com/office/drawing/2014/main" id="{0AEFB54C-741E-4F4C-A0F3-C95BC7E13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372290"/>
              </p:ext>
            </p:extLst>
          </p:nvPr>
        </p:nvGraphicFramePr>
        <p:xfrm>
          <a:off x="6142181" y="3536857"/>
          <a:ext cx="4714865" cy="1549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865">
                  <a:extLst>
                    <a:ext uri="{9D8B030D-6E8A-4147-A177-3AD203B41FA5}">
                      <a16:colId xmlns:a16="http://schemas.microsoft.com/office/drawing/2014/main" val="2669245725"/>
                    </a:ext>
                  </a:extLst>
                </a:gridCol>
              </a:tblGrid>
              <a:tr h="315629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Комплекс 17 аминокислот</a:t>
                      </a:r>
                    </a:p>
                  </a:txBody>
                  <a:tcPr>
                    <a:solidFill>
                      <a:srgbClr val="009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914653"/>
                  </a:ext>
                </a:extLst>
              </a:tr>
              <a:tr h="1233823">
                <a:tc>
                  <a:txBody>
                    <a:bodyPr/>
                    <a:lstStyle/>
                    <a:p>
                      <a:r>
                        <a:rPr lang="en-US" sz="1400" i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Verdana" pitchFamily="34" charset="0"/>
                          <a:cs typeface="+mn-cs"/>
                        </a:rPr>
                        <a:t>Lysine, Histidine, Arginine, Aspartic Acid, Threonine, Serine, Glutamic Acid, Proline, Glycine, Alanine, Valine, Methionine, Isoleucine, Leucine, Tyrosine, Phenylalanine, Cysteine, Water, 1,2- Hexanediol</a:t>
                      </a:r>
                      <a:endParaRPr lang="ru-RU" sz="1400" i="1" kern="1200" dirty="0">
                        <a:solidFill>
                          <a:schemeClr val="tx1"/>
                        </a:solidFill>
                        <a:latin typeface="Montserrat" pitchFamily="2" charset="0"/>
                        <a:ea typeface="Verdana" pitchFamily="34" charset="0"/>
                        <a:cs typeface="+mn-cs"/>
                      </a:endParaRPr>
                    </a:p>
                  </a:txBody>
                  <a:tcPr>
                    <a:solidFill>
                      <a:srgbClr val="A0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628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319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4237B1-0DB8-1CB9-14B2-67F43694FE74}"/>
              </a:ext>
            </a:extLst>
          </p:cNvPr>
          <p:cNvSpPr txBox="1"/>
          <p:nvPr/>
        </p:nvSpPr>
        <p:spPr>
          <a:xfrm>
            <a:off x="1035909" y="678410"/>
            <a:ext cx="620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Комплекс из 17 аминокислот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9B2EF10-C9C4-FD37-8E79-E93469B001A5}"/>
              </a:ext>
            </a:extLst>
          </p:cNvPr>
          <p:cNvGrpSpPr/>
          <p:nvPr/>
        </p:nvGrpSpPr>
        <p:grpSpPr>
          <a:xfrm>
            <a:off x="5569310" y="2092925"/>
            <a:ext cx="4539723" cy="4163650"/>
            <a:chOff x="7029631" y="2050867"/>
            <a:chExt cx="4539723" cy="416365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5E38F0C-2FDD-AF76-99DB-B79A38DE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6448" y="2050867"/>
              <a:ext cx="4352906" cy="4163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94ECF8-D481-9962-4C36-32CF3085049D}"/>
                </a:ext>
              </a:extLst>
            </p:cNvPr>
            <p:cNvSpPr txBox="1"/>
            <p:nvPr/>
          </p:nvSpPr>
          <p:spPr>
            <a:xfrm>
              <a:off x="7691863" y="2466740"/>
              <a:ext cx="274305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74AD"/>
                  </a:solidFill>
                  <a:latin typeface="Montserrat" pitchFamily="2" charset="0"/>
                </a:rPr>
                <a:t>Уменьшение шелушения</a:t>
              </a:r>
              <a:r>
                <a:rPr lang="ru-RU" sz="1400" b="1" baseline="30000" dirty="0">
                  <a:solidFill>
                    <a:srgbClr val="0074AD"/>
                  </a:solidFill>
                  <a:latin typeface="Montserrat" pitchFamily="2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35483F-1B5D-C199-B07E-8095FE9918F7}"/>
                </a:ext>
              </a:extLst>
            </p:cNvPr>
            <p:cNvSpPr txBox="1"/>
            <p:nvPr/>
          </p:nvSpPr>
          <p:spPr>
            <a:xfrm flipH="1">
              <a:off x="8889438" y="5646644"/>
              <a:ext cx="805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Montserrat" pitchFamily="2" charset="0"/>
                </a:rPr>
                <a:t>Дни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07B55C-88E8-35BC-3AD7-72293F95892E}"/>
                </a:ext>
              </a:extLst>
            </p:cNvPr>
            <p:cNvSpPr txBox="1"/>
            <p:nvPr/>
          </p:nvSpPr>
          <p:spPr>
            <a:xfrm rot="16200000">
              <a:off x="5703521" y="3568536"/>
              <a:ext cx="29907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Montserrat" pitchFamily="2" charset="0"/>
                </a:rPr>
                <a:t> Оценка шелушения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6223BFA-45E9-309D-0905-8B5B3A0E0A5E}"/>
              </a:ext>
            </a:extLst>
          </p:cNvPr>
          <p:cNvSpPr txBox="1"/>
          <p:nvPr/>
        </p:nvSpPr>
        <p:spPr>
          <a:xfrm>
            <a:off x="1070775" y="1358579"/>
            <a:ext cx="54312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itchFamily="2" charset="0"/>
              </a:rPr>
              <a:t>Оказывает выраженный увлажняющий эффект</a:t>
            </a:r>
            <a:r>
              <a:rPr lang="ru-RU" sz="1400" baseline="30000" dirty="0">
                <a:latin typeface="Montserrat" pitchFamily="2" charset="0"/>
              </a:rPr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12121"/>
                </a:solidFill>
                <a:latin typeface="Montserrat" pitchFamily="2" charset="0"/>
              </a:rPr>
              <a:t>Регулирует </a:t>
            </a:r>
            <a:r>
              <a:rPr lang="ru-RU" sz="1400" dirty="0" err="1">
                <a:solidFill>
                  <a:srgbClr val="212121"/>
                </a:solidFill>
                <a:latin typeface="Montserrat" pitchFamily="2" charset="0"/>
              </a:rPr>
              <a:t>pH</a:t>
            </a:r>
            <a:r>
              <a:rPr lang="ru-RU" sz="1400" dirty="0">
                <a:solidFill>
                  <a:srgbClr val="212121"/>
                </a:solidFill>
                <a:latin typeface="Montserrat" pitchFamily="2" charset="0"/>
              </a:rPr>
              <a:t> кожи</a:t>
            </a:r>
            <a:r>
              <a:rPr lang="ru-RU" sz="1400" baseline="30000" dirty="0">
                <a:solidFill>
                  <a:srgbClr val="212121"/>
                </a:solidFill>
                <a:latin typeface="Montserrat" pitchFamily="2" charset="0"/>
              </a:rPr>
              <a:t>2</a:t>
            </a:r>
            <a:endParaRPr lang="ru-RU" sz="1400" baseline="30000" dirty="0"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itchFamily="2" charset="0"/>
              </a:rPr>
              <a:t>Уменьшает раздражение кожи на 21% через 24 часа</a:t>
            </a:r>
            <a:r>
              <a:rPr lang="ru-RU" sz="1400" baseline="30000" dirty="0">
                <a:latin typeface="Montserrat" pitchFamily="2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" pitchFamily="2" charset="0"/>
              </a:rPr>
              <a:t>Уменьшает шелушение кожи</a:t>
            </a:r>
            <a:r>
              <a:rPr lang="ru-RU" sz="1400" baseline="30000" dirty="0">
                <a:latin typeface="Montserrat" pitchFamily="2" charset="0"/>
              </a:rPr>
              <a:t>1</a:t>
            </a:r>
            <a:endParaRPr lang="ru-RU" sz="1400" dirty="0"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DF2F01-17D8-7C18-E003-A79AF8886EA1}"/>
              </a:ext>
            </a:extLst>
          </p:cNvPr>
          <p:cNvSpPr txBox="1"/>
          <p:nvPr/>
        </p:nvSpPr>
        <p:spPr>
          <a:xfrm>
            <a:off x="622646" y="6005367"/>
            <a:ext cx="10508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1. Данные компании производителя сырья; 2.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Diaz I,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Namkoong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J, Wu JQ,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Giancola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G. Amino acid complex (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AAComplex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) benefits in cosmetic products: In vitro and in vivo clinical studies. J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2022 Jul;21(7):3046-3052.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10.1111/jocd.14544.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2021 Oct 25. PMID: 34694692; PMCID: PMC9541640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00A35E-2C37-C2FE-8289-F9C9A00C6CD0}"/>
              </a:ext>
            </a:extLst>
          </p:cNvPr>
          <p:cNvGrpSpPr/>
          <p:nvPr/>
        </p:nvGrpSpPr>
        <p:grpSpPr>
          <a:xfrm>
            <a:off x="908858" y="2038333"/>
            <a:ext cx="4937711" cy="4163650"/>
            <a:chOff x="908858" y="1873443"/>
            <a:chExt cx="4937711" cy="4163650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657C06C-638F-120E-2C37-F702392B1584}"/>
                </a:ext>
              </a:extLst>
            </p:cNvPr>
            <p:cNvGrpSpPr/>
            <p:nvPr/>
          </p:nvGrpSpPr>
          <p:grpSpPr>
            <a:xfrm>
              <a:off x="1246506" y="1873443"/>
              <a:ext cx="4480830" cy="4163650"/>
              <a:chOff x="1533114" y="2050867"/>
              <a:chExt cx="4480830" cy="4163650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EAA432D-00DB-EEB3-BE41-0A75A4EF8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1038" y="2050867"/>
                <a:ext cx="4352906" cy="416365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70822A0-E82D-EFEB-E721-A40E72948DE4}"/>
                  </a:ext>
                </a:extLst>
              </p:cNvPr>
              <p:cNvSpPr txBox="1"/>
              <p:nvPr/>
            </p:nvSpPr>
            <p:spPr>
              <a:xfrm rot="16200000">
                <a:off x="932789" y="3963415"/>
                <a:ext cx="153920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latin typeface="Montserrat" pitchFamily="2" charset="0"/>
                  </a:rPr>
                  <a:t>Увлажнение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4ED32D-F0DC-F2B8-B23E-9DE8FB4BDF40}"/>
                  </a:ext>
                </a:extLst>
              </p:cNvPr>
              <p:cNvSpPr txBox="1"/>
              <p:nvPr/>
            </p:nvSpPr>
            <p:spPr>
              <a:xfrm>
                <a:off x="3328834" y="5636063"/>
                <a:ext cx="5725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>
                    <a:latin typeface="Montserrat" pitchFamily="2" charset="0"/>
                  </a:rPr>
                  <a:t>Дни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46BC6F-E03F-8A37-1AD5-640A08A7DBEC}"/>
                </a:ext>
              </a:extLst>
            </p:cNvPr>
            <p:cNvSpPr txBox="1"/>
            <p:nvPr/>
          </p:nvSpPr>
          <p:spPr>
            <a:xfrm>
              <a:off x="908858" y="2331863"/>
              <a:ext cx="493771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74AD"/>
                  </a:solidFill>
                  <a:latin typeface="Montserrat" pitchFamily="2" charset="0"/>
                </a:rPr>
                <a:t>Продолжительность увлажняющего эффекта</a:t>
              </a:r>
              <a:r>
                <a:rPr lang="ru-RU" sz="1400" b="1" baseline="30000" dirty="0">
                  <a:solidFill>
                    <a:srgbClr val="0074AD"/>
                  </a:solidFill>
                  <a:latin typeface="Montserrat" pitchFamily="2" charset="0"/>
                </a:rPr>
                <a:t>1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49E5043-63F1-F54C-3498-7322DCB8CB9F}"/>
              </a:ext>
            </a:extLst>
          </p:cNvPr>
          <p:cNvGrpSpPr/>
          <p:nvPr/>
        </p:nvGrpSpPr>
        <p:grpSpPr>
          <a:xfrm>
            <a:off x="9876475" y="5179357"/>
            <a:ext cx="1618538" cy="738664"/>
            <a:chOff x="9481128" y="4935419"/>
            <a:chExt cx="1618538" cy="73866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34E251-FEFE-A741-3091-E8B526CA6D53}"/>
                </a:ext>
              </a:extLst>
            </p:cNvPr>
            <p:cNvSpPr txBox="1"/>
            <p:nvPr/>
          </p:nvSpPr>
          <p:spPr>
            <a:xfrm>
              <a:off x="9672672" y="4935419"/>
              <a:ext cx="142699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F99E32"/>
                  </a:solidFill>
                  <a:latin typeface="Montserrat" pitchFamily="2" charset="0"/>
                </a:rPr>
                <a:t>Без лечения</a:t>
              </a:r>
            </a:p>
            <a:p>
              <a:r>
                <a:rPr lang="ru-RU" sz="1400" dirty="0">
                  <a:solidFill>
                    <a:srgbClr val="009ADB"/>
                  </a:solidFill>
                  <a:latin typeface="Montserrat" pitchFamily="2" charset="0"/>
                </a:rPr>
                <a:t>Получавшие </a:t>
              </a:r>
            </a:p>
            <a:p>
              <a:r>
                <a:rPr lang="ru-RU" sz="1400" dirty="0">
                  <a:solidFill>
                    <a:srgbClr val="009ADB"/>
                  </a:solidFill>
                  <a:latin typeface="Montserrat" pitchFamily="2" charset="0"/>
                </a:rPr>
                <a:t>лечение</a:t>
              </a: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E27522C1-FC26-4D5D-D86A-7B5D07ADBB06}"/>
                </a:ext>
              </a:extLst>
            </p:cNvPr>
            <p:cNvSpPr/>
            <p:nvPr/>
          </p:nvSpPr>
          <p:spPr>
            <a:xfrm>
              <a:off x="9481128" y="5259851"/>
              <a:ext cx="110168" cy="110168"/>
            </a:xfrm>
            <a:prstGeom prst="ellipse">
              <a:avLst/>
            </a:prstGeom>
            <a:solidFill>
              <a:srgbClr val="009A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606C81B-F93C-B5E4-14EF-46964EBDCAB7}"/>
                </a:ext>
              </a:extLst>
            </p:cNvPr>
            <p:cNvSpPr/>
            <p:nvPr/>
          </p:nvSpPr>
          <p:spPr>
            <a:xfrm>
              <a:off x="9481128" y="5028100"/>
              <a:ext cx="110168" cy="110168"/>
            </a:xfrm>
            <a:prstGeom prst="rect">
              <a:avLst/>
            </a:prstGeom>
            <a:solidFill>
              <a:srgbClr val="F99E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02CFA17-8500-0DE9-B161-378602BA71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049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39EBC8-6B72-9F5C-EB39-78EC64418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473" y="355071"/>
            <a:ext cx="4054960" cy="536981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CF5277-77E0-F856-B10E-0D7B117CF15F}"/>
              </a:ext>
            </a:extLst>
          </p:cNvPr>
          <p:cNvSpPr/>
          <p:nvPr/>
        </p:nvSpPr>
        <p:spPr>
          <a:xfrm>
            <a:off x="1035909" y="3429000"/>
            <a:ext cx="43258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Естественный эндогенный увлажнитель, </a:t>
            </a:r>
            <a:r>
              <a:rPr lang="ru-RU" sz="1600" dirty="0">
                <a:latin typeface="Montserrat" pitchFamily="2" charset="0"/>
              </a:rPr>
              <a:t>заменяет воду в условиях низкой влажности</a:t>
            </a:r>
          </a:p>
          <a:p>
            <a:endParaRPr lang="en-US" sz="1600" dirty="0">
              <a:latin typeface="Montserrat" pitchFamily="2" charset="0"/>
            </a:endParaRPr>
          </a:p>
          <a:p>
            <a:endParaRPr lang="ru-RU" sz="1600" dirty="0"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Входит в состав натурального увлажняющего фактора кожи </a:t>
            </a:r>
            <a:r>
              <a:rPr lang="ru-RU" sz="1600" dirty="0">
                <a:latin typeface="Montserrat" pitchFamily="2" charset="0"/>
              </a:rPr>
              <a:t>(</a:t>
            </a:r>
            <a:r>
              <a:rPr lang="en-US" sz="1600" dirty="0">
                <a:latin typeface="Montserrat" pitchFamily="2" charset="0"/>
              </a:rPr>
              <a:t>NMF)</a:t>
            </a:r>
            <a:endParaRPr lang="ru-RU" sz="1600" dirty="0">
              <a:latin typeface="Montserrat" pitchFamily="2" charset="0"/>
            </a:endParaRPr>
          </a:p>
          <a:p>
            <a:endParaRPr lang="ru-RU" sz="1600" dirty="0">
              <a:latin typeface="Montserrat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3AE929-A9CF-86A9-EAA0-3BE0B3033C7C}"/>
              </a:ext>
            </a:extLst>
          </p:cNvPr>
          <p:cNvSpPr/>
          <p:nvPr/>
        </p:nvSpPr>
        <p:spPr>
          <a:xfrm>
            <a:off x="1035909" y="1784689"/>
            <a:ext cx="4645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Природное увлажняющее средство</a:t>
            </a:r>
            <a:r>
              <a:rPr lang="ru-RU" sz="1600" dirty="0">
                <a:latin typeface="Montserrat" pitchFamily="2" charset="0"/>
              </a:rPr>
              <a:t>, входящее в состав водорастворимой фракции рогового слоя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90396-A8F4-E321-0A06-07E0B2AD1600}"/>
              </a:ext>
            </a:extLst>
          </p:cNvPr>
          <p:cNvSpPr txBox="1"/>
          <p:nvPr/>
        </p:nvSpPr>
        <p:spPr>
          <a:xfrm>
            <a:off x="1035909" y="706992"/>
            <a:ext cx="620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Мочевина</a:t>
            </a:r>
            <a:endParaRPr lang="ru-RU" sz="3600" b="1" dirty="0">
              <a:solidFill>
                <a:srgbClr val="0074AD"/>
              </a:solidFill>
              <a:latin typeface="Montserrat" pitchFamily="2" charset="0"/>
              <a:ea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CAE33-C069-9E6D-43E2-E9842967ECBD}"/>
              </a:ext>
            </a:extLst>
          </p:cNvPr>
          <p:cNvSpPr txBox="1"/>
          <p:nvPr/>
        </p:nvSpPr>
        <p:spPr>
          <a:xfrm>
            <a:off x="1035909" y="5927883"/>
            <a:ext cx="105086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Celleno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, L. (2018). 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Topical urea in skincare: A review. Dermatologic Therapy, e12690.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 doi:10.1111/dth.12690 </a:t>
            </a:r>
            <a:endParaRPr lang="ru-RU" sz="8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1A3200-63A9-43D1-89A1-C0CAE2D0B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30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B5440-BCCB-4DAC-8EB0-5E51B146E18E}"/>
              </a:ext>
            </a:extLst>
          </p:cNvPr>
          <p:cNvSpPr txBox="1">
            <a:spLocks/>
          </p:cNvSpPr>
          <p:nvPr/>
        </p:nvSpPr>
        <p:spPr bwMode="auto">
          <a:xfrm>
            <a:off x="0" y="455659"/>
            <a:ext cx="12192000" cy="70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Этиология акне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F5EFB-EFB3-4025-9527-81C8517153B9}"/>
              </a:ext>
            </a:extLst>
          </p:cNvPr>
          <p:cNvSpPr txBox="1"/>
          <p:nvPr/>
        </p:nvSpPr>
        <p:spPr>
          <a:xfrm>
            <a:off x="2657025" y="1348096"/>
            <a:ext cx="6877950" cy="2197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Генетически повышенная чувствительность </a:t>
            </a:r>
            <a:b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</a:b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сальных желез к андрогенам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Повышенная продукция андрогенов </a:t>
            </a:r>
            <a:br>
              <a:rPr lang="ru-RU" kern="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</a:b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(пубертатный период, эндокринные заболевания)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Нарушения процессов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кератинизации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4A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Возрастание активности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Cutibacterium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 acnes </a:t>
            </a:r>
            <a:b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</a:b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(ex. 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  <a:ea typeface="Verdana" pitchFamily="34" charset="0"/>
                <a:cs typeface="Verdana" pitchFamily="34" charset="0"/>
              </a:rPr>
              <a:t>Propionibacterium acnes) </a:t>
            </a:r>
            <a:endParaRPr kumimoji="0" lang="ru-RU" b="0" i="1" u="none" strike="noStrike" kern="0" cap="none" spc="0" normalizeH="0" baseline="0" noProof="0" dirty="0">
              <a:ln>
                <a:noFill/>
              </a:ln>
              <a:solidFill>
                <a:srgbClr val="004F74"/>
              </a:solidFill>
              <a:effectLst/>
              <a:uLnTx/>
              <a:uFillTx/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F2ED3FB-996F-E001-5134-42AB5F11986A}"/>
              </a:ext>
            </a:extLst>
          </p:cNvPr>
          <p:cNvGrpSpPr/>
          <p:nvPr/>
        </p:nvGrpSpPr>
        <p:grpSpPr>
          <a:xfrm>
            <a:off x="0" y="4009580"/>
            <a:ext cx="12192000" cy="2052896"/>
            <a:chOff x="0" y="4009580"/>
            <a:chExt cx="12192000" cy="20528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75076C-2EBB-A3DE-4977-C428D858EB7D}"/>
                </a:ext>
              </a:extLst>
            </p:cNvPr>
            <p:cNvSpPr txBox="1"/>
            <p:nvPr/>
          </p:nvSpPr>
          <p:spPr>
            <a:xfrm>
              <a:off x="1767559" y="5428456"/>
              <a:ext cx="143810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SzTx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Стрессы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BE7E3A-5944-960C-ACB5-40031DF4D407}"/>
                </a:ext>
              </a:extLst>
            </p:cNvPr>
            <p:cNvSpPr txBox="1"/>
            <p:nvPr/>
          </p:nvSpPr>
          <p:spPr>
            <a:xfrm>
              <a:off x="0" y="4009580"/>
              <a:ext cx="1219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ru-RU" sz="1800" b="1" u="none" strike="noStrike" kern="0" cap="none" spc="0" normalizeH="0" baseline="0" noProof="0" dirty="0">
                  <a:ln>
                    <a:noFill/>
                  </a:ln>
                  <a:solidFill>
                    <a:srgbClr val="0074AD"/>
                  </a:solidFill>
                  <a:effectLst/>
                  <a:uLnTx/>
                  <a:uFillTx/>
                  <a:latin typeface="Montserrat" pitchFamily="2" charset="0"/>
                </a:rPr>
                <a:t> Провоцирующие факторы</a:t>
              </a:r>
              <a:endParaRPr lang="ru-RU" dirty="0">
                <a:solidFill>
                  <a:srgbClr val="0074AD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EF46C0-2764-D1E5-5E8F-3A0C52817244}"/>
                </a:ext>
              </a:extLst>
            </p:cNvPr>
            <p:cNvSpPr txBox="1"/>
            <p:nvPr/>
          </p:nvSpPr>
          <p:spPr>
            <a:xfrm>
              <a:off x="3327857" y="5428456"/>
              <a:ext cx="137714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SzTx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Курение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145AC1-5E71-11A2-B0EE-26CBAE1167A8}"/>
                </a:ext>
              </a:extLst>
            </p:cNvPr>
            <p:cNvSpPr txBox="1"/>
            <p:nvPr/>
          </p:nvSpPr>
          <p:spPr>
            <a:xfrm>
              <a:off x="4727446" y="5428456"/>
              <a:ext cx="22053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SzTx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Воздействие солнца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35CB4D-19D0-8417-D9EC-613B1C6DF5FA}"/>
                </a:ext>
              </a:extLst>
            </p:cNvPr>
            <p:cNvSpPr txBox="1"/>
            <p:nvPr/>
          </p:nvSpPr>
          <p:spPr>
            <a:xfrm>
              <a:off x="6312687" y="5428456"/>
              <a:ext cx="3463359" cy="634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SzTx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Неблагоприятная</a:t>
              </a:r>
              <a:r>
                <a:rPr kumimoji="0" lang="en-US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 </a:t>
              </a:r>
              <a:endParaRPr kumimoji="0" lang="ru-RU" sz="1600" b="1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 SemiBold" pitchFamily="2" charset="0"/>
              </a:endParaRPr>
            </a:p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SzTx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экология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BD78ED-DD1B-D86C-CF3E-6C4153D7F7C8}"/>
                </a:ext>
              </a:extLst>
            </p:cNvPr>
            <p:cNvSpPr txBox="1"/>
            <p:nvPr/>
          </p:nvSpPr>
          <p:spPr>
            <a:xfrm>
              <a:off x="9289473" y="5428456"/>
              <a:ext cx="113468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SzTx/>
                <a:tabLst/>
                <a:defRPr/>
              </a:pPr>
              <a:r>
                <a:rPr kumimoji="0" lang="ru-RU" sz="1600" b="1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 SemiBold" pitchFamily="2" charset="0"/>
                </a:rPr>
                <a:t>Диета 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D554C51-B869-0E54-5408-C8DC4571D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1326" y="4687671"/>
              <a:ext cx="586079" cy="54974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DE50429-3320-9BAC-875B-01C8B840B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163" y="4657275"/>
              <a:ext cx="504145" cy="621477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E5C6D15-1C2E-70B1-0DEC-2F7C6C87B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6157" y="4647234"/>
              <a:ext cx="601318" cy="58256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8EDFDE3-6596-A553-C708-760A9A105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913" y="4709325"/>
              <a:ext cx="600146" cy="60014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97FD58E-2BCF-615C-48E9-8591B8E51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945" y="4775918"/>
              <a:ext cx="632965" cy="487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86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D7C8ADC-FBF3-6981-8256-2CD9C53D0A6A}"/>
              </a:ext>
            </a:extLst>
          </p:cNvPr>
          <p:cNvGrpSpPr/>
          <p:nvPr/>
        </p:nvGrpSpPr>
        <p:grpSpPr>
          <a:xfrm>
            <a:off x="1867835" y="1571365"/>
            <a:ext cx="9459202" cy="1857635"/>
            <a:chOff x="1776517" y="1465201"/>
            <a:chExt cx="9459202" cy="1857635"/>
          </a:xfrm>
        </p:grpSpPr>
        <p:pic>
          <p:nvPicPr>
            <p:cNvPr id="3" name="циновит схема-10.png" descr="циновит схема-10.png">
              <a:extLst>
                <a:ext uri="{FF2B5EF4-FFF2-40B4-BE49-F238E27FC236}">
                  <a16:creationId xmlns:a16="http://schemas.microsoft.com/office/drawing/2014/main" id="{CF1787FC-F46B-F5AC-B4C2-EB76A3943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6517" y="1639737"/>
              <a:ext cx="2217284" cy="16830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" name="циновит схема-11.png" descr="циновит схема-11.png">
              <a:extLst>
                <a:ext uri="{FF2B5EF4-FFF2-40B4-BE49-F238E27FC236}">
                  <a16:creationId xmlns:a16="http://schemas.microsoft.com/office/drawing/2014/main" id="{F652384B-ECF0-53C3-1E87-48A394829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7909"/>
            <a:stretch/>
          </p:blipFill>
          <p:spPr>
            <a:xfrm>
              <a:off x="2194931" y="1639737"/>
              <a:ext cx="4198046" cy="12053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циновит схема-12.png" descr="циновит схема-12.png">
              <a:extLst>
                <a:ext uri="{FF2B5EF4-FFF2-40B4-BE49-F238E27FC236}">
                  <a16:creationId xmlns:a16="http://schemas.microsoft.com/office/drawing/2014/main" id="{D4B8FC34-2D19-97A0-258B-7B28CA266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299"/>
            <a:stretch/>
          </p:blipFill>
          <p:spPr>
            <a:xfrm>
              <a:off x="4701812" y="1597413"/>
              <a:ext cx="4198046" cy="12404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циновит схема-13.png" descr="циновит схема-13.png">
              <a:extLst>
                <a:ext uri="{FF2B5EF4-FFF2-40B4-BE49-F238E27FC236}">
                  <a16:creationId xmlns:a16="http://schemas.microsoft.com/office/drawing/2014/main" id="{9DE6B742-65ED-D74D-6CFE-56CAAF2C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9604"/>
            <a:stretch/>
          </p:blipFill>
          <p:spPr>
            <a:xfrm>
              <a:off x="7037673" y="1622148"/>
              <a:ext cx="4198046" cy="12030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циновит схема-06.png" descr="циновит схема-06.png">
              <a:extLst>
                <a:ext uri="{FF2B5EF4-FFF2-40B4-BE49-F238E27FC236}">
                  <a16:creationId xmlns:a16="http://schemas.microsoft.com/office/drawing/2014/main" id="{3C122DA1-9B09-910B-2177-8DE452AE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72971" y="1465201"/>
              <a:ext cx="1399850" cy="128434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циновит схема-07.png" descr="циновит схема-07.png">
              <a:extLst>
                <a:ext uri="{FF2B5EF4-FFF2-40B4-BE49-F238E27FC236}">
                  <a16:creationId xmlns:a16="http://schemas.microsoft.com/office/drawing/2014/main" id="{3223F61E-D159-C895-C8DC-04A842831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46536" y="1691873"/>
              <a:ext cx="1389269" cy="105640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циновит схема-08.png" descr="циновит схема-08.png">
              <a:extLst>
                <a:ext uri="{FF2B5EF4-FFF2-40B4-BE49-F238E27FC236}">
                  <a16:creationId xmlns:a16="http://schemas.microsoft.com/office/drawing/2014/main" id="{CDE26DD4-56CC-A17F-8BC2-ADC6CB331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55973" y="1711652"/>
              <a:ext cx="1217812" cy="104415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циновит схема-09.png" descr="циновит схема-09.png">
              <a:extLst>
                <a:ext uri="{FF2B5EF4-FFF2-40B4-BE49-F238E27FC236}">
                  <a16:creationId xmlns:a16="http://schemas.microsoft.com/office/drawing/2014/main" id="{B33679C2-59BC-2984-9D0E-612FA568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81947" y="1711652"/>
              <a:ext cx="1217812" cy="92748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1" name="Сгруппировать">
              <a:extLst>
                <a:ext uri="{FF2B5EF4-FFF2-40B4-BE49-F238E27FC236}">
                  <a16:creationId xmlns:a16="http://schemas.microsoft.com/office/drawing/2014/main" id="{CBF4FE2F-C3B7-0402-ECEC-61F3FCB446EF}"/>
                </a:ext>
              </a:extLst>
            </p:cNvPr>
            <p:cNvGrpSpPr/>
            <p:nvPr/>
          </p:nvGrpSpPr>
          <p:grpSpPr>
            <a:xfrm rot="16200000">
              <a:off x="6113673" y="-1367660"/>
              <a:ext cx="431933" cy="8749699"/>
              <a:chOff x="1873552" y="294213"/>
              <a:chExt cx="905538" cy="11378524"/>
            </a:xfrm>
          </p:grpSpPr>
          <p:pic>
            <p:nvPicPr>
              <p:cNvPr id="12" name="циновит схема-05.png" descr="циновит схема-05.png">
                <a:extLst>
                  <a:ext uri="{FF2B5EF4-FFF2-40B4-BE49-F238E27FC236}">
                    <a16:creationId xmlns:a16="http://schemas.microsoft.com/office/drawing/2014/main" id="{593446A7-4E09-53FA-43B2-80219E784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84403" y="9207441"/>
                <a:ext cx="882207" cy="24652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циновит схема-02.png" descr="циновит схема-02.png">
                <a:extLst>
                  <a:ext uri="{FF2B5EF4-FFF2-40B4-BE49-F238E27FC236}">
                    <a16:creationId xmlns:a16="http://schemas.microsoft.com/office/drawing/2014/main" id="{02B719CE-B99C-25F6-768E-EE01A461B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96882" y="294213"/>
                <a:ext cx="882208" cy="25144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циновит схема-03.png" descr="циновит схема-03.png">
                <a:extLst>
                  <a:ext uri="{FF2B5EF4-FFF2-40B4-BE49-F238E27FC236}">
                    <a16:creationId xmlns:a16="http://schemas.microsoft.com/office/drawing/2014/main" id="{CDA93FF2-B9ED-9439-0982-13C7D173D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75634" y="2846006"/>
                <a:ext cx="882207" cy="27331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циновит схема-04.png" descr="циновит схема-04.png">
                <a:extLst>
                  <a:ext uri="{FF2B5EF4-FFF2-40B4-BE49-F238E27FC236}">
                    <a16:creationId xmlns:a16="http://schemas.microsoft.com/office/drawing/2014/main" id="{A9EF6D1B-8978-50CA-AB2B-EBDAACF7A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73552" y="5624592"/>
                <a:ext cx="882209" cy="36188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" name="Гиперкератоз">
                <a:extLst>
                  <a:ext uri="{FF2B5EF4-FFF2-40B4-BE49-F238E27FC236}">
                    <a16:creationId xmlns:a16="http://schemas.microsoft.com/office/drawing/2014/main" id="{D744BE6E-E351-B3E1-DAD3-32D82B088DE7}"/>
                  </a:ext>
                </a:extLst>
              </p:cNvPr>
              <p:cNvSpPr txBox="1"/>
              <p:nvPr/>
            </p:nvSpPr>
            <p:spPr>
              <a:xfrm rot="5400000">
                <a:off x="1441313" y="4034796"/>
                <a:ext cx="1780267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Гиперкератоз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  <p:sp>
            <p:nvSpPr>
              <p:cNvPr id="17" name="Изменение состава…">
                <a:extLst>
                  <a:ext uri="{FF2B5EF4-FFF2-40B4-BE49-F238E27FC236}">
                    <a16:creationId xmlns:a16="http://schemas.microsoft.com/office/drawing/2014/main" id="{DC9217B9-E307-83F5-4982-16236EBCC213}"/>
                  </a:ext>
                </a:extLst>
              </p:cNvPr>
              <p:cNvSpPr txBox="1"/>
              <p:nvPr/>
            </p:nvSpPr>
            <p:spPr>
              <a:xfrm rot="5400000">
                <a:off x="733247" y="7157285"/>
                <a:ext cx="3096745" cy="6241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/>
              <a:p>
                <a:pPr marL="0" marR="0" lvl="0" indent="0" algn="ctr" defTabSz="224790" rtl="0" eaLnBrk="1" fontAlgn="auto" latinLnBrk="0" hangingPunct="0">
                  <a:lnSpc>
                    <a:spcPts val="7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3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Изменение</a:t>
                </a:r>
                <a:r>
                  <a:rPr kumimoji="0" lang="ru-RU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состава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себума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. 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endParaRPr>
              </a:p>
              <a:p>
                <a:pPr marL="0" marR="0" lvl="0" indent="0" algn="ctr" defTabSz="224790" rtl="0" eaLnBrk="1" fontAlgn="auto" latinLnBrk="0" hangingPunct="0">
                  <a:lnSpc>
                    <a:spcPts val="7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3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Размножение</a:t>
                </a:r>
                <a:r>
                  <a:rPr kumimoji="0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 </a:t>
                </a:r>
                <a:r>
                  <a:rPr kumimoji="0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cs typeface="Calibri"/>
                    <a:sym typeface="Calibri"/>
                  </a:rPr>
                  <a:t>бактерий</a:t>
                </a:r>
                <a:endParaRPr kumimoji="0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endParaRPr>
              </a:p>
            </p:txBody>
          </p:sp>
          <p:sp>
            <p:nvSpPr>
              <p:cNvPr id="18" name="Гиперсеборея">
                <a:extLst>
                  <a:ext uri="{FF2B5EF4-FFF2-40B4-BE49-F238E27FC236}">
                    <a16:creationId xmlns:a16="http://schemas.microsoft.com/office/drawing/2014/main" id="{500497B2-EE77-FC0E-C8A9-80D38CC4A1A1}"/>
                  </a:ext>
                </a:extLst>
              </p:cNvPr>
              <p:cNvSpPr txBox="1"/>
              <p:nvPr/>
            </p:nvSpPr>
            <p:spPr>
              <a:xfrm rot="5400000">
                <a:off x="1421564" y="1267436"/>
                <a:ext cx="1844889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Гиперсеборея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  <p:sp>
            <p:nvSpPr>
              <p:cNvPr id="19" name="Воспаление">
                <a:extLst>
                  <a:ext uri="{FF2B5EF4-FFF2-40B4-BE49-F238E27FC236}">
                    <a16:creationId xmlns:a16="http://schemas.microsoft.com/office/drawing/2014/main" id="{3181F8A4-2CB0-8106-DDFB-066E1C05C805}"/>
                  </a:ext>
                </a:extLst>
              </p:cNvPr>
              <p:cNvSpPr txBox="1"/>
              <p:nvPr/>
            </p:nvSpPr>
            <p:spPr>
              <a:xfrm rot="5400000">
                <a:off x="1526785" y="10209382"/>
                <a:ext cx="1567635" cy="46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defTabSz="449580">
                  <a:lnSpc>
                    <a:spcPts val="2600"/>
                  </a:lnSpc>
                  <a:defRPr sz="27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marR="0" lvl="0" indent="0" algn="ctr" defTabSz="224790" rtl="0" eaLnBrk="1" fontAlgn="auto" latinLnBrk="0" hangingPunct="0">
                  <a:lnSpc>
                    <a:spcPts val="13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Montserrat" pitchFamily="2" charset="0"/>
                    <a:sym typeface="Calibri"/>
                  </a:rPr>
                  <a:t>Воспаление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Calibri"/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E21328E7-10BA-3CD7-BC2F-0C652030D30B}"/>
              </a:ext>
            </a:extLst>
          </p:cNvPr>
          <p:cNvSpPr txBox="1"/>
          <p:nvPr/>
        </p:nvSpPr>
        <p:spPr>
          <a:xfrm>
            <a:off x="8914646" y="3464306"/>
            <a:ext cx="1837779" cy="1407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Оказывае</a:t>
            </a: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т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endParaRPr lang="ru-RU" sz="1000" kern="0" dirty="0">
              <a:solidFill>
                <a:srgbClr val="404040"/>
              </a:solidFill>
              <a:uFill>
                <a:solidFill>
                  <a:srgbClr val="404040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выраженн</a:t>
            </a: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ое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b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противовоспалительн</a:t>
            </a:r>
            <a:r>
              <a:rPr lang="ru-RU"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ое</a:t>
            </a:r>
            <a:r>
              <a:rPr sz="1000" kern="0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действие</a:t>
            </a:r>
            <a:endParaRPr sz="1000" kern="0" dirty="0">
              <a:solidFill>
                <a:srgbClr val="404040"/>
              </a:solidFill>
              <a:uFill>
                <a:solidFill>
                  <a:srgbClr val="404040"/>
                </a:solidFill>
              </a:uFill>
              <a:latin typeface="Montserrat" pitchFamily="2" charset="0"/>
              <a:cs typeface="Calibri"/>
              <a:sym typeface="Calibri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AE2199F1-E15F-DE91-A851-5AB02C2AD764}"/>
              </a:ext>
            </a:extLst>
          </p:cNvPr>
          <p:cNvSpPr txBox="1"/>
          <p:nvPr/>
        </p:nvSpPr>
        <p:spPr>
          <a:xfrm>
            <a:off x="8320715" y="5289225"/>
            <a:ext cx="3001480" cy="555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/>
          <a:p>
            <a:pPr algn="ctr" defTabSz="224790" hangingPunct="0">
              <a:lnSpc>
                <a:spcPts val="1750"/>
              </a:lnSpc>
              <a:defRPr sz="3500">
                <a:solidFill>
                  <a:srgbClr val="00A2FF">
                    <a:lumOff val="-13575"/>
                  </a:srgbClr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ДИКАЛИЙ </a:t>
            </a:r>
            <a:b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lang="ru-RU" sz="1600" b="1" kern="0" dirty="0">
                <a:solidFill>
                  <a:srgbClr val="00A2FF">
                    <a:lumOff val="-13575"/>
                  </a:srgbClr>
                </a:solidFill>
                <a:uFill>
                  <a:solidFill>
                    <a:srgbClr val="404040"/>
                  </a:solidFill>
                </a:uFill>
                <a:latin typeface="Montserrat" pitchFamily="2" charset="0"/>
                <a:cs typeface="Calibri"/>
                <a:sym typeface="Calibri"/>
              </a:rPr>
              <a:t>ГЛИЦИРРИЗИНАТ</a:t>
            </a: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67A950F2-5D5A-3891-3BBE-ECD5CAC5AD2B}"/>
              </a:ext>
            </a:extLst>
          </p:cNvPr>
          <p:cNvSpPr txBox="1"/>
          <p:nvPr/>
        </p:nvSpPr>
        <p:spPr>
          <a:xfrm>
            <a:off x="6501202" y="3464306"/>
            <a:ext cx="1802155" cy="1582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000" kern="0" dirty="0">
                <a:latin typeface="Montserrat" pitchFamily="2" charset="0"/>
              </a:rPr>
              <a:t>Нормализует </a:t>
            </a:r>
            <a:r>
              <a:rPr lang="ru-RU" sz="1000" kern="0" dirty="0" err="1">
                <a:latin typeface="Montserrat" pitchFamily="2" charset="0"/>
              </a:rPr>
              <a:t>микробиом</a:t>
            </a:r>
            <a:endParaRPr lang="ru-RU"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Доказанное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антибактериальное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действие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против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br>
              <a:rPr lang="en-US"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i="1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Cutibacterium</a:t>
            </a:r>
            <a:r>
              <a:rPr sz="1000" i="1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acnes 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и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др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.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8BDE9A23-CDF1-4FF4-0BFC-C6B6E8C4A00B}"/>
              </a:ext>
            </a:extLst>
          </p:cNvPr>
          <p:cNvSpPr txBox="1"/>
          <p:nvPr/>
        </p:nvSpPr>
        <p:spPr>
          <a:xfrm>
            <a:off x="4211877" y="3464306"/>
            <a:ext cx="1684506" cy="1038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>
            <a:lvl1pPr defTabSz="449580">
              <a:lnSpc>
                <a:spcPts val="2600"/>
              </a:lnSpc>
              <a:defRPr sz="270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224790" hangingPunct="0">
              <a:lnSpc>
                <a:spcPts val="1300"/>
              </a:lnSpc>
              <a:defRPr>
                <a:uFill>
                  <a:solidFill>
                    <a:srgbClr val="000000"/>
                  </a:solidFill>
                </a:uFill>
              </a:defRPr>
            </a:pPr>
            <a:r>
              <a:rPr sz="1000" kern="0" dirty="0" err="1">
                <a:latin typeface="Montserrat" pitchFamily="2" charset="0"/>
              </a:rPr>
              <a:t>Улучшает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отток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кожного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сала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за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счет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снижения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его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вязкости</a:t>
            </a:r>
            <a:r>
              <a:rPr sz="1000" kern="0" dirty="0">
                <a:latin typeface="Montserrat" pitchFamily="2" charset="0"/>
              </a:rPr>
              <a:t> и </a:t>
            </a:r>
            <a:r>
              <a:rPr sz="1000" kern="0" dirty="0" err="1">
                <a:latin typeface="Montserrat" pitchFamily="2" charset="0"/>
              </a:rPr>
              <a:t>повышения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эластичности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стенок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волосяного</a:t>
            </a:r>
            <a:r>
              <a:rPr sz="1000" kern="0" dirty="0">
                <a:latin typeface="Montserrat" pitchFamily="2" charset="0"/>
              </a:rPr>
              <a:t> </a:t>
            </a:r>
            <a:r>
              <a:rPr sz="1000" kern="0" dirty="0" err="1">
                <a:latin typeface="Montserrat" pitchFamily="2" charset="0"/>
              </a:rPr>
              <a:t>фолликула</a:t>
            </a:r>
            <a:r>
              <a:rPr lang="ru-RU" sz="1000" kern="0" dirty="0">
                <a:latin typeface="Montserrat" pitchFamily="2" charset="0"/>
              </a:rPr>
              <a:t> </a:t>
            </a:r>
            <a:endParaRPr sz="1000" kern="0" dirty="0">
              <a:latin typeface="Montserrat" pitchFamily="2" charset="0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83D63DBC-C2CB-1E61-708B-80108E000F12}"/>
              </a:ext>
            </a:extLst>
          </p:cNvPr>
          <p:cNvSpPr txBox="1"/>
          <p:nvPr/>
        </p:nvSpPr>
        <p:spPr>
          <a:xfrm>
            <a:off x="2253673" y="3464306"/>
            <a:ext cx="1831446" cy="10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/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Сниж</a:t>
            </a:r>
            <a:r>
              <a:rPr lang="ru-RU"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активност</a:t>
            </a:r>
            <a:r>
              <a:rPr lang="ru-RU"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ь</a:t>
            </a:r>
            <a:endParaRPr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5-альфа-редуктазы.</a:t>
            </a:r>
            <a:b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</a:b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Блокирует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влияние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гормонов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на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сальные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железы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.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Снижает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</a:p>
          <a:p>
            <a:pPr defTabSz="224790" hangingPunct="0">
              <a:lnSpc>
                <a:spcPts val="1300"/>
              </a:lnSpc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уровень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выделения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кожного</a:t>
            </a:r>
            <a:r>
              <a:rPr sz="1000" kern="0" dirty="0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 </a:t>
            </a:r>
            <a:r>
              <a:rPr sz="1000" kern="0" dirty="0" err="1">
                <a:solidFill>
                  <a:srgbClr val="000000"/>
                </a:solidFill>
                <a:uFill>
                  <a:solidFill>
                    <a:srgbClr val="62DBB8"/>
                  </a:solidFill>
                </a:uFill>
                <a:latin typeface="Montserrat" pitchFamily="2" charset="0"/>
                <a:cs typeface="Calibri"/>
                <a:sym typeface="Calibri"/>
              </a:rPr>
              <a:t>сала</a:t>
            </a:r>
            <a:endParaRPr sz="1000" kern="0" dirty="0">
              <a:solidFill>
                <a:srgbClr val="000000"/>
              </a:solidFill>
              <a:uFill>
                <a:solidFill>
                  <a:srgbClr val="62DBB8"/>
                </a:solidFill>
              </a:uFill>
              <a:latin typeface="Montserrat" pitchFamily="2" charset="0"/>
              <a:cs typeface="Calibri"/>
              <a:sym typeface="Calibri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7ADA569-6474-A94E-096A-012A81715E8A}"/>
              </a:ext>
            </a:extLst>
          </p:cNvPr>
          <p:cNvGrpSpPr/>
          <p:nvPr/>
        </p:nvGrpSpPr>
        <p:grpSpPr>
          <a:xfrm>
            <a:off x="944901" y="1728312"/>
            <a:ext cx="752108" cy="1634953"/>
            <a:chOff x="944901" y="1622748"/>
            <a:chExt cx="752108" cy="1486321"/>
          </a:xfrm>
        </p:grpSpPr>
        <p:sp>
          <p:nvSpPr>
            <p:cNvPr id="26" name="Скругленный прямоугольник 25">
              <a:extLst>
                <a:ext uri="{FF2B5EF4-FFF2-40B4-BE49-F238E27FC236}">
                  <a16:creationId xmlns:a16="http://schemas.microsoft.com/office/drawing/2014/main" id="{D5F7BCDB-B7C9-A562-EC32-4E84D6E70BC9}"/>
                </a:ext>
              </a:extLst>
            </p:cNvPr>
            <p:cNvSpPr/>
            <p:nvPr/>
          </p:nvSpPr>
          <p:spPr>
            <a:xfrm>
              <a:off x="944901" y="1649925"/>
              <a:ext cx="736810" cy="1439008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4BC569B3-0EFA-BB57-AD48-7C0201E1066B}"/>
                </a:ext>
              </a:extLst>
            </p:cNvPr>
            <p:cNvSpPr/>
            <p:nvPr/>
          </p:nvSpPr>
          <p:spPr>
            <a:xfrm>
              <a:off x="1023570" y="1622748"/>
              <a:ext cx="673439" cy="14863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Патогенез </a:t>
              </a:r>
            </a:p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акне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06D62D6-F656-D30F-5008-DFF11B85D9BE}"/>
              </a:ext>
            </a:extLst>
          </p:cNvPr>
          <p:cNvGrpSpPr/>
          <p:nvPr/>
        </p:nvGrpSpPr>
        <p:grpSpPr>
          <a:xfrm>
            <a:off x="944901" y="3398042"/>
            <a:ext cx="736810" cy="1342787"/>
            <a:chOff x="944901" y="3346404"/>
            <a:chExt cx="736810" cy="1624773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47CB816C-7F57-C329-86EF-EAF63A5BFFF4}"/>
                </a:ext>
              </a:extLst>
            </p:cNvPr>
            <p:cNvSpPr/>
            <p:nvPr/>
          </p:nvSpPr>
          <p:spPr>
            <a:xfrm>
              <a:off x="944901" y="3450293"/>
              <a:ext cx="736810" cy="1439119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836869E8-86C9-8603-4AB2-4F218A654366}"/>
                </a:ext>
              </a:extLst>
            </p:cNvPr>
            <p:cNvSpPr/>
            <p:nvPr/>
          </p:nvSpPr>
          <p:spPr>
            <a:xfrm rot="16200000">
              <a:off x="517923" y="3817995"/>
              <a:ext cx="1624773" cy="6815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Действие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8596ACD-7E4C-15B0-DF64-9C8099D23BF6}"/>
              </a:ext>
            </a:extLst>
          </p:cNvPr>
          <p:cNvGrpSpPr/>
          <p:nvPr/>
        </p:nvGrpSpPr>
        <p:grpSpPr>
          <a:xfrm>
            <a:off x="944901" y="4806007"/>
            <a:ext cx="736810" cy="1439008"/>
            <a:chOff x="944901" y="5032105"/>
            <a:chExt cx="736810" cy="1582909"/>
          </a:xfrm>
        </p:grpSpPr>
        <p:sp>
          <p:nvSpPr>
            <p:cNvPr id="32" name="Скругленный прямоугольник 31">
              <a:extLst>
                <a:ext uri="{FF2B5EF4-FFF2-40B4-BE49-F238E27FC236}">
                  <a16:creationId xmlns:a16="http://schemas.microsoft.com/office/drawing/2014/main" id="{C4D48594-7038-D927-330B-8F2F14E28A2E}"/>
                </a:ext>
              </a:extLst>
            </p:cNvPr>
            <p:cNvSpPr/>
            <p:nvPr/>
          </p:nvSpPr>
          <p:spPr>
            <a:xfrm>
              <a:off x="944901" y="5032105"/>
              <a:ext cx="736810" cy="1582909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8191B859-C3D5-BA87-5272-7CDAA2741D55}"/>
                </a:ext>
              </a:extLst>
            </p:cNvPr>
            <p:cNvSpPr/>
            <p:nvPr/>
          </p:nvSpPr>
          <p:spPr>
            <a:xfrm>
              <a:off x="989514" y="5225238"/>
              <a:ext cx="681590" cy="1256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lnSpc>
                  <a:spcPct val="80000"/>
                </a:lnSpc>
              </a:pP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</a:rPr>
                <a:t>Активный компонент </a:t>
              </a:r>
              <a:r>
                <a:rPr lang="ru-RU" sz="1400" dirty="0" err="1">
                  <a:solidFill>
                    <a:srgbClr val="0074AD"/>
                  </a:solidFill>
                  <a:latin typeface="Montserrat" pitchFamily="2" charset="0"/>
                </a:rPr>
                <a:t>Циновит</a:t>
              </a:r>
              <a:endParaRPr lang="ru-RU" sz="1400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88BBD2F-317A-4F14-6CE0-3AB8B441EA6C}"/>
              </a:ext>
            </a:extLst>
          </p:cNvPr>
          <p:cNvSpPr txBox="1"/>
          <p:nvPr/>
        </p:nvSpPr>
        <p:spPr>
          <a:xfrm>
            <a:off x="815911" y="546537"/>
            <a:ext cx="84175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20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20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оказывает многофакторное действие </a:t>
            </a:r>
          </a:p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на различные звенья патогенеза акне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E70A76-9858-E905-8C7B-672BE0ED6FA3}"/>
              </a:ext>
            </a:extLst>
          </p:cNvPr>
          <p:cNvSpPr txBox="1"/>
          <p:nvPr/>
        </p:nvSpPr>
        <p:spPr>
          <a:xfrm>
            <a:off x="1974205" y="5408903"/>
            <a:ext cx="59552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24790" hangingPunct="0">
              <a:spcBef>
                <a:spcPts val="400"/>
              </a:spcBef>
              <a:defRPr b="0">
                <a:uFill>
                  <a:solidFill>
                    <a:srgbClr val="000000"/>
                  </a:solidFill>
                </a:uFill>
              </a:defRPr>
            </a:pPr>
            <a:r>
              <a:rPr lang="en" sz="2000" b="1" kern="0" dirty="0">
                <a:solidFill>
                  <a:srgbClr val="9D9A19"/>
                </a:solidFill>
                <a:latin typeface="Montserrat" pitchFamily="2" charset="0"/>
              </a:rPr>
              <a:t>Zinc PCA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16E34E6-4ECB-E99C-C6B1-1FAC6713DC3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94" y="4997535"/>
            <a:ext cx="1362364" cy="658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BC81189-6C41-29C3-3722-7C7F288D48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11" y="4982811"/>
            <a:ext cx="1824182" cy="65809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C86B5A3-C48D-E9AF-8F9D-7BB52457139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512" y="4967362"/>
            <a:ext cx="300182" cy="65809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886B9EC-55E2-A3D6-FB5C-99F911E7701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0535" y="4919543"/>
            <a:ext cx="300182" cy="65809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1FFF318-FA2D-412F-325C-BEE916E9F4E6}"/>
              </a:ext>
            </a:extLst>
          </p:cNvPr>
          <p:cNvSpPr txBox="1"/>
          <p:nvPr/>
        </p:nvSpPr>
        <p:spPr>
          <a:xfrm>
            <a:off x="7766367" y="5198235"/>
            <a:ext cx="568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173AD"/>
                </a:solidFill>
                <a:latin typeface="Montserrat SemiBold" pitchFamily="2" charset="0"/>
              </a:rPr>
              <a:t>+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71387D2-FC47-0068-AF03-605CC367F4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9A322A-4DD5-4C7C-986C-533ED5BB4226}"/>
              </a:ext>
            </a:extLst>
          </p:cNvPr>
          <p:cNvSpPr txBox="1"/>
          <p:nvPr/>
        </p:nvSpPr>
        <p:spPr>
          <a:xfrm>
            <a:off x="815911" y="1626985"/>
            <a:ext cx="105086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</a:rPr>
              <a:t>А.В. Самцов, А.В. Стаценко, В.Р. </a:t>
            </a:r>
            <a:r>
              <a:rPr lang="ru-RU" sz="1200" dirty="0" err="1">
                <a:solidFill>
                  <a:srgbClr val="004F74"/>
                </a:solidFill>
                <a:latin typeface="Montserrat" pitchFamily="2" charset="0"/>
              </a:rPr>
              <a:t>Хайрутдинов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br>
              <a:rPr lang="ru-RU" sz="1200" dirty="0">
                <a:solidFill>
                  <a:srgbClr val="004F74"/>
                </a:solidFill>
                <a:latin typeface="Montserrat" pitchFamily="2" charset="0"/>
              </a:rPr>
            </a:br>
            <a:r>
              <a:rPr lang="ru-RU" sz="1200" dirty="0">
                <a:solidFill>
                  <a:srgbClr val="004F74"/>
                </a:solidFill>
                <a:latin typeface="Montserrat" pitchFamily="2" charset="0"/>
              </a:rPr>
              <a:t>Военно-медицинская академия им. С.М. Кирова, Санкт-Петербург</a:t>
            </a:r>
          </a:p>
          <a:p>
            <a:pPr>
              <a:buClr>
                <a:srgbClr val="00B0F0"/>
              </a:buClr>
            </a:pPr>
            <a:endParaRPr lang="ru-RU" sz="1200" b="1" dirty="0">
              <a:solidFill>
                <a:srgbClr val="004F74"/>
              </a:solidFill>
              <a:effectLst/>
              <a:latin typeface="Montserrat" pitchFamily="2" charset="0"/>
              <a:ea typeface="Times New Roman" panose="02020603050405020304" pitchFamily="18" charset="0"/>
            </a:endParaRP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4F74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Целью исследования</a:t>
            </a:r>
            <a:r>
              <a:rPr lang="ru-RU" sz="1200" dirty="0">
                <a:solidFill>
                  <a:srgbClr val="004F74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 явилась оценка клинической эффективности, безопасности и переносимости крем-геля Циновит в терапии больных вульгарными акне легкой и средней степени тяжести</a:t>
            </a:r>
            <a:br>
              <a:rPr lang="ru-RU" sz="1200" dirty="0">
                <a:solidFill>
                  <a:srgbClr val="004F74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</a:br>
            <a:endParaRPr lang="ru-RU" sz="1200" dirty="0">
              <a:solidFill>
                <a:srgbClr val="004F74"/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участие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60 больных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вульгарными акне легкой и средней степени тяжести: 38 пациентов мужского пола, 22 пациента женского пола </a:t>
            </a: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две группы – 40 и 20 человек,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рандомизированные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по степени тяжести заболевания, полу и возрасту</a:t>
            </a: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пациенты не знали в какую группу они были рандомизированы и какое наружное средство получали.</a:t>
            </a: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продолжительность исследования составила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6 недель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рекомендовано: первой группе </a:t>
            </a:r>
            <a:r>
              <a:rPr lang="ru-RU" sz="12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ЦИНОВИТ крем-гель </a:t>
            </a: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2 раза в сутки </a:t>
            </a:r>
            <a:b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</a:b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                                 второй группе – плацебо.</a:t>
            </a: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4F74"/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Clr>
                <a:srgbClr val="0074AD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4F74"/>
                </a:solidFill>
                <a:latin typeface="Montserrat" pitchFamily="2" charset="0"/>
                <a:ea typeface="Times New Roman" panose="02020603050405020304" pitchFamily="18" charset="0"/>
              </a:rPr>
              <a:t>д</a:t>
            </a:r>
            <a:r>
              <a:rPr lang="ru-RU" sz="1200" dirty="0">
                <a:solidFill>
                  <a:srgbClr val="004F74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ля оценка клинической эффективности терапии на завершающем этапе (через 6 недель) использовали следующие </a:t>
            </a:r>
            <a:r>
              <a:rPr lang="ru-RU" sz="1200" b="1" dirty="0">
                <a:solidFill>
                  <a:srgbClr val="004F74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критерии</a:t>
            </a:r>
            <a:r>
              <a:rPr lang="ru-RU" sz="1200" dirty="0">
                <a:solidFill>
                  <a:srgbClr val="004F74"/>
                </a:solidFill>
                <a:effectLst/>
                <a:latin typeface="Montserrat" pitchFamily="2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16AB28-74E8-1E6B-D4A1-3DFBBEEDE0ED}"/>
              </a:ext>
            </a:extLst>
          </p:cNvPr>
          <p:cNvSpPr txBox="1"/>
          <p:nvPr/>
        </p:nvSpPr>
        <p:spPr>
          <a:xfrm>
            <a:off x="815911" y="1163507"/>
            <a:ext cx="107110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</a:pP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Клиническая эффективность крем-геля </a:t>
            </a:r>
            <a:r>
              <a:rPr lang="ru-RU" sz="14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14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14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sz="1400" b="1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в терапии больных акне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A6D8127-D695-1196-1360-86B1F0660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027425"/>
              </p:ext>
            </p:extLst>
          </p:nvPr>
        </p:nvGraphicFramePr>
        <p:xfrm>
          <a:off x="912542" y="4775242"/>
          <a:ext cx="10315340" cy="11425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63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3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3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3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30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9451">
                <a:tc>
                  <a:txBody>
                    <a:bodyPr/>
                    <a:lstStyle/>
                    <a:p>
                      <a:pPr algn="ctr"/>
                      <a:r>
                        <a:rPr lang="ru-RU" sz="1000" u="none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Клиническое выздоровление </a:t>
                      </a:r>
                      <a:endParaRPr lang="ru-RU" sz="1000" u="none" dirty="0">
                        <a:solidFill>
                          <a:schemeClr val="bg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Значительное улучшение </a:t>
                      </a:r>
                      <a:endParaRPr lang="ru-RU" sz="1000" b="1" u="none" kern="1200" dirty="0">
                        <a:solidFill>
                          <a:schemeClr val="bg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Улучшение</a:t>
                      </a:r>
                      <a:endParaRPr lang="ru-RU" sz="1000" b="1" u="none" kern="1200" dirty="0">
                        <a:solidFill>
                          <a:schemeClr val="bg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Отсутствие эффекта </a:t>
                      </a:r>
                      <a:endParaRPr lang="ru-RU" sz="1000" b="1" u="none" kern="1200" dirty="0">
                        <a:solidFill>
                          <a:schemeClr val="bg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Ухудшение</a:t>
                      </a:r>
                      <a:endParaRPr lang="ru-RU" sz="1000" b="1" u="none" kern="1200" dirty="0">
                        <a:solidFill>
                          <a:schemeClr val="bg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rgbClr val="0074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05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полное исчезновение первичных элементов сыпи на коже</a:t>
                      </a:r>
                      <a:endParaRPr lang="ru-RU" sz="1000" b="1" u="none" kern="1200" dirty="0">
                        <a:solidFill>
                          <a:schemeClr val="tx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уменьшение количества элементов сыпи на коже не менее, чем на 75%, </a:t>
                      </a:r>
                      <a:endParaRPr lang="ru-RU" sz="1000" b="1" u="none" kern="1200" dirty="0">
                        <a:solidFill>
                          <a:schemeClr val="tx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снижение количества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элементов сыпи на коже не менее, чем на 25% и не более, чем на 75%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уменьшение количества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элементов сыпи на коже менее чем на 25%,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u="none" kern="1200" dirty="0">
                          <a:latin typeface="Montserrat" pitchFamily="2" charset="0"/>
                          <a:ea typeface="Verdana" pitchFamily="34" charset="0"/>
                          <a:cs typeface="Verdana" pitchFamily="34" charset="0"/>
                        </a:rPr>
                        <a:t>отрицательная динамика со стороны кожного процесса </a:t>
                      </a:r>
                      <a:endParaRPr lang="ru-RU" sz="1000" b="1" u="none" kern="1200" dirty="0">
                        <a:solidFill>
                          <a:schemeClr val="tx1"/>
                        </a:solidFill>
                        <a:latin typeface="Montserrat" pitchFamily="2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F7EF1B0-EB4B-C235-7FD3-91CD43091643}"/>
              </a:ext>
            </a:extLst>
          </p:cNvPr>
          <p:cNvSpPr txBox="1"/>
          <p:nvPr/>
        </p:nvSpPr>
        <p:spPr>
          <a:xfrm>
            <a:off x="841698" y="6121305"/>
            <a:ext cx="1050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Самцов А.В., Эффективная фармакотерапия, 2014г. №48 </a:t>
            </a:r>
            <a:endParaRPr lang="ru-RU" sz="8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8300A-3647-F9D0-380F-A9AAD6498949}"/>
              </a:ext>
            </a:extLst>
          </p:cNvPr>
          <p:cNvSpPr txBox="1"/>
          <p:nvPr/>
        </p:nvSpPr>
        <p:spPr>
          <a:xfrm>
            <a:off x="815911" y="546537"/>
            <a:ext cx="8417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Клинические исследования</a:t>
            </a:r>
            <a:endParaRPr lang="ru-RU" sz="2000" b="1" kern="0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BA635F-074B-B711-FCCF-6887125CC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27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2285AD4C-4564-AF51-AC41-B6DCF619B7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019260"/>
              </p:ext>
            </p:extLst>
          </p:nvPr>
        </p:nvGraphicFramePr>
        <p:xfrm>
          <a:off x="1015827" y="1987747"/>
          <a:ext cx="5622463" cy="3593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CFBE6D2-E837-2C0D-3E84-3C0D36919E01}"/>
              </a:ext>
            </a:extLst>
          </p:cNvPr>
          <p:cNvSpPr txBox="1"/>
          <p:nvPr/>
        </p:nvSpPr>
        <p:spPr>
          <a:xfrm>
            <a:off x="913414" y="1516010"/>
            <a:ext cx="6216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</a:rPr>
              <a:t>через 6 недель применения </a:t>
            </a:r>
            <a:endParaRPr lang="ru-RU" sz="1400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CC3E2-1E8F-413F-5CB7-8FCCB41A010C}"/>
              </a:ext>
            </a:extLst>
          </p:cNvPr>
          <p:cNvSpPr txBox="1"/>
          <p:nvPr/>
        </p:nvSpPr>
        <p:spPr>
          <a:xfrm>
            <a:off x="621653" y="438581"/>
            <a:ext cx="907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Исследование показало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эффективность, безопасность </a:t>
            </a:r>
          </a:p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 хорошую переносимость крем-геля </a:t>
            </a:r>
            <a:r>
              <a:rPr lang="ru-RU" sz="1600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sz="1600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sz="1600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у 100% пациентов </a:t>
            </a:r>
          </a:p>
          <a:p>
            <a:r>
              <a:rPr lang="ru-RU" sz="1400" dirty="0">
                <a:solidFill>
                  <a:srgbClr val="0074AD"/>
                </a:solidFill>
                <a:latin typeface="Montserrat" pitchFamily="2" charset="0"/>
              </a:rPr>
              <a:t>с </a:t>
            </a:r>
            <a:r>
              <a:rPr lang="ru-RU" sz="1400" dirty="0" err="1">
                <a:solidFill>
                  <a:srgbClr val="0074AD"/>
                </a:solidFill>
                <a:latin typeface="Montserrat" pitchFamily="2" charset="0"/>
              </a:rPr>
              <a:t>папуло</a:t>
            </a:r>
            <a:r>
              <a:rPr lang="ru-RU" sz="1400" dirty="0">
                <a:solidFill>
                  <a:srgbClr val="0074AD"/>
                </a:solidFill>
                <a:latin typeface="Montserrat" pitchFamily="2" charset="0"/>
              </a:rPr>
              <a:t>-пустулезной формой акне легкой и средне-тяжелой степени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D3EB4-BDE8-FCD2-7552-99247E4F2E46}"/>
              </a:ext>
            </a:extLst>
          </p:cNvPr>
          <p:cNvSpPr txBox="1"/>
          <p:nvPr/>
        </p:nvSpPr>
        <p:spPr>
          <a:xfrm>
            <a:off x="6593268" y="1929140"/>
            <a:ext cx="445379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Clr>
                <a:srgbClr val="9D9A19"/>
              </a:buClr>
              <a:buFont typeface="Wingdings" pitchFamily="2" charset="2"/>
              <a:buChar char="ü"/>
            </a:pPr>
            <a:r>
              <a:rPr lang="ru-RU" sz="1400" dirty="0">
                <a:latin typeface="Montserrat" pitchFamily="2" charset="0"/>
                <a:ea typeface="Verdana" pitchFamily="34" charset="0"/>
                <a:cs typeface="Verdana" pitchFamily="34" charset="0"/>
              </a:rPr>
              <a:t>Не отмечено побочных явлений, в т.ч. аллергических</a:t>
            </a:r>
          </a:p>
          <a:p>
            <a:pPr marL="171450" indent="-171450" algn="l">
              <a:buClr>
                <a:srgbClr val="9D9A19"/>
              </a:buClr>
              <a:buFont typeface="Wingdings" pitchFamily="2" charset="2"/>
              <a:buChar char="ü"/>
            </a:pPr>
            <a:r>
              <a:rPr lang="ru-RU" sz="1400" dirty="0">
                <a:latin typeface="Montserrat" pitchFamily="2" charset="0"/>
                <a:ea typeface="Verdana" pitchFamily="34" charset="0"/>
                <a:cs typeface="Verdana" pitchFamily="34" charset="0"/>
              </a:rPr>
              <a:t>Терапевтическую эффективность отметили у </a:t>
            </a:r>
            <a:r>
              <a:rPr lang="ru-RU" sz="1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100% </a:t>
            </a:r>
            <a:r>
              <a:rPr lang="ru-RU" sz="1400" dirty="0">
                <a:latin typeface="Montserrat" pitchFamily="2" charset="0"/>
                <a:ea typeface="Verdana" pitchFamily="34" charset="0"/>
                <a:cs typeface="Verdana" pitchFamily="34" charset="0"/>
              </a:rPr>
              <a:t>пациентов</a:t>
            </a:r>
          </a:p>
          <a:p>
            <a:pPr marL="171450" indent="-171450" algn="l">
              <a:buClr>
                <a:srgbClr val="9D9A19"/>
              </a:buClr>
              <a:buFont typeface="Wingdings" pitchFamily="2" charset="2"/>
              <a:buChar char="ü"/>
            </a:pPr>
            <a:endParaRPr lang="ru-RU" sz="1400" dirty="0"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 marL="628650" lvl="1" indent="-171450" algn="l">
              <a:buClr>
                <a:srgbClr val="9D9A19"/>
              </a:buClr>
              <a:buFont typeface="Wingdings" pitchFamily="2" charset="2"/>
              <a:buChar char="ü"/>
            </a:pPr>
            <a:r>
              <a:rPr lang="ru-RU" sz="1100" dirty="0">
                <a:latin typeface="Montserrat" pitchFamily="2" charset="0"/>
                <a:ea typeface="Verdana" pitchFamily="34" charset="0"/>
                <a:cs typeface="Verdana" pitchFamily="34" charset="0"/>
              </a:rPr>
              <a:t> У 80% пациентов  -  клиническое выздоровление или значительное улучшение</a:t>
            </a:r>
          </a:p>
          <a:p>
            <a:pPr marL="628650" lvl="1" indent="-171450" algn="l">
              <a:buClr>
                <a:srgbClr val="9D9A19"/>
              </a:buClr>
              <a:buFont typeface="Wingdings" pitchFamily="2" charset="2"/>
              <a:buChar char="ü"/>
            </a:pPr>
            <a:r>
              <a:rPr lang="ru-RU" sz="1100" dirty="0">
                <a:latin typeface="Montserrat" pitchFamily="2" charset="0"/>
                <a:ea typeface="Verdana" pitchFamily="34" charset="0"/>
                <a:cs typeface="Verdana" pitchFamily="34" charset="0"/>
              </a:rPr>
              <a:t>У 20% пациентов -  улучшение </a:t>
            </a:r>
          </a:p>
          <a:p>
            <a:pPr marL="628650" lvl="1" indent="-171450" algn="l">
              <a:buClr>
                <a:srgbClr val="9D9A19"/>
              </a:buClr>
              <a:buFont typeface="Wingdings" pitchFamily="2" charset="2"/>
              <a:buChar char="ü"/>
            </a:pPr>
            <a:endParaRPr lang="ru-RU" sz="1100" dirty="0"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 marL="171450" indent="-171450" algn="l">
              <a:buClr>
                <a:srgbClr val="9D9A19"/>
              </a:buClr>
              <a:buFont typeface="Wingdings" pitchFamily="2" charset="2"/>
              <a:buChar char="ü"/>
            </a:pPr>
            <a:r>
              <a:rPr lang="ru-RU" sz="1400" dirty="0">
                <a:latin typeface="Montserrat" pitchFamily="2" charset="0"/>
                <a:ea typeface="Verdana" pitchFamily="34" charset="0"/>
                <a:cs typeface="Verdana" pitchFamily="34" charset="0"/>
              </a:rPr>
              <a:t>Использование </a:t>
            </a:r>
            <a:r>
              <a:rPr lang="ru-RU" sz="1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крем-геля </a:t>
            </a:r>
            <a:r>
              <a:rPr lang="ru-RU" sz="1400" b="1" dirty="0" err="1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Циновит</a:t>
            </a:r>
            <a:r>
              <a:rPr lang="ru-RU" sz="1400" b="1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400" dirty="0">
                <a:latin typeface="Montserrat" pitchFamily="2" charset="0"/>
                <a:ea typeface="Verdana" pitchFamily="34" charset="0"/>
                <a:cs typeface="Verdana" pitchFamily="34" charset="0"/>
              </a:rPr>
              <a:t>у больных акне нормализует показатели влажности и рН кожи</a:t>
            </a:r>
          </a:p>
          <a:p>
            <a:pPr marL="171450" indent="-171450" algn="l">
              <a:buClr>
                <a:srgbClr val="9D9A19"/>
              </a:buClr>
              <a:buFont typeface="Wingdings" pitchFamily="2" charset="2"/>
              <a:buChar char="ü"/>
            </a:pPr>
            <a:r>
              <a:rPr lang="ru-RU" sz="1400" dirty="0">
                <a:latin typeface="Montserrat" pitchFamily="2" charset="0"/>
                <a:ea typeface="Verdana" pitchFamily="34" charset="0"/>
                <a:cs typeface="Verdana" pitchFamily="34" charset="0"/>
              </a:rPr>
              <a:t>Выявлена тенденция к снижению избыточного </a:t>
            </a:r>
            <a:r>
              <a:rPr lang="ru-RU" sz="1400" dirty="0" err="1">
                <a:latin typeface="Montserrat" pitchFamily="2" charset="0"/>
                <a:ea typeface="Verdana" pitchFamily="34" charset="0"/>
                <a:cs typeface="Verdana" pitchFamily="34" charset="0"/>
              </a:rPr>
              <a:t>салоотделения</a:t>
            </a:r>
            <a:endParaRPr lang="ru-RU" sz="1400" dirty="0"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pPr marL="171450" indent="-171450" algn="l">
              <a:buClr>
                <a:srgbClr val="9D9A19"/>
              </a:buClr>
              <a:buFont typeface="Wingdings" pitchFamily="2" charset="2"/>
              <a:buChar char="ü"/>
            </a:pPr>
            <a:endParaRPr lang="ru-RU" sz="1400" dirty="0"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72C6D6E-AB1F-C70E-23B2-ABF1AD303038}"/>
              </a:ext>
            </a:extLst>
          </p:cNvPr>
          <p:cNvGrpSpPr/>
          <p:nvPr/>
        </p:nvGrpSpPr>
        <p:grpSpPr>
          <a:xfrm>
            <a:off x="841698" y="5193455"/>
            <a:ext cx="10508603" cy="781279"/>
            <a:chOff x="841698" y="5356283"/>
            <a:chExt cx="10508603" cy="781279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A3A1D3DE-5EBF-EC6D-6EF0-DBAAE04BF8FC}"/>
                </a:ext>
              </a:extLst>
            </p:cNvPr>
            <p:cNvSpPr/>
            <p:nvPr/>
          </p:nvSpPr>
          <p:spPr>
            <a:xfrm>
              <a:off x="841698" y="5356283"/>
              <a:ext cx="10508603" cy="781279"/>
            </a:xfrm>
            <a:prstGeom prst="roundRect">
              <a:avLst>
                <a:gd name="adj" fmla="val 25378"/>
              </a:avLst>
            </a:prstGeom>
            <a:gradFill flip="none" rotWithShape="1">
              <a:gsLst>
                <a:gs pos="100000">
                  <a:srgbClr val="A0D5EA"/>
                </a:gs>
                <a:gs pos="0">
                  <a:srgbClr val="9DD3E8">
                    <a:alpha val="1021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E434EF-7CBF-BA17-59DA-86A1157A317F}"/>
                </a:ext>
              </a:extLst>
            </p:cNvPr>
            <p:cNvSpPr txBox="1"/>
            <p:nvPr/>
          </p:nvSpPr>
          <p:spPr>
            <a:xfrm>
              <a:off x="1027718" y="5477768"/>
              <a:ext cx="101484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Clr>
                  <a:srgbClr val="92D050"/>
                </a:buClr>
              </a:pPr>
              <a:r>
                <a:rPr lang="ru-RU" sz="14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Вывод исследования: Крем-гель </a:t>
              </a:r>
              <a:r>
                <a:rPr lang="ru-RU" sz="1400" b="1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Циновит</a:t>
              </a:r>
              <a:r>
                <a:rPr lang="ru-RU" sz="1400" b="1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® </a:t>
              </a: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может быть рекомендован в качестве средства лечения </a:t>
              </a:r>
              <a:r>
                <a:rPr lang="ru-RU" sz="1400" dirty="0" err="1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папуло</a:t>
              </a:r>
              <a:r>
                <a:rPr lang="ru-RU" sz="1400" dirty="0">
                  <a:solidFill>
                    <a:srgbClr val="0074AD"/>
                  </a:solidFill>
                  <a:latin typeface="Montserrat" pitchFamily="2" charset="0"/>
                  <a:ea typeface="Verdana" pitchFamily="34" charset="0"/>
                  <a:cs typeface="Verdana" pitchFamily="34" charset="0"/>
                </a:rPr>
                <a:t>-пустулезной формы акне легкой и средне-тяжелой степени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8D1B0B8-7081-142B-60B5-0A451493CB88}"/>
              </a:ext>
            </a:extLst>
          </p:cNvPr>
          <p:cNvSpPr txBox="1"/>
          <p:nvPr/>
        </p:nvSpPr>
        <p:spPr>
          <a:xfrm>
            <a:off x="866486" y="6179089"/>
            <a:ext cx="1050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Самцов А.В., Эффективная фармакотерапия, 2014г. №48 </a:t>
            </a:r>
            <a:endParaRPr lang="ru-RU" sz="8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  <a:p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F2DD10-0F21-4574-EBE4-958637809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22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C34E9F-5CEE-8D4D-3CC7-05647F048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140" b="3083"/>
          <a:stretch/>
        </p:blipFill>
        <p:spPr>
          <a:xfrm>
            <a:off x="1057836" y="1825992"/>
            <a:ext cx="2578197" cy="437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6C80B4-13DF-FCF5-FE4F-3EA5684570AF}"/>
              </a:ext>
            </a:extLst>
          </p:cNvPr>
          <p:cNvSpPr txBox="1"/>
          <p:nvPr/>
        </p:nvSpPr>
        <p:spPr>
          <a:xfrm>
            <a:off x="3962400" y="524610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Может использоваться как самостоятельно </a:t>
            </a:r>
          </a:p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так и в комплексе с системной или топической терапией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DA3D1D-2BB8-8667-B81C-C8BCE4569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5" y="623747"/>
            <a:ext cx="2644708" cy="708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C68DB6-D6C8-2E19-C886-53EC296A7332}"/>
              </a:ext>
            </a:extLst>
          </p:cNvPr>
          <p:cNvSpPr txBox="1"/>
          <p:nvPr/>
        </p:nvSpPr>
        <p:spPr>
          <a:xfrm>
            <a:off x="3980329" y="739516"/>
            <a:ext cx="7726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Комплексное решение для контроля над высыпаниями </a:t>
            </a:r>
          </a:p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и базового ухода за кожей при акне различной степени тяжести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B0E39C-9D08-436B-2C38-BEC5861209B1}"/>
              </a:ext>
            </a:extLst>
          </p:cNvPr>
          <p:cNvSpPr txBox="1"/>
          <p:nvPr/>
        </p:nvSpPr>
        <p:spPr>
          <a:xfrm>
            <a:off x="3962400" y="2038701"/>
            <a:ext cx="71717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Клинически доказанная эффективность в лечении акне легкой и средне-тяжелой степени*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Действует быстро и комплексно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Нормализует работу сальных желез, показатели увлажненности и рН*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Не содержит спирта и салициловой кислоты (не сушит и не раздражает кожу)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Натуральный состав, улучшает структуру кожи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Комфортен в использовании (без запаха, не горький, не липкий)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24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>
            <a:extLst>
              <a:ext uri="{FF2B5EF4-FFF2-40B4-BE49-F238E27FC236}">
                <a16:creationId xmlns:a16="http://schemas.microsoft.com/office/drawing/2014/main" id="{CF986879-F236-442B-B37B-AD013901140B}"/>
              </a:ext>
            </a:extLst>
          </p:cNvPr>
          <p:cNvSpPr/>
          <p:nvPr/>
        </p:nvSpPr>
        <p:spPr>
          <a:xfrm rot="10800000">
            <a:off x="967245" y="2922793"/>
            <a:ext cx="5129492" cy="3341820"/>
          </a:xfrm>
          <a:prstGeom prst="round2SameRect">
            <a:avLst>
              <a:gd name="adj1" fmla="val 4797"/>
              <a:gd name="adj2" fmla="val 0"/>
            </a:avLst>
          </a:prstGeom>
          <a:solidFill>
            <a:schemeClr val="bg1"/>
          </a:solidFill>
          <a:ln>
            <a:solidFill>
              <a:srgbClr val="9D9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F3958F-7FAA-CFF4-15B7-6F509853EFED}"/>
              </a:ext>
            </a:extLst>
          </p:cNvPr>
          <p:cNvSpPr/>
          <p:nvPr/>
        </p:nvSpPr>
        <p:spPr>
          <a:xfrm>
            <a:off x="967244" y="2331337"/>
            <a:ext cx="5129493" cy="596783"/>
          </a:xfrm>
          <a:prstGeom prst="rect">
            <a:avLst/>
          </a:prstGeom>
          <a:solidFill>
            <a:srgbClr val="9D9A19">
              <a:alpha val="20392"/>
            </a:srgbClr>
          </a:solidFill>
          <a:ln>
            <a:solidFill>
              <a:srgbClr val="9D9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1BD82-5472-C3F2-654C-EB8F7E9B303A}"/>
              </a:ext>
            </a:extLst>
          </p:cNvPr>
          <p:cNvSpPr txBox="1"/>
          <p:nvPr/>
        </p:nvSpPr>
        <p:spPr>
          <a:xfrm>
            <a:off x="1023795" y="2481992"/>
            <a:ext cx="2342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D9A19"/>
                </a:solidFill>
                <a:latin typeface="Montserrat" pitchFamily="2" charset="0"/>
                <a:cs typeface="Times New Roman" panose="02020603050405020304" pitchFamily="18" charset="0"/>
              </a:rPr>
              <a:t>Очищение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067650-BEBC-3FF4-CBCA-BB7E09F1B331}"/>
              </a:ext>
            </a:extLst>
          </p:cNvPr>
          <p:cNvSpPr txBox="1"/>
          <p:nvPr/>
        </p:nvSpPr>
        <p:spPr>
          <a:xfrm>
            <a:off x="3487185" y="2503158"/>
            <a:ext cx="2633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D9A19"/>
                </a:solidFill>
                <a:latin typeface="Montserrat" pitchFamily="2" charset="0"/>
                <a:cs typeface="Times New Roman" panose="02020603050405020304" pitchFamily="18" charset="0"/>
              </a:rPr>
              <a:t>Тонизирование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731A6-FF56-5F36-1900-D8BEC6187859}"/>
              </a:ext>
            </a:extLst>
          </p:cNvPr>
          <p:cNvSpPr txBox="1"/>
          <p:nvPr/>
        </p:nvSpPr>
        <p:spPr>
          <a:xfrm>
            <a:off x="949319" y="3091860"/>
            <a:ext cx="26367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®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пенка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для умывания </a:t>
            </a:r>
            <a:r>
              <a:rPr lang="ru-RU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комбинированной, жирной, проблемной кожи, 150мл</a:t>
            </a:r>
            <a:br>
              <a:rPr lang="ru-RU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</a:br>
            <a:endParaRPr lang="ru-RU" sz="1400" b="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6A22B-967B-9DF8-AB99-48FDD954A8DC}"/>
              </a:ext>
            </a:extLst>
          </p:cNvPr>
          <p:cNvSpPr txBox="1"/>
          <p:nvPr/>
        </p:nvSpPr>
        <p:spPr>
          <a:xfrm>
            <a:off x="3646529" y="3089779"/>
            <a:ext cx="2366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 тоник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 для комбинированной, жирной, проблемной кожи, 200мл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8697A1-E510-CF45-7AE8-D28DD01E7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526" y="4115355"/>
            <a:ext cx="927717" cy="21230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1EDF7A-05FF-9419-04C7-6398A9885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84" y="4141568"/>
            <a:ext cx="1006064" cy="2123045"/>
          </a:xfrm>
          <a:prstGeom prst="rect">
            <a:avLst/>
          </a:prstGeom>
        </p:spPr>
      </p:pic>
      <p:sp>
        <p:nvSpPr>
          <p:cNvPr id="10" name="Прямоугольник с двумя скругленными соседними углами 9">
            <a:extLst>
              <a:ext uri="{FF2B5EF4-FFF2-40B4-BE49-F238E27FC236}">
                <a16:creationId xmlns:a16="http://schemas.microsoft.com/office/drawing/2014/main" id="{387D055C-5B51-489D-7F88-A975B64A530E}"/>
              </a:ext>
            </a:extLst>
          </p:cNvPr>
          <p:cNvSpPr/>
          <p:nvPr/>
        </p:nvSpPr>
        <p:spPr>
          <a:xfrm>
            <a:off x="967244" y="1713687"/>
            <a:ext cx="5129493" cy="635579"/>
          </a:xfrm>
          <a:prstGeom prst="round2SameRect">
            <a:avLst/>
          </a:prstGeom>
          <a:solidFill>
            <a:srgbClr val="9D9A19"/>
          </a:solidFill>
          <a:ln>
            <a:solidFill>
              <a:srgbClr val="9D9A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F59CF-CE3D-3C4D-E5E9-8B2DBE943B8F}"/>
              </a:ext>
            </a:extLst>
          </p:cNvPr>
          <p:cNvSpPr txBox="1"/>
          <p:nvPr/>
        </p:nvSpPr>
        <p:spPr>
          <a:xfrm>
            <a:off x="949319" y="1888725"/>
            <a:ext cx="5170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Montserrat Medium" pitchFamily="2" charset="0"/>
                <a:cs typeface="Times New Roman" panose="02020603050405020304" pitchFamily="18" charset="0"/>
              </a:rPr>
              <a:t>БАЗОВЫЙ УХОД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C9286FC-040A-B6CE-43FF-E8648C7796CF}"/>
              </a:ext>
            </a:extLst>
          </p:cNvPr>
          <p:cNvCxnSpPr>
            <a:cxnSpLocks/>
            <a:stCxn id="3" idx="0"/>
            <a:endCxn id="2" idx="3"/>
          </p:cNvCxnSpPr>
          <p:nvPr/>
        </p:nvCxnSpPr>
        <p:spPr>
          <a:xfrm>
            <a:off x="3531991" y="2331337"/>
            <a:ext cx="0" cy="3933276"/>
          </a:xfrm>
          <a:prstGeom prst="line">
            <a:avLst/>
          </a:prstGeom>
          <a:ln>
            <a:solidFill>
              <a:srgbClr val="9D9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с двумя скругленными соседними углами 12">
            <a:extLst>
              <a:ext uri="{FF2B5EF4-FFF2-40B4-BE49-F238E27FC236}">
                <a16:creationId xmlns:a16="http://schemas.microsoft.com/office/drawing/2014/main" id="{26121138-58D2-9444-1744-455893A2F541}"/>
              </a:ext>
            </a:extLst>
          </p:cNvPr>
          <p:cNvSpPr/>
          <p:nvPr/>
        </p:nvSpPr>
        <p:spPr>
          <a:xfrm rot="10800000">
            <a:off x="6362041" y="2922793"/>
            <a:ext cx="4879503" cy="3341820"/>
          </a:xfrm>
          <a:prstGeom prst="round2SameRect">
            <a:avLst>
              <a:gd name="adj1" fmla="val 4797"/>
              <a:gd name="adj2" fmla="val 0"/>
            </a:avLst>
          </a:prstGeom>
          <a:solidFill>
            <a:schemeClr val="bg1"/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E4DE7E-CE39-B839-E617-C58F46F24AA8}"/>
              </a:ext>
            </a:extLst>
          </p:cNvPr>
          <p:cNvSpPr/>
          <p:nvPr/>
        </p:nvSpPr>
        <p:spPr>
          <a:xfrm>
            <a:off x="6362042" y="2331337"/>
            <a:ext cx="4879503" cy="596783"/>
          </a:xfrm>
          <a:prstGeom prst="rect">
            <a:avLst/>
          </a:prstGeom>
          <a:solidFill>
            <a:srgbClr val="0074AD">
              <a:alpha val="20392"/>
            </a:srgbClr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9F5744-CB48-F524-085D-2D25540539CA}"/>
              </a:ext>
            </a:extLst>
          </p:cNvPr>
          <p:cNvSpPr txBox="1"/>
          <p:nvPr/>
        </p:nvSpPr>
        <p:spPr>
          <a:xfrm>
            <a:off x="6418593" y="2481992"/>
            <a:ext cx="4918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Специальный  уход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03D1CB-896A-BCA5-589C-CC7B71B78079}"/>
              </a:ext>
            </a:extLst>
          </p:cNvPr>
          <p:cNvSpPr txBox="1"/>
          <p:nvPr/>
        </p:nvSpPr>
        <p:spPr>
          <a:xfrm>
            <a:off x="6344117" y="3091860"/>
            <a:ext cx="2508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для лица </a:t>
            </a:r>
            <a:br>
              <a:rPr lang="en-US" sz="1400" dirty="0">
                <a:latin typeface="Montserrat" pitchFamily="2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крем-гель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от угрей, прыщей и черных точек, 35мл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310665-0DB8-ABDC-52CC-DF192ED92E9B}"/>
              </a:ext>
            </a:extLst>
          </p:cNvPr>
          <p:cNvSpPr txBox="1"/>
          <p:nvPr/>
        </p:nvSpPr>
        <p:spPr>
          <a:xfrm>
            <a:off x="8918392" y="3089779"/>
            <a:ext cx="2251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для тела</a:t>
            </a:r>
            <a:br>
              <a:rPr lang="en-US" sz="1400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itchFamily="2" charset="0"/>
                <a:cs typeface="Times New Roman" panose="02020603050405020304" pitchFamily="18" charset="0"/>
              </a:rPr>
              <a:t>ЦИНОВИТ® спрей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от угрей, прыщей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и черных точек, 75мл </a:t>
            </a:r>
          </a:p>
        </p:txBody>
      </p:sp>
      <p:sp>
        <p:nvSpPr>
          <p:cNvPr id="18" name="Прямоугольник с двумя скругленными соседними углами 17">
            <a:extLst>
              <a:ext uri="{FF2B5EF4-FFF2-40B4-BE49-F238E27FC236}">
                <a16:creationId xmlns:a16="http://schemas.microsoft.com/office/drawing/2014/main" id="{906B816D-EC57-0AD7-D859-A4E2C425D044}"/>
              </a:ext>
            </a:extLst>
          </p:cNvPr>
          <p:cNvSpPr/>
          <p:nvPr/>
        </p:nvSpPr>
        <p:spPr>
          <a:xfrm>
            <a:off x="6362042" y="1713687"/>
            <a:ext cx="4879503" cy="635579"/>
          </a:xfrm>
          <a:prstGeom prst="round2SameRect">
            <a:avLst/>
          </a:prstGeom>
          <a:solidFill>
            <a:srgbClr val="0074AD"/>
          </a:solidFill>
          <a:ln>
            <a:solidFill>
              <a:srgbClr val="0074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3C40E2-609C-F221-AE56-1AF6E89018DE}"/>
              </a:ext>
            </a:extLst>
          </p:cNvPr>
          <p:cNvSpPr txBox="1"/>
          <p:nvPr/>
        </p:nvSpPr>
        <p:spPr>
          <a:xfrm>
            <a:off x="6344118" y="1888725"/>
            <a:ext cx="4918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Montserrat Medium" pitchFamily="2" charset="0"/>
                <a:cs typeface="Times New Roman" panose="02020603050405020304" pitchFamily="18" charset="0"/>
              </a:rPr>
              <a:t>АКТИВНЫЙ УХОД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3ACD1B1A-82D0-C806-8C07-408A2A239BFE}"/>
              </a:ext>
            </a:extLst>
          </p:cNvPr>
          <p:cNvCxnSpPr>
            <a:cxnSpLocks/>
            <a:stCxn id="13" idx="1"/>
            <a:endCxn id="13" idx="3"/>
          </p:cNvCxnSpPr>
          <p:nvPr/>
        </p:nvCxnSpPr>
        <p:spPr>
          <a:xfrm>
            <a:off x="8801792" y="2922793"/>
            <a:ext cx="0" cy="3341820"/>
          </a:xfrm>
          <a:prstGeom prst="line">
            <a:avLst/>
          </a:prstGeom>
          <a:ln>
            <a:solidFill>
              <a:srgbClr val="0074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3F96565-2E21-4188-846A-ADEFC459A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680" y="3976389"/>
            <a:ext cx="1000801" cy="22687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80A312E-DDEF-74EB-0AA9-D70F28EDF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997" y="4093599"/>
            <a:ext cx="580344" cy="20625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D849236-95B4-E156-6D49-89BA09760A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5" y="662657"/>
            <a:ext cx="2644708" cy="7087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E5061B-65F3-33FC-73B4-29899DF5591C}"/>
              </a:ext>
            </a:extLst>
          </p:cNvPr>
          <p:cNvSpPr txBox="1"/>
          <p:nvPr/>
        </p:nvSpPr>
        <p:spPr>
          <a:xfrm>
            <a:off x="3980329" y="739516"/>
            <a:ext cx="7726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Комплексный уход для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комбинированной,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  <a:cs typeface="Times New Roman" panose="02020603050405020304" pitchFamily="18" charset="0"/>
              </a:rPr>
              <a:t>ж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4AD"/>
                </a:solidFill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ирной, проблемной кожи</a:t>
            </a:r>
          </a:p>
        </p:txBody>
      </p:sp>
    </p:spTree>
    <p:extLst>
      <p:ext uri="{BB962C8B-B14F-4D97-AF65-F5344CB8AC3E}">
        <p14:creationId xmlns:p14="http://schemas.microsoft.com/office/powerpoint/2010/main" val="1644893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E26724-DB6A-A75B-463F-DAA0862B9931}"/>
              </a:ext>
            </a:extLst>
          </p:cNvPr>
          <p:cNvSpPr txBox="1"/>
          <p:nvPr/>
        </p:nvSpPr>
        <p:spPr>
          <a:xfrm>
            <a:off x="1003484" y="2177190"/>
            <a:ext cx="57616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</a:t>
            </a:r>
            <a:r>
              <a:rPr lang="ru-RU" sz="1600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Ежедневный бережный уход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Лечение</a:t>
            </a:r>
            <a:r>
              <a:rPr lang="ru-RU" sz="1600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акне легкой и средней степени тяжести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600" b="1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овышение эффективности </a:t>
            </a: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основного лечения акне в составе комплексной терапии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b="1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инергический</a:t>
            </a: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эффект в сочетании с лекарственной терапией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Поддерживающая</a:t>
            </a:r>
            <a:r>
              <a:rPr lang="ru-RU" sz="1600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терапия и сохранение достигнутого эффекта длительное время – пролонгирование ремиссии и предупреждение рецидивов акне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</a:t>
            </a:r>
            <a:r>
              <a:rPr lang="ru-RU" sz="1600" dirty="0">
                <a:solidFill>
                  <a:srgbClr val="0074AD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побочными эффектами: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Уменьшение НЯ системной/топической терапии, нерационального ухода за кожей при акне или самолечения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1C2B27-9F7C-8016-3CBD-B9BC1D4A9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5" y="662657"/>
            <a:ext cx="2644708" cy="708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60A0DF-9E90-2474-C76E-19C0D34A37BE}"/>
              </a:ext>
            </a:extLst>
          </p:cNvPr>
          <p:cNvSpPr txBox="1"/>
          <p:nvPr/>
        </p:nvSpPr>
        <p:spPr>
          <a:xfrm>
            <a:off x="3980329" y="836793"/>
            <a:ext cx="7726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Роль серии в терапии акне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79BB6D1-D094-C689-66F5-3B2D8C5E9480}"/>
              </a:ext>
            </a:extLst>
          </p:cNvPr>
          <p:cNvGrpSpPr/>
          <p:nvPr/>
        </p:nvGrpSpPr>
        <p:grpSpPr>
          <a:xfrm>
            <a:off x="6804081" y="1488126"/>
            <a:ext cx="5246452" cy="4614755"/>
            <a:chOff x="6687351" y="1488126"/>
            <a:chExt cx="5246452" cy="461475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66188D5-59C4-2554-2117-C01C7FF3C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8"/>
            <a:stretch/>
          </p:blipFill>
          <p:spPr>
            <a:xfrm>
              <a:off x="6687351" y="1825583"/>
              <a:ext cx="5246452" cy="427729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0A61513-89D1-7333-345D-5D2A12D6D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94" r="77354" b="51621"/>
            <a:stretch/>
          </p:blipFill>
          <p:spPr>
            <a:xfrm>
              <a:off x="9892126" y="1488126"/>
              <a:ext cx="1524570" cy="1577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3198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D11AF-E833-5740-F8A6-72FEDA8BD048}"/>
              </a:ext>
            </a:extLst>
          </p:cNvPr>
          <p:cNvSpPr txBox="1"/>
          <p:nvPr/>
        </p:nvSpPr>
        <p:spPr>
          <a:xfrm>
            <a:off x="621653" y="591628"/>
            <a:ext cx="9074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Серия средств </a:t>
            </a:r>
            <a:r>
              <a:rPr lang="ru-RU" b="1" i="0" u="none" strike="noStrike" cap="none" dirty="0">
                <a:solidFill>
                  <a:srgbClr val="0074AD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ЦИНО</a:t>
            </a:r>
            <a:r>
              <a:rPr lang="ru-RU" b="1" i="0" u="none" strike="noStrike" cap="none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ВИТ</a:t>
            </a:r>
            <a:r>
              <a:rPr lang="ru-RU" b="1" i="0" u="none" strike="noStrike" cap="none" baseline="30000" dirty="0">
                <a:solidFill>
                  <a:srgbClr val="9D9A19"/>
                </a:solidFill>
                <a:latin typeface="Montserrat" pitchFamily="2" charset="0"/>
                <a:ea typeface="Calibri"/>
                <a:cs typeface="Times New Roman" panose="02020603050405020304" pitchFamily="18" charset="0"/>
                <a:sym typeface="Calibri"/>
              </a:rPr>
              <a:t>®</a:t>
            </a:r>
            <a:r>
              <a:rPr lang="ru-RU" b="1" kern="0" dirty="0">
                <a:solidFill>
                  <a:srgbClr val="004F74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b="1" kern="0" dirty="0">
                <a:solidFill>
                  <a:srgbClr val="0074AD"/>
                </a:solidFill>
                <a:latin typeface="Montserrat" pitchFamily="2" charset="0"/>
                <a:ea typeface="Verdana" pitchFamily="34" charset="0"/>
                <a:cs typeface="Times New Roman" panose="02020603050405020304" pitchFamily="18" charset="0"/>
              </a:rPr>
              <a:t>от акне – комплексный уход для комбинированной, жирной, проблемной кожи лица и тела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262D8D3-2802-F7CF-A6D0-9CB1B9314FC4}"/>
              </a:ext>
            </a:extLst>
          </p:cNvPr>
          <p:cNvGrpSpPr/>
          <p:nvPr/>
        </p:nvGrpSpPr>
        <p:grpSpPr>
          <a:xfrm>
            <a:off x="1581330" y="1659440"/>
            <a:ext cx="8822839" cy="4425550"/>
            <a:chOff x="1315556" y="1690138"/>
            <a:chExt cx="6026118" cy="302271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13307B2D-81F2-C96B-12CD-406562AC5082}"/>
                </a:ext>
              </a:extLst>
            </p:cNvPr>
            <p:cNvGrpSpPr/>
            <p:nvPr/>
          </p:nvGrpSpPr>
          <p:grpSpPr>
            <a:xfrm>
              <a:off x="1315556" y="1690138"/>
              <a:ext cx="6026118" cy="3022710"/>
              <a:chOff x="2979547" y="2082996"/>
              <a:chExt cx="5478289" cy="2747918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4F7EC081-FB38-64B2-D6B9-7DACEC68F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9547" y="2082996"/>
                <a:ext cx="1833115" cy="1375847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E0EF9B5A-B2EA-8101-8BF1-C4B717C53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7604" y="2082996"/>
                <a:ext cx="1833115" cy="1367756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5EAAFE0A-4837-80A9-346C-31A407361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6618653" y="2082996"/>
                <a:ext cx="1833113" cy="1375847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EFBD3477-7493-748B-1422-D99C09664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2979547" y="3459592"/>
                <a:ext cx="1833115" cy="1366796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46212D54-6A65-ECCF-617F-EF9C099EB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7604" y="3455067"/>
                <a:ext cx="1833115" cy="1375847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80FD86AE-CF8B-33F7-3EA6-55C53F043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24721" y="3455067"/>
                <a:ext cx="1833115" cy="1375847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D977DD-C4A4-569D-7F64-CE0B08552C6B}"/>
                </a:ext>
              </a:extLst>
            </p:cNvPr>
            <p:cNvSpPr txBox="1"/>
            <p:nvPr/>
          </p:nvSpPr>
          <p:spPr>
            <a:xfrm>
              <a:off x="1384983" y="2605192"/>
              <a:ext cx="1859618" cy="472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ЭФФЕКТИВНАЯ </a:t>
              </a:r>
            </a:p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КОМБИНАЦИЯ </a:t>
              </a:r>
            </a:p>
            <a:p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</a:rPr>
                <a:t>двух активных компонентов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29BD0D-1A3A-06C0-117A-92BFE858B909}"/>
                </a:ext>
              </a:extLst>
            </p:cNvPr>
            <p:cNvSpPr txBox="1"/>
            <p:nvPr/>
          </p:nvSpPr>
          <p:spPr>
            <a:xfrm>
              <a:off x="3384846" y="2605192"/>
              <a:ext cx="1760431" cy="44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ФОРМУЛА </a:t>
              </a:r>
            </a:p>
            <a:p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БЕЗ СПИРТА, КИСЛОТ </a:t>
              </a:r>
            </a:p>
            <a:p>
              <a:r>
                <a:rPr lang="ru-RU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И АНТИБИОТИКОВ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807D40-F6AC-A986-BAED-4863A92E09D9}"/>
                </a:ext>
              </a:extLst>
            </p:cNvPr>
            <p:cNvSpPr txBox="1"/>
            <p:nvPr/>
          </p:nvSpPr>
          <p:spPr>
            <a:xfrm>
              <a:off x="1398270" y="4030615"/>
              <a:ext cx="1504595" cy="588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ОПТИМАЛЬНО</a:t>
              </a:r>
            </a:p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ПРИ АКНЕ </a:t>
              </a:r>
            </a:p>
            <a:p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</a:rPr>
                <a:t>средней и средне-легкой степени</a:t>
              </a:r>
              <a:endPara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5527C0-976B-476D-E487-37E6E886A6DB}"/>
                </a:ext>
              </a:extLst>
            </p:cNvPr>
            <p:cNvSpPr txBox="1"/>
            <p:nvPr/>
          </p:nvSpPr>
          <p:spPr>
            <a:xfrm>
              <a:off x="5369613" y="2517056"/>
              <a:ext cx="1743900" cy="588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</a:rPr>
                <a:t>Подходит для </a:t>
              </a:r>
            </a:p>
            <a:p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</a:rPr>
                <a:t>использования </a:t>
              </a:r>
            </a:p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В ПЕРИОД АКТИВНОЙ ИНСОЛЯЦИИ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7D9EE9-D858-410B-C23C-EF4E7ABEAE88}"/>
                </a:ext>
              </a:extLst>
            </p:cNvPr>
            <p:cNvSpPr txBox="1"/>
            <p:nvPr/>
          </p:nvSpPr>
          <p:spPr>
            <a:xfrm>
              <a:off x="3414697" y="4118751"/>
              <a:ext cx="1504595" cy="472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ДЛИТЕЛЬНОСТЬ </a:t>
              </a:r>
            </a:p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ПРИМЕНЕНИЯ</a:t>
              </a:r>
            </a:p>
            <a:p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</a:rPr>
                <a:t>не ограничена</a:t>
              </a:r>
              <a:endPara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18BDC0-D50C-653A-8E66-AA2D149FFA08}"/>
                </a:ext>
              </a:extLst>
            </p:cNvPr>
            <p:cNvSpPr txBox="1"/>
            <p:nvPr/>
          </p:nvSpPr>
          <p:spPr>
            <a:xfrm>
              <a:off x="5459002" y="4118751"/>
              <a:ext cx="1504595" cy="472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ДОСТУПНАЯ </a:t>
              </a:r>
            </a:p>
            <a:p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ЦЕНА </a:t>
              </a:r>
            </a:p>
            <a:p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itchFamily="2" charset="0"/>
                </a:rPr>
                <a:t>в аптеках РФ</a:t>
              </a:r>
              <a:endPara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952DAB9-BE65-E44E-F4B6-78F65548AB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495" y="553815"/>
            <a:ext cx="2185709" cy="5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43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CC76450-1EA3-4B31-A603-44196760F3B6}"/>
              </a:ext>
            </a:extLst>
          </p:cNvPr>
          <p:cNvSpPr txBox="1"/>
          <p:nvPr/>
        </p:nvSpPr>
        <p:spPr>
          <a:xfrm>
            <a:off x="270907" y="2167127"/>
            <a:ext cx="29844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- 0 (отсутствие)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нет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1 (слабая)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A9253-BC0D-4410-BDB4-7719054B3BCF}"/>
              </a:ext>
            </a:extLst>
          </p:cNvPr>
          <p:cNvSpPr txBox="1"/>
          <p:nvPr/>
        </p:nvSpPr>
        <p:spPr>
          <a:xfrm>
            <a:off x="9325294" y="1969581"/>
            <a:ext cx="27673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- 0 (отсутствие)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нет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Результат лечения: клиническое выздоровление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Комфортность применения – 2 (хорошо)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Органолептические свойства – комфортное применение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На какой день применения пациент увидел улучшение? - 10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E286935-A5EC-43A6-B3C1-2A063AA7DFD4}"/>
              </a:ext>
            </a:extLst>
          </p:cNvPr>
          <p:cNvSpPr txBox="1">
            <a:spLocks/>
          </p:cNvSpPr>
          <p:nvPr/>
        </p:nvSpPr>
        <p:spPr>
          <a:xfrm>
            <a:off x="251440" y="86057"/>
            <a:ext cx="11689119" cy="15824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b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Ж 14 лет</a:t>
            </a: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Диагноз: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Акне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Степень тяжести: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легкая 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Проводимая терапия: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тоник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пенка для умывания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крем-гель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Доп. терапия: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нет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Продолжительность терапии: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35 дней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A235A0-4B75-4101-8397-02F237352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204" y="2182836"/>
            <a:ext cx="2360599" cy="2360599"/>
          </a:xfrm>
          <a:prstGeom prst="round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E9E0BF-97CB-4DAD-B086-16BC8C73D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83" y="2072590"/>
            <a:ext cx="2470845" cy="2470845"/>
          </a:xfrm>
          <a:prstGeom prst="round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DE6F807-5179-4C31-B0E9-77D3CB21B872}"/>
              </a:ext>
            </a:extLst>
          </p:cNvPr>
          <p:cNvSpPr/>
          <p:nvPr/>
        </p:nvSpPr>
        <p:spPr>
          <a:xfrm>
            <a:off x="4678568" y="2597266"/>
            <a:ext cx="1214853" cy="468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BBE9A15-DE6C-4432-8B20-7A841F0DEC93}"/>
              </a:ext>
            </a:extLst>
          </p:cNvPr>
          <p:cNvSpPr/>
          <p:nvPr/>
        </p:nvSpPr>
        <p:spPr>
          <a:xfrm>
            <a:off x="6951651" y="3136896"/>
            <a:ext cx="631736" cy="2262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FBFC91-6E9E-4554-ABB6-2BBEF1244A5B}"/>
              </a:ext>
            </a:extLst>
          </p:cNvPr>
          <p:cNvSpPr txBox="1"/>
          <p:nvPr/>
        </p:nvSpPr>
        <p:spPr>
          <a:xfrm>
            <a:off x="506746" y="6407992"/>
            <a:ext cx="6932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Фото клинического случая предоставил врач </a:t>
            </a:r>
            <a:r>
              <a:rPr lang="ru-RU" sz="1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Мингараева</a:t>
            </a:r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Л.Д., г. Уфа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571E27-3CA4-48BB-87BA-1E8F1309C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2675" y="364104"/>
            <a:ext cx="1658170" cy="444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B80BEB-7F5D-4E8D-84BA-AD3370CACD87}"/>
              </a:ext>
            </a:extLst>
          </p:cNvPr>
          <p:cNvSpPr txBox="1"/>
          <p:nvPr/>
        </p:nvSpPr>
        <p:spPr>
          <a:xfrm>
            <a:off x="3952808" y="222793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6DD25C-789D-4417-91B0-F59DBEC31421}"/>
              </a:ext>
            </a:extLst>
          </p:cNvPr>
          <p:cNvSpPr txBox="1"/>
          <p:nvPr/>
        </p:nvSpPr>
        <p:spPr>
          <a:xfrm>
            <a:off x="6558105" y="2227934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2419780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CC76450-1EA3-4B31-A603-44196760F3B6}"/>
              </a:ext>
            </a:extLst>
          </p:cNvPr>
          <p:cNvSpPr txBox="1"/>
          <p:nvPr/>
        </p:nvSpPr>
        <p:spPr>
          <a:xfrm>
            <a:off x="270490" y="2443050"/>
            <a:ext cx="29844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- 2 (умеренная)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закрытые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2 (умеренная)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A9253-BC0D-4410-BDB4-7719054B3BCF}"/>
              </a:ext>
            </a:extLst>
          </p:cNvPr>
          <p:cNvSpPr txBox="1"/>
          <p:nvPr/>
        </p:nvSpPr>
        <p:spPr>
          <a:xfrm>
            <a:off x="8741499" y="2368038"/>
            <a:ext cx="30502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0 (отсутствие)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- 0 (отсутствие)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нет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Результат лечения: клиническое улучшение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Комфортность применения – 3 (отлично)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Органолептические свойства - 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Очень понравились средства На какой день применения пациент увидел улучшение? - 6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E286935-A5EC-43A6-B3C1-2A063AA7DFD4}"/>
              </a:ext>
            </a:extLst>
          </p:cNvPr>
          <p:cNvSpPr txBox="1">
            <a:spLocks/>
          </p:cNvSpPr>
          <p:nvPr/>
        </p:nvSpPr>
        <p:spPr>
          <a:xfrm>
            <a:off x="333081" y="387661"/>
            <a:ext cx="11689119" cy="15944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Ж 18 лет</a:t>
            </a: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Диагноз: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Акне</a:t>
            </a: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Степень тяжести: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легкая 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Проводимая терапия: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тоник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пенка для умывания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крем-гель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Доп. терапия: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нет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Продолжительность терапии: 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31 день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888ABF-245C-4972-BD43-0187A4AA1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92" y="2475000"/>
            <a:ext cx="2580543" cy="3438540"/>
          </a:xfrm>
          <a:prstGeom prst="round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C4C247-A86F-4E47-ADED-5696B9289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60" y="2457910"/>
            <a:ext cx="2589014" cy="3449828"/>
          </a:xfrm>
          <a:prstGeom prst="round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FBF8311-F116-49A5-BE62-DF0CD00B21FB}"/>
              </a:ext>
            </a:extLst>
          </p:cNvPr>
          <p:cNvSpPr/>
          <p:nvPr/>
        </p:nvSpPr>
        <p:spPr>
          <a:xfrm>
            <a:off x="4170180" y="3603947"/>
            <a:ext cx="1027521" cy="5312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64CE6CA-ED22-4077-8C58-83B46BE9E4A8}"/>
              </a:ext>
            </a:extLst>
          </p:cNvPr>
          <p:cNvSpPr/>
          <p:nvPr/>
        </p:nvSpPr>
        <p:spPr>
          <a:xfrm>
            <a:off x="7186867" y="3695818"/>
            <a:ext cx="1027521" cy="5090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6B8CCE-D1AE-46BF-BC97-29344CAB2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0265" y="240766"/>
            <a:ext cx="2188654" cy="5852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A7B0A0-8D2B-4166-82BA-180601E6600C}"/>
              </a:ext>
            </a:extLst>
          </p:cNvPr>
          <p:cNvSpPr txBox="1"/>
          <p:nvPr/>
        </p:nvSpPr>
        <p:spPr>
          <a:xfrm>
            <a:off x="429423" y="6339534"/>
            <a:ext cx="6932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Фото клинического случая предоставил врач Хусаинова Р.Н., г. Казань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D2878-4530-4E8A-A478-3ABA413F7E2A}"/>
              </a:ext>
            </a:extLst>
          </p:cNvPr>
          <p:cNvSpPr txBox="1"/>
          <p:nvPr/>
        </p:nvSpPr>
        <p:spPr>
          <a:xfrm>
            <a:off x="3169812" y="2647950"/>
            <a:ext cx="46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C2712C-BB79-46F2-872A-60DCB7DEED04}"/>
              </a:ext>
            </a:extLst>
          </p:cNvPr>
          <p:cNvSpPr txBox="1"/>
          <p:nvPr/>
        </p:nvSpPr>
        <p:spPr>
          <a:xfrm>
            <a:off x="6206420" y="2647950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4166435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267" y="211595"/>
            <a:ext cx="11689119" cy="170225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Ж, 23 года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Диагноз: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Акне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Степень тяжести: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средняя</a:t>
            </a:r>
            <a:b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Проводимая терапия: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тоник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пенка для умывания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крем-гель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Доп. терапия: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нет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Продолжительность терапии: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43 дня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C76450-1EA3-4B31-A603-44196760F3B6}"/>
              </a:ext>
            </a:extLst>
          </p:cNvPr>
          <p:cNvSpPr txBox="1"/>
          <p:nvPr/>
        </p:nvSpPr>
        <p:spPr>
          <a:xfrm>
            <a:off x="471267" y="2225653"/>
            <a:ext cx="29844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- 1 (слабая)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закрытые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2 (умеренная)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A9253-BC0D-4410-BDB4-7719054B3BCF}"/>
              </a:ext>
            </a:extLst>
          </p:cNvPr>
          <p:cNvSpPr txBox="1"/>
          <p:nvPr/>
        </p:nvSpPr>
        <p:spPr>
          <a:xfrm>
            <a:off x="9389020" y="2174185"/>
            <a:ext cx="29844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закрытые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Результат лечения: клиническое улучшение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Комфортность применения – 2 (хорошо)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Органолептические свойства – комфортный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На какой день применения пациент увидел улучшение? - 14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3D682E-2759-45BE-AF02-10179378C2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9" r="7941" b="22887"/>
          <a:stretch/>
        </p:blipFill>
        <p:spPr>
          <a:xfrm>
            <a:off x="3105955" y="2176695"/>
            <a:ext cx="3042967" cy="3065219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E308C8-4CF9-42C8-BE5E-4CFA4FFF3B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58530" r="28898" b="6307"/>
          <a:stretch/>
        </p:blipFill>
        <p:spPr>
          <a:xfrm>
            <a:off x="6394656" y="2225653"/>
            <a:ext cx="2994364" cy="3016261"/>
          </a:xfrm>
          <a:prstGeom prst="round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DDC442-0E33-40B8-84B0-750FDE876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342" y="337103"/>
            <a:ext cx="1907576" cy="5101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A779C-B6AA-438F-B561-2723B53A07E2}"/>
              </a:ext>
            </a:extLst>
          </p:cNvPr>
          <p:cNvSpPr txBox="1"/>
          <p:nvPr/>
        </p:nvSpPr>
        <p:spPr>
          <a:xfrm>
            <a:off x="471267" y="6206058"/>
            <a:ext cx="6932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Фото клинического случая предоставил врач Ветлужских О.А., г. Пермь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695E1-55CA-44EC-93C7-A8AAC4A88985}"/>
              </a:ext>
            </a:extLst>
          </p:cNvPr>
          <p:cNvSpPr txBox="1"/>
          <p:nvPr/>
        </p:nvSpPr>
        <p:spPr>
          <a:xfrm>
            <a:off x="3409433" y="234977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До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69EE2-F6AB-4C59-9301-476DC6F73D60}"/>
              </a:ext>
            </a:extLst>
          </p:cNvPr>
          <p:cNvSpPr txBox="1"/>
          <p:nvPr/>
        </p:nvSpPr>
        <p:spPr>
          <a:xfrm>
            <a:off x="6510069" y="2349776"/>
            <a:ext cx="105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226811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9C18DEE-2ECB-407B-3B79-E0CFDA4CE8FF}"/>
              </a:ext>
            </a:extLst>
          </p:cNvPr>
          <p:cNvSpPr/>
          <p:nvPr/>
        </p:nvSpPr>
        <p:spPr>
          <a:xfrm>
            <a:off x="0" y="0"/>
            <a:ext cx="7911548" cy="6506817"/>
          </a:xfrm>
          <a:prstGeom prst="rect">
            <a:avLst/>
          </a:prstGeom>
          <a:solidFill>
            <a:srgbClr val="E2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CF72E2-D17F-4881-ABC9-9676F80E51E1}"/>
              </a:ext>
            </a:extLst>
          </p:cNvPr>
          <p:cNvSpPr txBox="1">
            <a:spLocks/>
          </p:cNvSpPr>
          <p:nvPr/>
        </p:nvSpPr>
        <p:spPr bwMode="auto">
          <a:xfrm>
            <a:off x="1" y="605566"/>
            <a:ext cx="7911547" cy="49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400" dirty="0">
                <a:solidFill>
                  <a:srgbClr val="0074AD"/>
                </a:solidFill>
                <a:latin typeface="Montserrat" pitchFamily="2" charset="0"/>
              </a:rPr>
              <a:t>Патогенез акне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828CD90-AC2F-0046-65FA-53163985373A}"/>
              </a:ext>
            </a:extLst>
          </p:cNvPr>
          <p:cNvGrpSpPr/>
          <p:nvPr/>
        </p:nvGrpSpPr>
        <p:grpSpPr>
          <a:xfrm>
            <a:off x="712304" y="1387894"/>
            <a:ext cx="6602896" cy="4442207"/>
            <a:chOff x="725556" y="1387894"/>
            <a:chExt cx="6602896" cy="4442207"/>
          </a:xfrm>
        </p:grpSpPr>
        <p:sp>
          <p:nvSpPr>
            <p:cNvPr id="4" name="Переполнение сальной…">
              <a:extLst>
                <a:ext uri="{FF2B5EF4-FFF2-40B4-BE49-F238E27FC236}">
                  <a16:creationId xmlns:a16="http://schemas.microsoft.com/office/drawing/2014/main" id="{A04FD23F-697C-7A2C-7166-0BD0B0D7B198}"/>
                </a:ext>
              </a:extLst>
            </p:cNvPr>
            <p:cNvSpPr txBox="1"/>
            <p:nvPr/>
          </p:nvSpPr>
          <p:spPr>
            <a:xfrm>
              <a:off x="725556" y="5040141"/>
              <a:ext cx="3033741" cy="7899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1219169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/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Переполнение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сальной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lang="ru-RU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ж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елезы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,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образование</a:t>
              </a:r>
              <a:r>
                <a:rPr kumimoji="0" lang="ru-RU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комедонов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.</a:t>
              </a:r>
              <a:b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Montserrat" pitchFamily="2" charset="0"/>
                  <a:sym typeface="Helvetica Neue"/>
                </a:rPr>
              </a:b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Присоединение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C. Acnes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St.epidermidis</a:t>
              </a:r>
              <a:endParaRPr kumimoji="0" sz="120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ontserrat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Ороговение стенок…">
              <a:extLst>
                <a:ext uri="{FF2B5EF4-FFF2-40B4-BE49-F238E27FC236}">
                  <a16:creationId xmlns:a16="http://schemas.microsoft.com/office/drawing/2014/main" id="{44272DF1-7F0E-7684-4D74-31EA1EDCFF4C}"/>
                </a:ext>
              </a:extLst>
            </p:cNvPr>
            <p:cNvSpPr txBox="1"/>
            <p:nvPr/>
          </p:nvSpPr>
          <p:spPr>
            <a:xfrm>
              <a:off x="4057252" y="2870474"/>
              <a:ext cx="2878514" cy="6052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22479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Ороговение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стенок</a:t>
              </a:r>
              <a:r>
                <a:rPr kumimoji="0" lang="ru-RU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и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устья</a:t>
              </a:r>
              <a:r>
                <a:rPr lang="ru-RU" sz="12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волосяного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фолликула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.</a:t>
              </a:r>
              <a:b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</a:b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Нарушение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оттока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кожного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сала</a:t>
              </a:r>
              <a:endParaRPr kumimoji="0" sz="120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Montserrat" pitchFamily="2" charset="0"/>
                <a:cs typeface="Calibri"/>
                <a:sym typeface="Calibri"/>
              </a:endParaRPr>
            </a:p>
          </p:txBody>
        </p:sp>
        <p:sp>
          <p:nvSpPr>
            <p:cNvPr id="6" name="Активация тестостерона   5- альфа-редуктазой,…">
              <a:extLst>
                <a:ext uri="{FF2B5EF4-FFF2-40B4-BE49-F238E27FC236}">
                  <a16:creationId xmlns:a16="http://schemas.microsoft.com/office/drawing/2014/main" id="{3949EE22-E5F3-B98B-136F-B8DDD61103F6}"/>
                </a:ext>
              </a:extLst>
            </p:cNvPr>
            <p:cNvSpPr txBox="1"/>
            <p:nvPr/>
          </p:nvSpPr>
          <p:spPr>
            <a:xfrm>
              <a:off x="863055" y="2870474"/>
              <a:ext cx="2758743" cy="6052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22479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Активация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тестостерона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b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</a:b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5-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альфа-редуктазой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, </a:t>
              </a:r>
            </a:p>
            <a:p>
              <a:pPr marL="0" marR="0" lvl="0" indent="0" algn="ctr" defTabSz="22479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увеличение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салоотделения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cs typeface="Calibri"/>
                  <a:sym typeface="Calibri"/>
                </a:rPr>
                <a:t>.</a:t>
              </a:r>
            </a:p>
          </p:txBody>
        </p:sp>
        <p:sp>
          <p:nvSpPr>
            <p:cNvPr id="7" name="Развитие воспаления.…">
              <a:extLst>
                <a:ext uri="{FF2B5EF4-FFF2-40B4-BE49-F238E27FC236}">
                  <a16:creationId xmlns:a16="http://schemas.microsoft.com/office/drawing/2014/main" id="{B6B39E90-77D2-151B-D40A-71B65C9B0A85}"/>
                </a:ext>
              </a:extLst>
            </p:cNvPr>
            <p:cNvSpPr txBox="1"/>
            <p:nvPr/>
          </p:nvSpPr>
          <p:spPr>
            <a:xfrm>
              <a:off x="3664567" y="5028977"/>
              <a:ext cx="3663885" cy="7899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1219169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/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Развитие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воспаления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. </a:t>
              </a:r>
            </a:p>
            <a:p>
              <a:pPr marL="0" marR="0" lvl="0" indent="0" algn="ctr" defTabSz="1219169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/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Разрыв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на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поверхность</a:t>
              </a:r>
              <a:r>
                <a:rPr kumimoji="0" lang="ru-RU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или в дерму</a:t>
              </a:r>
              <a:r>
                <a:rPr kumimoji="0" lang="ru-RU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. </a:t>
              </a:r>
            </a:p>
            <a:p>
              <a:pPr marL="0" marR="0" lvl="0" indent="0" algn="ctr" defTabSz="1219169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700"/>
              </a:pP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Развитие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осложнений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lang="ru-RU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 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(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рубцов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, </a:t>
              </a:r>
              <a:r>
                <a:rPr kumimoji="0" sz="120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ea typeface="Calibri"/>
                  <a:cs typeface="Calibri"/>
                  <a:sym typeface="Calibri"/>
                </a:rPr>
                <a:t>пигментации</a:t>
              </a:r>
              <a:r>
                <a:rPr kumimoji="0" sz="120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Montserrat" pitchFamily="2" charset="0"/>
                  <a:sym typeface="Helvetica Neue"/>
                </a:rPr>
                <a:t>) </a:t>
              </a: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64F8693-EABB-DE85-B2ED-37C24C73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91972" y="1387894"/>
              <a:ext cx="1500908" cy="1500909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AE345EE-A47E-1A61-CFE9-A9E36B305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746055" y="3612226"/>
              <a:ext cx="1500909" cy="150090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F543DC1-7566-77EC-28D0-D63B8D900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91972" y="3612226"/>
              <a:ext cx="1500908" cy="1500909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96A2301-DB32-6B86-AF9B-BDECE7AE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746055" y="1387894"/>
              <a:ext cx="1500908" cy="1500909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40E90F3-26D7-0CF6-BE84-0F4B199704DA}"/>
              </a:ext>
            </a:extLst>
          </p:cNvPr>
          <p:cNvGrpSpPr/>
          <p:nvPr/>
        </p:nvGrpSpPr>
        <p:grpSpPr>
          <a:xfrm>
            <a:off x="8580840" y="605566"/>
            <a:ext cx="2787454" cy="2762196"/>
            <a:chOff x="9092126" y="726461"/>
            <a:chExt cx="2534050" cy="2511087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1694ACCD-ECE0-7441-6099-5425ED361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27" t="19239" r="8980" b="11923"/>
            <a:stretch/>
          </p:blipFill>
          <p:spPr>
            <a:xfrm>
              <a:off x="9523618" y="1095632"/>
              <a:ext cx="2102558" cy="214191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79F3AFE-1520-44A4-E53C-321911FCE9AD}"/>
                </a:ext>
              </a:extLst>
            </p:cNvPr>
            <p:cNvSpPr txBox="1"/>
            <p:nvPr/>
          </p:nvSpPr>
          <p:spPr>
            <a:xfrm>
              <a:off x="9092126" y="726461"/>
              <a:ext cx="2505075" cy="475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4F74"/>
                  </a:solidFill>
                  <a:latin typeface="Montserrat" pitchFamily="2" charset="0"/>
                </a:rPr>
                <a:t>Здоровый </a:t>
              </a:r>
            </a:p>
            <a:p>
              <a:pPr algn="ctr"/>
              <a:r>
                <a:rPr lang="ru-RU" sz="1400" b="1" dirty="0">
                  <a:solidFill>
                    <a:srgbClr val="004F74"/>
                  </a:solidFill>
                  <a:latin typeface="Montserrat" pitchFamily="2" charset="0"/>
                </a:rPr>
                <a:t>волосяной фолликул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B73B2A9-E9BE-9A04-361F-A20E5C4148E9}"/>
              </a:ext>
            </a:extLst>
          </p:cNvPr>
          <p:cNvGrpSpPr/>
          <p:nvPr/>
        </p:nvGrpSpPr>
        <p:grpSpPr>
          <a:xfrm>
            <a:off x="8531685" y="3478891"/>
            <a:ext cx="2919730" cy="2774585"/>
            <a:chOff x="10864850" y="-2522352"/>
            <a:chExt cx="2654300" cy="252235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5E41DC8-40A7-E68B-AE42-F740A71FE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9" b="11923"/>
            <a:stretch/>
          </p:blipFill>
          <p:spPr>
            <a:xfrm>
              <a:off x="10864850" y="-2141918"/>
              <a:ext cx="2654300" cy="214191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A930E4-030A-D193-582C-8BCD61D6109E}"/>
                </a:ext>
              </a:extLst>
            </p:cNvPr>
            <p:cNvSpPr txBox="1"/>
            <p:nvPr/>
          </p:nvSpPr>
          <p:spPr>
            <a:xfrm>
              <a:off x="10986889" y="-2522352"/>
              <a:ext cx="2505075" cy="47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4F74"/>
                  </a:solidFill>
                  <a:latin typeface="Montserrat" pitchFamily="2" charset="0"/>
                </a:rPr>
                <a:t>Воспаленный</a:t>
              </a:r>
            </a:p>
            <a:p>
              <a:pPr algn="ctr"/>
              <a:r>
                <a:rPr lang="ru-RU" sz="1400" b="1" dirty="0">
                  <a:solidFill>
                    <a:srgbClr val="004F74"/>
                  </a:solidFill>
                  <a:latin typeface="Montserrat" pitchFamily="2" charset="0"/>
                </a:rPr>
                <a:t>фолликул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8B87D-6F10-4FBF-8A84-341660EB3F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973" b="10410"/>
          <a:stretch/>
        </p:blipFill>
        <p:spPr>
          <a:xfrm>
            <a:off x="8663023" y="3982495"/>
            <a:ext cx="2657055" cy="249623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A0A7AFD-3AFB-4A09-81BF-CCEFFFCB0E46}"/>
              </a:ext>
            </a:extLst>
          </p:cNvPr>
          <p:cNvSpPr/>
          <p:nvPr/>
        </p:nvSpPr>
        <p:spPr>
          <a:xfrm>
            <a:off x="8498876" y="3973790"/>
            <a:ext cx="1654774" cy="608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Воспалительный процесс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684C73-1C9D-41F6-B46D-FD06613B9C4E}"/>
              </a:ext>
            </a:extLst>
          </p:cNvPr>
          <p:cNvSpPr txBox="1"/>
          <p:nvPr/>
        </p:nvSpPr>
        <p:spPr>
          <a:xfrm>
            <a:off x="10359982" y="5582422"/>
            <a:ext cx="1558953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200" dirty="0"/>
              <a:t>Волосяной фолликул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402FC-51C3-4936-B2C7-185AE4D3C287}"/>
              </a:ext>
            </a:extLst>
          </p:cNvPr>
          <p:cNvSpPr txBox="1"/>
          <p:nvPr/>
        </p:nvSpPr>
        <p:spPr>
          <a:xfrm>
            <a:off x="10359982" y="4656485"/>
            <a:ext cx="122277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Сальная пробка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A8B3A6-F782-411B-B643-E6C82517D583}"/>
              </a:ext>
            </a:extLst>
          </p:cNvPr>
          <p:cNvSpPr txBox="1"/>
          <p:nvPr/>
        </p:nvSpPr>
        <p:spPr>
          <a:xfrm>
            <a:off x="10360335" y="5149078"/>
            <a:ext cx="154996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/>
              <a:t>Сальная железа</a:t>
            </a:r>
          </a:p>
          <a:p>
            <a:endParaRPr lang="ru-RU" sz="12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26B22CA-062E-44A5-88A0-270926EC0EF2}"/>
              </a:ext>
            </a:extLst>
          </p:cNvPr>
          <p:cNvSpPr/>
          <p:nvPr/>
        </p:nvSpPr>
        <p:spPr>
          <a:xfrm>
            <a:off x="8761351" y="1151197"/>
            <a:ext cx="3148951" cy="206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E34FE33-DC4E-4569-94F0-71607C7CEC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202" r="1229"/>
          <a:stretch/>
        </p:blipFill>
        <p:spPr>
          <a:xfrm>
            <a:off x="8515765" y="1280588"/>
            <a:ext cx="1637885" cy="20689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55D5C9-9A88-45CF-B7C2-7C9597F81838}"/>
              </a:ext>
            </a:extLst>
          </p:cNvPr>
          <p:cNvSpPr txBox="1"/>
          <p:nvPr/>
        </p:nvSpPr>
        <p:spPr>
          <a:xfrm>
            <a:off x="10103471" y="2237324"/>
            <a:ext cx="1558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Волосяной фолликул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423F81-2F7B-4B17-A6CA-82A8A48936D6}"/>
              </a:ext>
            </a:extLst>
          </p:cNvPr>
          <p:cNvSpPr txBox="1"/>
          <p:nvPr/>
        </p:nvSpPr>
        <p:spPr>
          <a:xfrm>
            <a:off x="10112457" y="1734255"/>
            <a:ext cx="154996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dirty="0"/>
              <a:t>Сальная железа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225223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412" y="296139"/>
            <a:ext cx="11689119" cy="146952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Ж 24 года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Диагноз: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Акне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Степень тяжести: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легкая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Проводимая терапия: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тоник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пенка для умывания +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Циновит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 крем-гель</a:t>
            </a:r>
            <a:b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</a:br>
            <a:r>
              <a:rPr lang="ru-RU" sz="1600" b="1" dirty="0">
                <a:solidFill>
                  <a:srgbClr val="004F74"/>
                </a:solidFill>
                <a:latin typeface="Montserrat" pitchFamily="2" charset="0"/>
                <a:ea typeface="+mn-ea"/>
                <a:cs typeface="+mn-cs"/>
              </a:rPr>
              <a:t>Доп. терапия: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нет</a:t>
            </a:r>
            <a:b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4F74"/>
                </a:solidFill>
                <a:latin typeface="Montserrat" pitchFamily="2" charset="0"/>
                <a:cs typeface="Times New Roman" panose="02020603050405020304" pitchFamily="18" charset="0"/>
              </a:rPr>
              <a:t>Продолжительность терапии: 38 дней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C76450-1EA3-4B31-A603-44196760F3B6}"/>
              </a:ext>
            </a:extLst>
          </p:cNvPr>
          <p:cNvSpPr txBox="1"/>
          <p:nvPr/>
        </p:nvSpPr>
        <p:spPr>
          <a:xfrm>
            <a:off x="242718" y="2113278"/>
            <a:ext cx="29844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- 1 (слабая)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закрытые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1 (слабая)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A9253-BC0D-4410-BDB4-7719054B3BCF}"/>
              </a:ext>
            </a:extLst>
          </p:cNvPr>
          <p:cNvSpPr txBox="1"/>
          <p:nvPr/>
        </p:nvSpPr>
        <p:spPr>
          <a:xfrm>
            <a:off x="8964855" y="2113278"/>
            <a:ext cx="298442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Узел –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Папулы –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Пустулы - 0 (отсутствие)</a:t>
            </a:r>
            <a:endParaRPr lang="en-US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- открытые</a:t>
            </a:r>
          </a:p>
          <a:p>
            <a:r>
              <a:rPr lang="ru-RU" sz="1600" dirty="0" err="1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Эритематозные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 пятна – 1 (слабая)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Результат лечения: клиническое улучшение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Комфортность применения – 2 (хорошо)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Органолептические свойства – все понравилось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Times New Roman" panose="02020603050405020304" pitchFamily="18" charset="0"/>
              </a:rPr>
              <a:t>На какой день применения пациент увидел улучшение? - 8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02D58D-ABA0-4AF6-91CB-249A662DED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6" r="12837" b="7216"/>
          <a:stretch/>
        </p:blipFill>
        <p:spPr>
          <a:xfrm>
            <a:off x="2970019" y="2204560"/>
            <a:ext cx="2864189" cy="3034736"/>
          </a:xfrm>
          <a:prstGeom prst="round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001DAC-A05A-4153-80D3-6A050242AC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0" b="14090"/>
          <a:stretch/>
        </p:blipFill>
        <p:spPr>
          <a:xfrm>
            <a:off x="5976969" y="2214140"/>
            <a:ext cx="2845125" cy="3034736"/>
          </a:xfrm>
          <a:prstGeom prst="round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04B9FF-41EF-49FB-9F19-FF0F6782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934" y="296139"/>
            <a:ext cx="2188654" cy="5852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9511C6-CCCC-45B8-8088-DCADFDCF10C5}"/>
              </a:ext>
            </a:extLst>
          </p:cNvPr>
          <p:cNvSpPr txBox="1"/>
          <p:nvPr/>
        </p:nvSpPr>
        <p:spPr>
          <a:xfrm>
            <a:off x="467196" y="6260567"/>
            <a:ext cx="6932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Фото клинического случая предоставил врач Ветлужских О.А., г. Пермь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A2CF3-96EB-4084-861F-007D1093A9FE}"/>
              </a:ext>
            </a:extLst>
          </p:cNvPr>
          <p:cNvSpPr txBox="1"/>
          <p:nvPr/>
        </p:nvSpPr>
        <p:spPr>
          <a:xfrm>
            <a:off x="3227145" y="2285034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До</a:t>
            </a:r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5A0FB-1719-4A5E-BC2D-CDC4B7883D87}"/>
              </a:ext>
            </a:extLst>
          </p:cNvPr>
          <p:cNvSpPr txBox="1"/>
          <p:nvPr/>
        </p:nvSpPr>
        <p:spPr>
          <a:xfrm>
            <a:off x="6238875" y="2285034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5375518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12DE08-6CC8-D5CA-63DA-5F52A6DDA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t="7307" r="6727" b="22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2567" y="3734465"/>
            <a:ext cx="45202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4AD"/>
                </a:solidFill>
                <a:latin typeface="Montserrat" pitchFamily="2" charset="0"/>
              </a:rPr>
              <a:t>ВСЕМ ЧИСТОЙ </a:t>
            </a:r>
          </a:p>
          <a:p>
            <a:pPr algn="ctr"/>
            <a:r>
              <a:rPr lang="ru-RU" sz="2600" b="1" dirty="0">
                <a:solidFill>
                  <a:srgbClr val="0074AD"/>
                </a:solidFill>
                <a:latin typeface="Montserrat" pitchFamily="2" charset="0"/>
              </a:rPr>
              <a:t>И ГЛАДКОЙ КОЖИ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8EECA1-3364-4259-8B6C-4D1C3CB92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4" y="2540864"/>
            <a:ext cx="3682766" cy="9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97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CABF9B8-0CDA-8EF2-98A4-AB3675173A71}"/>
              </a:ext>
            </a:extLst>
          </p:cNvPr>
          <p:cNvSpPr/>
          <p:nvPr/>
        </p:nvSpPr>
        <p:spPr>
          <a:xfrm>
            <a:off x="1410392" y="1672130"/>
            <a:ext cx="9440488" cy="1324018"/>
          </a:xfrm>
          <a:prstGeom prst="roundRect">
            <a:avLst/>
          </a:prstGeom>
          <a:solidFill>
            <a:srgbClr val="E2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81B41-FC04-4D89-BADC-38F38F797E9D}"/>
              </a:ext>
            </a:extLst>
          </p:cNvPr>
          <p:cNvSpPr txBox="1">
            <a:spLocks/>
          </p:cNvSpPr>
          <p:nvPr/>
        </p:nvSpPr>
        <p:spPr bwMode="auto">
          <a:xfrm>
            <a:off x="0" y="648506"/>
            <a:ext cx="12192000" cy="58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Социально-психологический аспект угревой болезни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48B44-75C4-0060-69A4-DD12950E3967}"/>
              </a:ext>
            </a:extLst>
          </p:cNvPr>
          <p:cNvSpPr txBox="1"/>
          <p:nvPr/>
        </p:nvSpPr>
        <p:spPr>
          <a:xfrm>
            <a:off x="1709651" y="1934568"/>
            <a:ext cx="8880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По данным психологического опроса 80% подростков считает, что самое непривлекательное в человеке - это угревая сыпь. У тех, кто в юности страдал от акне, могут </a:t>
            </a:r>
            <a:r>
              <a:rPr kumimoji="0" lang="ru-RU" sz="1600" b="1" i="0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на всю жизнь оставаться шрамы,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rPr>
              <a:t>которые портят внешность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7029AF7-9FE9-7887-56B1-E5B798E57F73}"/>
              </a:ext>
            </a:extLst>
          </p:cNvPr>
          <p:cNvGrpSpPr/>
          <p:nvPr/>
        </p:nvGrpSpPr>
        <p:grpSpPr>
          <a:xfrm>
            <a:off x="1410392" y="3115073"/>
            <a:ext cx="9440488" cy="2472048"/>
            <a:chOff x="1410392" y="3131698"/>
            <a:chExt cx="9440488" cy="2472048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E09152ED-EBD3-7D0F-982E-9533BCA8C6ED}"/>
                </a:ext>
              </a:extLst>
            </p:cNvPr>
            <p:cNvSpPr/>
            <p:nvPr/>
          </p:nvSpPr>
          <p:spPr>
            <a:xfrm>
              <a:off x="1410392" y="3131698"/>
              <a:ext cx="9440488" cy="1324018"/>
            </a:xfrm>
            <a:prstGeom prst="roundRect">
              <a:avLst/>
            </a:prstGeom>
            <a:solidFill>
              <a:srgbClr val="E2F6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ED968E6A-BB01-79EC-A83C-DEACC06ED7F6}"/>
                </a:ext>
              </a:extLst>
            </p:cNvPr>
            <p:cNvSpPr/>
            <p:nvPr/>
          </p:nvSpPr>
          <p:spPr>
            <a:xfrm>
              <a:off x="1410392" y="4589706"/>
              <a:ext cx="9440488" cy="1014040"/>
            </a:xfrm>
            <a:prstGeom prst="roundRect">
              <a:avLst/>
            </a:prstGeom>
            <a:solidFill>
              <a:srgbClr val="E2F6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Содержимое 2">
              <a:extLst>
                <a:ext uri="{FF2B5EF4-FFF2-40B4-BE49-F238E27FC236}">
                  <a16:creationId xmlns:a16="http://schemas.microsoft.com/office/drawing/2014/main" id="{1235E718-3D64-4B4C-9BCF-C9854ABE669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09651" y="4802893"/>
              <a:ext cx="8880763" cy="586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lnSpcReduction="10000"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Пациенты с акне </a:t>
              </a:r>
              <a:r>
                <a:rPr kumimoji="0" lang="ru-RU" sz="1600" b="1" i="0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крайне сложно адаптируются в социальной среде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,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среди них большой процент безработных и одиноких людей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4F74"/>
                </a:solidFill>
                <a:effectLst/>
                <a:uLnTx/>
                <a:uFillTx/>
                <a:latin typeface="Montserrat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7B3B87-839D-3AFF-13E4-A8B79D98C747}"/>
                </a:ext>
              </a:extLst>
            </p:cNvPr>
            <p:cNvSpPr txBox="1"/>
            <p:nvPr/>
          </p:nvSpPr>
          <p:spPr>
            <a:xfrm>
              <a:off x="1709652" y="3349488"/>
              <a:ext cx="9071956" cy="880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Наличие угревой сыпи на видимых участках кожи значительно </a:t>
              </a:r>
            </a:p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ru-RU" sz="1600" b="1" i="0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снижает самооценку, вызывает тревогу, депрессию, </a:t>
              </a:r>
              <a:r>
                <a:rPr kumimoji="0" lang="ru-RU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дисморфофобию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4F74"/>
                  </a:solidFill>
                  <a:effectLst/>
                  <a:uLnTx/>
                  <a:uFillTx/>
                  <a:latin typeface="Montserrat" pitchFamily="2" charset="0"/>
                </a:rPr>
                <a:t> (представление о мнимом внешнем уродстве)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233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F512D2B2-718C-01BC-7B2E-A9722B87DC6E}"/>
              </a:ext>
            </a:extLst>
          </p:cNvPr>
          <p:cNvSpPr/>
          <p:nvPr/>
        </p:nvSpPr>
        <p:spPr>
          <a:xfrm>
            <a:off x="3834973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6020850-0BDE-4767-104B-634825D04E91}"/>
              </a:ext>
            </a:extLst>
          </p:cNvPr>
          <p:cNvSpPr/>
          <p:nvPr/>
        </p:nvSpPr>
        <p:spPr>
          <a:xfrm>
            <a:off x="6035734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CFE421F-D237-C579-AB3F-4895C66769D6}"/>
              </a:ext>
            </a:extLst>
          </p:cNvPr>
          <p:cNvSpPr/>
          <p:nvPr/>
        </p:nvSpPr>
        <p:spPr>
          <a:xfrm>
            <a:off x="8251991" y="4040484"/>
            <a:ext cx="305189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6966F67-2364-4052-8129-B4BD656E702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5BE37-4871-9A8E-6D56-849A33D24403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Задачи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дерматокосметики</a:t>
            </a:r>
            <a:endParaRPr lang="ru-RU" sz="24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F137C-ABA2-37D9-DC95-77491B5A026A}"/>
              </a:ext>
            </a:extLst>
          </p:cNvPr>
          <p:cNvSpPr txBox="1"/>
          <p:nvPr/>
        </p:nvSpPr>
        <p:spPr>
          <a:xfrm>
            <a:off x="0" y="1320768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оптимального лечения угревой сыпи важно понимать,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можно использовать доступные средства для поддержания здоровья кожи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с рецептурными препаратами, так и без них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D5FCD-CB31-82CA-07F7-83068BB4F1E4}"/>
              </a:ext>
            </a:extLst>
          </p:cNvPr>
          <p:cNvSpPr txBox="1"/>
          <p:nvPr/>
        </p:nvSpPr>
        <p:spPr>
          <a:xfrm>
            <a:off x="798021" y="2647465"/>
            <a:ext cx="10598848" cy="40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При акне средства по уходу за кожей имеют несколько механизмов действия: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20490-1139-398D-0436-1BE7898D7466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Kurokawa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I, Kobayashi M, Nomura Y, Abe M,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Kerob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Dreno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and Benefits of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Management in Japan.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(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Heidelb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). 2023 Jul;13(7):1423-1433.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10.1007/s13555-023-00943-x.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2023 Jun 20. PMID: 37338719; PMCID: PMC10307753.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59A78F3-692A-5C0B-9C76-E9BD5629DBD2}"/>
              </a:ext>
            </a:extLst>
          </p:cNvPr>
          <p:cNvSpPr/>
          <p:nvPr/>
        </p:nvSpPr>
        <p:spPr>
          <a:xfrm>
            <a:off x="952286" y="4040484"/>
            <a:ext cx="2776685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542D6-7800-6089-B970-0729241B6A00}"/>
              </a:ext>
            </a:extLst>
          </p:cNvPr>
          <p:cNvSpPr txBox="1"/>
          <p:nvPr/>
        </p:nvSpPr>
        <p:spPr>
          <a:xfrm>
            <a:off x="952286" y="4153520"/>
            <a:ext cx="2798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 улучшение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кожного барьера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2F1EAE-E4A8-1E20-8151-35235D09C1EB}"/>
              </a:ext>
            </a:extLst>
          </p:cNvPr>
          <p:cNvSpPr txBox="1"/>
          <p:nvPr/>
        </p:nvSpPr>
        <p:spPr>
          <a:xfrm>
            <a:off x="3857024" y="4153520"/>
            <a:ext cx="2094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  <a:r>
              <a:rPr lang="ru-RU" sz="1600" b="1" dirty="0" err="1">
                <a:solidFill>
                  <a:srgbClr val="0074AD"/>
                </a:solidFill>
                <a:latin typeface="Montserrat" pitchFamily="2" charset="0"/>
              </a:rPr>
              <a:t>микробиома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кожи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79E373-965C-521B-5826-64BE86255E69}"/>
              </a:ext>
            </a:extLst>
          </p:cNvPr>
          <p:cNvSpPr txBox="1"/>
          <p:nvPr/>
        </p:nvSpPr>
        <p:spPr>
          <a:xfrm>
            <a:off x="6078809" y="4153520"/>
            <a:ext cx="2073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поддержание здорового pH кожи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D8D57E-8215-D676-50DD-5A1AEFE66E64}"/>
              </a:ext>
            </a:extLst>
          </p:cNvPr>
          <p:cNvSpPr txBox="1"/>
          <p:nvPr/>
        </p:nvSpPr>
        <p:spPr>
          <a:xfrm>
            <a:off x="8282988" y="4153520"/>
            <a:ext cx="3020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от повреждения ультрафиолетом (УФ)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B1195FB-1E0D-E43D-85B0-ADC7DF40D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234" y="3215304"/>
            <a:ext cx="872419" cy="84705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круг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7083B74-8C0F-D8C9-47FF-E84E4CA75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39" y="3215304"/>
            <a:ext cx="926399" cy="89946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B7CF157-AA64-003E-0F12-F89E48A35C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77428" y="3215304"/>
            <a:ext cx="926399" cy="89946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4160B7A-22B3-3FA4-179D-89ACFABC3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238" y="3215304"/>
            <a:ext cx="926399" cy="8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44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9497B-3E34-C6C6-446A-7749EF311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B4D3C64C-2251-0725-8490-5824ACFF525D}"/>
              </a:ext>
            </a:extLst>
          </p:cNvPr>
          <p:cNvSpPr/>
          <p:nvPr/>
        </p:nvSpPr>
        <p:spPr>
          <a:xfrm>
            <a:off x="842075" y="3904904"/>
            <a:ext cx="10507850" cy="1732903"/>
          </a:xfrm>
          <a:prstGeom prst="roundRect">
            <a:avLst>
              <a:gd name="adj" fmla="val 12195"/>
            </a:avLst>
          </a:prstGeom>
          <a:solidFill>
            <a:srgbClr val="E2F6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DEB6619-AB4B-77DF-86AA-6E7AFF68E21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83F3FE-618D-A4E4-CA73-6071258E2993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Процесс лечения акне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FAC23-8820-3967-0FA9-CD2578B45A7E}"/>
              </a:ext>
            </a:extLst>
          </p:cNvPr>
          <p:cNvSpPr txBox="1"/>
          <p:nvPr/>
        </p:nvSpPr>
        <p:spPr>
          <a:xfrm>
            <a:off x="0" y="4125961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острой фазе </a:t>
            </a:r>
            <a:r>
              <a:rPr lang="ru-RU" sz="16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дермокосметика</a:t>
            </a:r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может быть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полезна в качестве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монотерапии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</a:t>
            </a:r>
          </a:p>
          <a:p>
            <a:pPr algn="ctr"/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при более легких формах акне и/или 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в качестве дополнения к рецептурному лечению </a:t>
            </a:r>
          </a:p>
          <a:p>
            <a:pPr algn="ctr"/>
            <a:r>
              <a:rPr lang="ru-RU" sz="16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максимизации переносимости и приверженности. </a:t>
            </a:r>
          </a:p>
          <a:p>
            <a:pPr algn="ctr"/>
            <a:endParaRPr lang="ru-RU" sz="16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      </a:t>
            </a:r>
            <a:r>
              <a:rPr lang="ru-RU" sz="16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Фотозащита</a:t>
            </a:r>
            <a:r>
              <a:rPr lang="ru-RU" sz="16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 рекомендуется на протяжении всего курса</a:t>
            </a:r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A5B2C-6273-7994-E96E-30A6D9053EC2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Kurokawa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I, Kobayashi M, Nomura Y, Abe M,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Kerob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D,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Dreno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and Benefits of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Management in Japan. Dermatol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Ther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(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Heidelb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). 2023 Jul;13(7):1423-1433.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10.1007/s13555-023-00943-x. </a:t>
            </a: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2023 Jun 20. PMID: 37338719; PMCID: PMC10307753.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5C33A0F-D6CC-8596-E2DC-6936C908E71B}"/>
              </a:ext>
            </a:extLst>
          </p:cNvPr>
          <p:cNvGrpSpPr/>
          <p:nvPr/>
        </p:nvGrpSpPr>
        <p:grpSpPr>
          <a:xfrm>
            <a:off x="323850" y="1334781"/>
            <a:ext cx="11003652" cy="2140285"/>
            <a:chOff x="323850" y="1372881"/>
            <a:chExt cx="11003652" cy="2140285"/>
          </a:xfrm>
        </p:grpSpPr>
        <p:pic>
          <p:nvPicPr>
            <p:cNvPr id="4" name="Рисунок 3" descr="Изображение выглядит как человек, кожа, Человеческое лицо, шея&#10;&#10;Автоматически созданное описание">
              <a:extLst>
                <a:ext uri="{FF2B5EF4-FFF2-40B4-BE49-F238E27FC236}">
                  <a16:creationId xmlns:a16="http://schemas.microsoft.com/office/drawing/2014/main" id="{9B045D79-CAB3-FBB9-CE9E-1FB58CA7A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6" t="10077" r="12442" b="29411"/>
            <a:stretch/>
          </p:blipFill>
          <p:spPr>
            <a:xfrm>
              <a:off x="8722316" y="1384942"/>
              <a:ext cx="2605186" cy="1946883"/>
            </a:xfrm>
            <a:prstGeom prst="roundRect">
              <a:avLst>
                <a:gd name="adj" fmla="val 8055"/>
              </a:avLst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0FEE7C8-614E-10EB-6D23-79196726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924050" y="1372881"/>
              <a:ext cx="6722066" cy="202278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8C91E3-748E-645C-9A7E-C18656E8553E}"/>
                </a:ext>
              </a:extLst>
            </p:cNvPr>
            <p:cNvSpPr txBox="1"/>
            <p:nvPr/>
          </p:nvSpPr>
          <p:spPr>
            <a:xfrm>
              <a:off x="4545847" y="1720260"/>
              <a:ext cx="13794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Рецидив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88FB0B-2961-001D-DFDF-7C0C3C822D39}"/>
                </a:ext>
              </a:extLst>
            </p:cNvPr>
            <p:cNvSpPr txBox="1"/>
            <p:nvPr/>
          </p:nvSpPr>
          <p:spPr>
            <a:xfrm>
              <a:off x="6411241" y="1720260"/>
              <a:ext cx="1420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Рецидив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F12EE9-5688-9C6F-86C3-FCEC4AE97C99}"/>
                </a:ext>
              </a:extLst>
            </p:cNvPr>
            <p:cNvSpPr txBox="1"/>
            <p:nvPr/>
          </p:nvSpPr>
          <p:spPr>
            <a:xfrm>
              <a:off x="842075" y="1889537"/>
              <a:ext cx="20227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Тяжесть </a:t>
              </a:r>
            </a:p>
            <a:p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угревой</a:t>
              </a:r>
            </a:p>
            <a:p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сыпи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84FBB4-3469-E461-0F83-8C1B732585A4}"/>
                </a:ext>
              </a:extLst>
            </p:cNvPr>
            <p:cNvSpPr txBox="1"/>
            <p:nvPr/>
          </p:nvSpPr>
          <p:spPr>
            <a:xfrm>
              <a:off x="323850" y="3174612"/>
              <a:ext cx="1017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</a:rPr>
                <a:t>Дерматокосметика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</a:rPr>
                <a:t> (Уход)</a:t>
              </a:r>
            </a:p>
          </p:txBody>
        </p:sp>
      </p:grpSp>
      <p:pic>
        <p:nvPicPr>
          <p:cNvPr id="35" name="Рисунок 34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2FE00F2E-636A-CED8-1A46-154655E7F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451" y="4937321"/>
            <a:ext cx="632743" cy="6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27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04F70-A719-B094-6EB3-383EC362E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29F3CA9-6E12-350C-E6E3-89DEC3AE07E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F29B3-8993-E007-A27B-4909ED79E82C}"/>
              </a:ext>
            </a:extLst>
          </p:cNvPr>
          <p:cNvSpPr txBox="1"/>
          <p:nvPr/>
        </p:nvSpPr>
        <p:spPr>
          <a:xfrm>
            <a:off x="622647" y="5969789"/>
            <a:ext cx="11098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Araviiskaia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E,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Dréno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of topical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vulgaris. J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Eur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Acad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Venereol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. 2016 Jun;30(6):926-35.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10.1111/jdv.13579.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2016 Feb 24. PMID: 26916232.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A0F0B19-2345-2EA6-A517-A8C5F4B1EA5E}"/>
              </a:ext>
            </a:extLst>
          </p:cNvPr>
          <p:cNvGrpSpPr/>
          <p:nvPr/>
        </p:nvGrpSpPr>
        <p:grpSpPr>
          <a:xfrm>
            <a:off x="1335138" y="1189162"/>
            <a:ext cx="9556637" cy="1601674"/>
            <a:chOff x="1335138" y="1120150"/>
            <a:chExt cx="9556637" cy="1601674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3443EFEC-F0FC-968A-5295-4FEE949FC8B7}"/>
                </a:ext>
              </a:extLst>
            </p:cNvPr>
            <p:cNvGrpSpPr/>
            <p:nvPr/>
          </p:nvGrpSpPr>
          <p:grpSpPr>
            <a:xfrm>
              <a:off x="3590308" y="1120150"/>
              <a:ext cx="2407857" cy="741748"/>
              <a:chOff x="2362103" y="764437"/>
              <a:chExt cx="2407857" cy="741748"/>
            </a:xfrm>
          </p:grpSpPr>
          <p:sp>
            <p:nvSpPr>
              <p:cNvPr id="52" name="Скругленный прямоугольник 51">
                <a:extLst>
                  <a:ext uri="{FF2B5EF4-FFF2-40B4-BE49-F238E27FC236}">
                    <a16:creationId xmlns:a16="http://schemas.microsoft.com/office/drawing/2014/main" id="{8532A234-B196-A0EC-7F03-A2654CC0C740}"/>
                  </a:ext>
                </a:extLst>
              </p:cNvPr>
              <p:cNvSpPr/>
              <p:nvPr/>
            </p:nvSpPr>
            <p:spPr>
              <a:xfrm>
                <a:off x="2362103" y="764437"/>
                <a:ext cx="2407857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A8E8D8A-896F-C1D7-88A1-66D371BE0947}"/>
                  </a:ext>
                </a:extLst>
              </p:cNvPr>
              <p:cNvSpPr txBox="1"/>
              <p:nvPr/>
            </p:nvSpPr>
            <p:spPr>
              <a:xfrm>
                <a:off x="2443227" y="851749"/>
                <a:ext cx="23267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Ороговение устьев сальной железы</a:t>
                </a:r>
              </a:p>
            </p:txBody>
          </p:sp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D381EFBA-E9A7-9B07-3CD6-05993A02D1AF}"/>
                </a:ext>
              </a:extLst>
            </p:cNvPr>
            <p:cNvGrpSpPr/>
            <p:nvPr/>
          </p:nvGrpSpPr>
          <p:grpSpPr>
            <a:xfrm>
              <a:off x="1335138" y="1120150"/>
              <a:ext cx="2358035" cy="741748"/>
              <a:chOff x="687305" y="2252995"/>
              <a:chExt cx="2358035" cy="741748"/>
            </a:xfrm>
          </p:grpSpPr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id="{DE776624-22FA-29D9-B853-8863A4F759D8}"/>
                  </a:ext>
                </a:extLst>
              </p:cNvPr>
              <p:cNvSpPr/>
              <p:nvPr/>
            </p:nvSpPr>
            <p:spPr>
              <a:xfrm>
                <a:off x="852280" y="2252995"/>
                <a:ext cx="202808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3C66862-9141-3E0E-2A90-69DA9FCDA54D}"/>
                  </a:ext>
                </a:extLst>
              </p:cNvPr>
              <p:cNvSpPr txBox="1"/>
              <p:nvPr/>
            </p:nvSpPr>
            <p:spPr>
              <a:xfrm>
                <a:off x="687305" y="2328362"/>
                <a:ext cx="235803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Выделение </a:t>
                </a:r>
              </a:p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кожного сала</a:t>
                </a:r>
              </a:p>
            </p:txBody>
          </p:sp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2BBC6618-5522-BA83-663B-3D25BA9BD960}"/>
                </a:ext>
              </a:extLst>
            </p:cNvPr>
            <p:cNvGrpSpPr/>
            <p:nvPr/>
          </p:nvGrpSpPr>
          <p:grpSpPr>
            <a:xfrm>
              <a:off x="5644400" y="1120150"/>
              <a:ext cx="3537602" cy="741748"/>
              <a:chOff x="7213187" y="870763"/>
              <a:chExt cx="3537602" cy="741748"/>
            </a:xfrm>
          </p:grpSpPr>
          <p:sp>
            <p:nvSpPr>
              <p:cNvPr id="53" name="Скругленный прямоугольник 52">
                <a:extLst>
                  <a:ext uri="{FF2B5EF4-FFF2-40B4-BE49-F238E27FC236}">
                    <a16:creationId xmlns:a16="http://schemas.microsoft.com/office/drawing/2014/main" id="{365ED961-2131-E5E4-46F2-4A8FAB2BE8FD}"/>
                  </a:ext>
                </a:extLst>
              </p:cNvPr>
              <p:cNvSpPr/>
              <p:nvPr/>
            </p:nvSpPr>
            <p:spPr>
              <a:xfrm>
                <a:off x="7635852" y="870763"/>
                <a:ext cx="268439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9CAE6A45-0323-C514-3D3A-030D504A63BA}"/>
                  </a:ext>
                </a:extLst>
              </p:cNvPr>
              <p:cNvSpPr/>
              <p:nvPr/>
            </p:nvSpPr>
            <p:spPr>
              <a:xfrm>
                <a:off x="7213187" y="913689"/>
                <a:ext cx="353760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Фолликулярная </a:t>
                </a:r>
              </a:p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колонизация </a:t>
                </a:r>
                <a:r>
                  <a:rPr lang="en-US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P. acnes</a:t>
                </a:r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0"/>
                </a:endParaRPr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D10489C5-922E-F232-83AF-66BD421C9BB7}"/>
                </a:ext>
              </a:extLst>
            </p:cNvPr>
            <p:cNvGrpSpPr/>
            <p:nvPr/>
          </p:nvGrpSpPr>
          <p:grpSpPr>
            <a:xfrm>
              <a:off x="8732323" y="1120150"/>
              <a:ext cx="2159452" cy="741748"/>
              <a:chOff x="8548348" y="2635767"/>
              <a:chExt cx="2159452" cy="741748"/>
            </a:xfrm>
          </p:grpSpPr>
          <p:sp>
            <p:nvSpPr>
              <p:cNvPr id="54" name="Скругленный прямоугольник 53">
                <a:extLst>
                  <a:ext uri="{FF2B5EF4-FFF2-40B4-BE49-F238E27FC236}">
                    <a16:creationId xmlns:a16="http://schemas.microsoft.com/office/drawing/2014/main" id="{C581DBE3-0C38-1C98-E8F3-F304B63864BA}"/>
                  </a:ext>
                </a:extLst>
              </p:cNvPr>
              <p:cNvSpPr/>
              <p:nvPr/>
            </p:nvSpPr>
            <p:spPr>
              <a:xfrm>
                <a:off x="8635313" y="2635767"/>
                <a:ext cx="202808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B55C4FE-7C24-FD44-9AC0-8F3D8586A23F}"/>
                  </a:ext>
                </a:extLst>
              </p:cNvPr>
              <p:cNvSpPr txBox="1"/>
              <p:nvPr/>
            </p:nvSpPr>
            <p:spPr>
              <a:xfrm>
                <a:off x="8548348" y="2837419"/>
                <a:ext cx="21594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Воспаление</a:t>
                </a:r>
              </a:p>
            </p:txBody>
          </p:sp>
        </p:grp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73A75DCF-CE4D-5862-00D0-981EEDC1052B}"/>
                </a:ext>
              </a:extLst>
            </p:cNvPr>
            <p:cNvCxnSpPr>
              <a:cxnSpLocks/>
            </p:cNvCxnSpPr>
            <p:nvPr/>
          </p:nvCxnSpPr>
          <p:spPr>
            <a:xfrm>
              <a:off x="2493818" y="2498476"/>
              <a:ext cx="23453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DE59796C-3C32-7D30-7A9C-41DBFF0B664C}"/>
                </a:ext>
              </a:extLst>
            </p:cNvPr>
            <p:cNvCxnSpPr>
              <a:cxnSpLocks/>
            </p:cNvCxnSpPr>
            <p:nvPr/>
          </p:nvCxnSpPr>
          <p:spPr>
            <a:xfrm>
              <a:off x="7324856" y="2498476"/>
              <a:ext cx="248392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1DBE9F3-9441-EDDE-464C-BA5A7C46B9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3817" y="2173776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78E74A14-D953-341E-9BFD-AF2D0769A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4177" y="2173776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AC36D7A-554C-1A6F-CAD3-9454D36BF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6981" y="2186243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3463F61A-F941-D52B-D715-8671A807C1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4929" y="2177681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3C89858-6C24-EDA2-4508-2EA096CAAC55}"/>
                </a:ext>
              </a:extLst>
            </p:cNvPr>
            <p:cNvGrpSpPr/>
            <p:nvPr/>
          </p:nvGrpSpPr>
          <p:grpSpPr>
            <a:xfrm>
              <a:off x="4683048" y="2272972"/>
              <a:ext cx="2649079" cy="448852"/>
              <a:chOff x="4661922" y="2272972"/>
              <a:chExt cx="2649079" cy="448852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AAE76F80-26D0-EA3D-88A5-6D21597045D2}"/>
                  </a:ext>
                </a:extLst>
              </p:cNvPr>
              <p:cNvSpPr/>
              <p:nvPr/>
            </p:nvSpPr>
            <p:spPr>
              <a:xfrm>
                <a:off x="4690057" y="2272972"/>
                <a:ext cx="2620944" cy="448852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F0102356-0734-7BFE-A128-018D544D10B7}"/>
                  </a:ext>
                </a:extLst>
              </p:cNvPr>
              <p:cNvSpPr/>
              <p:nvPr/>
            </p:nvSpPr>
            <p:spPr>
              <a:xfrm>
                <a:off x="4661922" y="2329651"/>
                <a:ext cx="2620944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latin typeface="Montserrat" pitchFamily="2" charset="0"/>
                  </a:rPr>
                  <a:t>Патогенный фактор</a:t>
                </a:r>
                <a:endParaRPr lang="ru-RU" sz="15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Montserrat" pitchFamily="2" charset="0"/>
                </a:endParaRPr>
              </a:p>
            </p:txBody>
          </p:sp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FA479FF-88CE-1B33-2AF1-C6F508DCA72C}"/>
              </a:ext>
            </a:extLst>
          </p:cNvPr>
          <p:cNvGrpSpPr/>
          <p:nvPr/>
        </p:nvGrpSpPr>
        <p:grpSpPr>
          <a:xfrm>
            <a:off x="1378031" y="3331612"/>
            <a:ext cx="9710498" cy="1688830"/>
            <a:chOff x="1378031" y="3400624"/>
            <a:chExt cx="9710498" cy="1688830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4870A42B-A248-8460-4F02-1F736215AC86}"/>
                </a:ext>
              </a:extLst>
            </p:cNvPr>
            <p:cNvGrpSpPr/>
            <p:nvPr/>
          </p:nvGrpSpPr>
          <p:grpSpPr>
            <a:xfrm>
              <a:off x="8003873" y="4014296"/>
              <a:ext cx="3084656" cy="1075158"/>
              <a:chOff x="8025138" y="3756309"/>
              <a:chExt cx="3084656" cy="1075158"/>
            </a:xfrm>
          </p:grpSpPr>
          <p:sp>
            <p:nvSpPr>
              <p:cNvPr id="81" name="Скругленный прямоугольник 80">
                <a:extLst>
                  <a:ext uri="{FF2B5EF4-FFF2-40B4-BE49-F238E27FC236}">
                    <a16:creationId xmlns:a16="http://schemas.microsoft.com/office/drawing/2014/main" id="{65939965-3614-AECC-692A-0CB728B82F6A}"/>
                  </a:ext>
                </a:extLst>
              </p:cNvPr>
              <p:cNvSpPr/>
              <p:nvPr/>
            </p:nvSpPr>
            <p:spPr>
              <a:xfrm>
                <a:off x="8025138" y="3756309"/>
                <a:ext cx="3084656" cy="10751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88" name="Прямоугольник 87">
                <a:extLst>
                  <a:ext uri="{FF2B5EF4-FFF2-40B4-BE49-F238E27FC236}">
                    <a16:creationId xmlns:a16="http://schemas.microsoft.com/office/drawing/2014/main" id="{8316E350-7289-1909-69E3-94A81C5A54F1}"/>
                  </a:ext>
                </a:extLst>
              </p:cNvPr>
              <p:cNvSpPr/>
              <p:nvPr/>
            </p:nvSpPr>
            <p:spPr>
              <a:xfrm>
                <a:off x="8025138" y="3887745"/>
                <a:ext cx="308465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Побочные эффекты </a:t>
                </a: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медикаментозной </a:t>
                </a: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терапии</a:t>
                </a:r>
              </a:p>
            </p:txBody>
          </p:sp>
        </p:grpSp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98587971-0BCE-DCE9-2D8E-D543DCD1AE3C}"/>
                </a:ext>
              </a:extLst>
            </p:cNvPr>
            <p:cNvGrpSpPr/>
            <p:nvPr/>
          </p:nvGrpSpPr>
          <p:grpSpPr>
            <a:xfrm>
              <a:off x="4916999" y="4145732"/>
              <a:ext cx="2407857" cy="943722"/>
              <a:chOff x="4916999" y="4121660"/>
              <a:chExt cx="2407857" cy="943722"/>
            </a:xfrm>
          </p:grpSpPr>
          <p:sp>
            <p:nvSpPr>
              <p:cNvPr id="85" name="Скругленный прямоугольник 84">
                <a:extLst>
                  <a:ext uri="{FF2B5EF4-FFF2-40B4-BE49-F238E27FC236}">
                    <a16:creationId xmlns:a16="http://schemas.microsoft.com/office/drawing/2014/main" id="{4695BA8D-BBB9-A7C4-6131-93EBB7D4B569}"/>
                  </a:ext>
                </a:extLst>
              </p:cNvPr>
              <p:cNvSpPr/>
              <p:nvPr/>
            </p:nvSpPr>
            <p:spPr>
              <a:xfrm>
                <a:off x="4916999" y="4121660"/>
                <a:ext cx="2407857" cy="943722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22C6559-3FB0-3C4A-D1E0-B0DA49F9A1DD}"/>
                  </a:ext>
                </a:extLst>
              </p:cNvPr>
              <p:cNvSpPr txBox="1"/>
              <p:nvPr/>
            </p:nvSpPr>
            <p:spPr>
              <a:xfrm>
                <a:off x="4998123" y="4313261"/>
                <a:ext cx="23267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 err="1">
                    <a:solidFill>
                      <a:srgbClr val="004F74"/>
                    </a:solidFill>
                    <a:latin typeface="Montserrat" pitchFamily="2" charset="0"/>
                  </a:rPr>
                  <a:t>Адъювантная</a:t>
                </a:r>
                <a:endParaRPr lang="ru-RU" sz="1500" b="1" dirty="0">
                  <a:solidFill>
                    <a:srgbClr val="004F74"/>
                  </a:solidFill>
                  <a:latin typeface="Montserrat" pitchFamily="2" charset="0"/>
                </a:endParaRP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терапия</a:t>
                </a:r>
              </a:p>
            </p:txBody>
          </p:sp>
        </p:grp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1DA21C1E-2FC5-2DE6-6C90-85C7B5FCAA9D}"/>
                </a:ext>
              </a:extLst>
            </p:cNvPr>
            <p:cNvGrpSpPr/>
            <p:nvPr/>
          </p:nvGrpSpPr>
          <p:grpSpPr>
            <a:xfrm>
              <a:off x="1378031" y="4145732"/>
              <a:ext cx="2815629" cy="943722"/>
              <a:chOff x="1250441" y="4398105"/>
              <a:chExt cx="2815629" cy="943722"/>
            </a:xfrm>
          </p:grpSpPr>
          <p:sp>
            <p:nvSpPr>
              <p:cNvPr id="83" name="Скругленный прямоугольник 82">
                <a:extLst>
                  <a:ext uri="{FF2B5EF4-FFF2-40B4-BE49-F238E27FC236}">
                    <a16:creationId xmlns:a16="http://schemas.microsoft.com/office/drawing/2014/main" id="{69A4EF12-E58C-2022-C987-C37F4574F79C}"/>
                  </a:ext>
                </a:extLst>
              </p:cNvPr>
              <p:cNvSpPr/>
              <p:nvPr/>
            </p:nvSpPr>
            <p:spPr>
              <a:xfrm>
                <a:off x="1250441" y="4398105"/>
                <a:ext cx="2815629" cy="943722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6048D7D-8EC0-F899-4D0A-13E78A53995B}"/>
                  </a:ext>
                </a:extLst>
              </p:cNvPr>
              <p:cNvSpPr txBox="1"/>
              <p:nvPr/>
            </p:nvSpPr>
            <p:spPr>
              <a:xfrm>
                <a:off x="1250442" y="4449809"/>
                <a:ext cx="281562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 err="1">
                    <a:solidFill>
                      <a:srgbClr val="004F74"/>
                    </a:solidFill>
                    <a:latin typeface="Montserrat" pitchFamily="2" charset="0"/>
                  </a:rPr>
                  <a:t>Монотерапия</a:t>
                </a:r>
                <a:endParaRPr lang="ru-RU" sz="1500" b="1" dirty="0">
                  <a:solidFill>
                    <a:srgbClr val="004F74"/>
                  </a:solidFill>
                  <a:latin typeface="Montserrat" pitchFamily="2" charset="0"/>
                </a:endParaRPr>
              </a:p>
              <a:p>
                <a:pPr algn="ctr"/>
                <a:r>
                  <a:rPr lang="en-US" sz="1500" dirty="0">
                    <a:solidFill>
                      <a:srgbClr val="004F74"/>
                    </a:solidFill>
                    <a:latin typeface="Montserrat" pitchFamily="2" charset="0"/>
                  </a:rPr>
                  <a:t>(</a:t>
                </a:r>
                <a:r>
                  <a:rPr lang="ru-RU" sz="1500" dirty="0">
                    <a:solidFill>
                      <a:srgbClr val="004F74"/>
                    </a:solidFill>
                    <a:latin typeface="Montserrat" pitchFamily="2" charset="0"/>
                  </a:rPr>
                  <a:t>Легкая и средняя</a:t>
                </a:r>
              </a:p>
              <a:p>
                <a:pPr algn="ctr"/>
                <a:r>
                  <a:rPr lang="ru-RU" sz="1500" dirty="0">
                    <a:solidFill>
                      <a:srgbClr val="004F74"/>
                    </a:solidFill>
                    <a:latin typeface="Montserrat" pitchFamily="2" charset="0"/>
                  </a:rPr>
                  <a:t> степень тяжести</a:t>
                </a:r>
                <a:r>
                  <a:rPr lang="en-US" sz="1500" dirty="0">
                    <a:solidFill>
                      <a:srgbClr val="004F74"/>
                    </a:solidFill>
                    <a:latin typeface="Montserrat" pitchFamily="2" charset="0"/>
                  </a:rPr>
                  <a:t>)</a:t>
                </a:r>
                <a:endParaRPr lang="ru-RU" sz="1500" dirty="0">
                  <a:solidFill>
                    <a:srgbClr val="004F74"/>
                  </a:solidFill>
                  <a:latin typeface="Montserrat" pitchFamily="2" charset="0"/>
                </a:endParaRPr>
              </a:p>
            </p:txBody>
          </p:sp>
        </p:grp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E1C9469D-ED12-AAEE-D509-33A878C3B66D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77" y="3655722"/>
              <a:ext cx="23453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6B7DC7A9-1AF4-E049-6684-C489E5A8DADF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7341685" y="3647724"/>
              <a:ext cx="2470497" cy="799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C10D0AD8-516B-A7E6-65F6-7E7845FB2F7B}"/>
                </a:ext>
              </a:extLst>
            </p:cNvPr>
            <p:cNvCxnSpPr>
              <a:cxnSpLocks/>
            </p:cNvCxnSpPr>
            <p:nvPr/>
          </p:nvCxnSpPr>
          <p:spPr>
            <a:xfrm>
              <a:off x="9787767" y="3657385"/>
              <a:ext cx="0" cy="35691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D7C22A86-1991-FDB7-F5C0-D377C880211B}"/>
                </a:ext>
              </a:extLst>
            </p:cNvPr>
            <p:cNvCxnSpPr>
              <a:cxnSpLocks/>
            </p:cNvCxnSpPr>
            <p:nvPr/>
          </p:nvCxnSpPr>
          <p:spPr>
            <a:xfrm>
              <a:off x="6117602" y="3877983"/>
              <a:ext cx="0" cy="25610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563D019E-52C9-0559-2FD1-51296770FF6A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76" y="3657385"/>
              <a:ext cx="1" cy="30989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36FE914B-C8F8-E1C3-0634-F9FD5137406F}"/>
                </a:ext>
              </a:extLst>
            </p:cNvPr>
            <p:cNvGrpSpPr/>
            <p:nvPr/>
          </p:nvGrpSpPr>
          <p:grpSpPr>
            <a:xfrm>
              <a:off x="4651532" y="3400624"/>
              <a:ext cx="2815629" cy="494199"/>
              <a:chOff x="6822455" y="706739"/>
              <a:chExt cx="2815629" cy="494199"/>
            </a:xfrm>
          </p:grpSpPr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2B94EB71-6B2B-B3EA-1E9D-461F38E75D64}"/>
                  </a:ext>
                </a:extLst>
              </p:cNvPr>
              <p:cNvSpPr/>
              <p:nvPr/>
            </p:nvSpPr>
            <p:spPr>
              <a:xfrm>
                <a:off x="6909376" y="706739"/>
                <a:ext cx="2603232" cy="494199"/>
              </a:xfrm>
              <a:prstGeom prst="roundRect">
                <a:avLst/>
              </a:prstGeom>
              <a:solidFill>
                <a:srgbClr val="0074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35DE54F3-20C2-71D1-9A5C-C5CAA4248DB8}"/>
                  </a:ext>
                </a:extLst>
              </p:cNvPr>
              <p:cNvSpPr/>
              <p:nvPr/>
            </p:nvSpPr>
            <p:spPr>
              <a:xfrm>
                <a:off x="6822455" y="781576"/>
                <a:ext cx="2815629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bg1"/>
                    </a:solidFill>
                    <a:latin typeface="Montserrat" pitchFamily="2" charset="0"/>
                  </a:rPr>
                  <a:t>Роль в схеме лечения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0880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7505</TotalTime>
  <Words>4699</Words>
  <Application>Microsoft Office PowerPoint</Application>
  <PresentationFormat>Широкоэкранный</PresentationFormat>
  <Paragraphs>691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60" baseType="lpstr">
      <vt:lpstr>Montserrat</vt:lpstr>
      <vt:lpstr>Calibri</vt:lpstr>
      <vt:lpstr>Wingdings</vt:lpstr>
      <vt:lpstr>Arial</vt:lpstr>
      <vt:lpstr>Montserrat Medium</vt:lpstr>
      <vt:lpstr>Montserrat SemiBold</vt:lpstr>
      <vt:lpstr>Calibri Light</vt:lpstr>
      <vt:lpstr>Тема1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Ж, 23 года Диагноз: Акне Степень тяжести: средняя Проводимая терапия: Циновит тоник + Циновит пенка для умывания + Циновит крем-гель Доп. терапия: нет Продолжительность терапии: 43 дня</vt:lpstr>
      <vt:lpstr> Ж 24 года Диагноз: Акне Степень тяжести: легкая Проводимая терапия: Циновит тоник + Циновит пенка для умывания + Циновит крем-гель Доп. терапия: нет Продолжительность терапии: 38 дней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Хорунженко Евгения Евгеньевна</cp:lastModifiedBy>
  <cp:revision>249</cp:revision>
  <dcterms:created xsi:type="dcterms:W3CDTF">2022-09-01T17:39:13Z</dcterms:created>
  <dcterms:modified xsi:type="dcterms:W3CDTF">2025-09-18T11:52:21Z</dcterms:modified>
</cp:coreProperties>
</file>