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2142533118" r:id="rId2"/>
    <p:sldId id="260" r:id="rId3"/>
    <p:sldId id="2142533092" r:id="rId4"/>
    <p:sldId id="2142533095" r:id="rId5"/>
    <p:sldId id="263" r:id="rId6"/>
    <p:sldId id="916" r:id="rId7"/>
    <p:sldId id="2142533113" r:id="rId8"/>
    <p:sldId id="2142533119" r:id="rId9"/>
    <p:sldId id="295" r:id="rId10"/>
    <p:sldId id="2142533109" r:id="rId11"/>
    <p:sldId id="275" r:id="rId12"/>
    <p:sldId id="270" r:id="rId13"/>
    <p:sldId id="272" r:id="rId14"/>
    <p:sldId id="273" r:id="rId15"/>
    <p:sldId id="274" r:id="rId16"/>
    <p:sldId id="2142533081" r:id="rId17"/>
    <p:sldId id="981" r:id="rId18"/>
    <p:sldId id="982" r:id="rId19"/>
    <p:sldId id="2142533074" r:id="rId20"/>
    <p:sldId id="2142533100" r:id="rId21"/>
    <p:sldId id="281" r:id="rId22"/>
    <p:sldId id="282" r:id="rId23"/>
    <p:sldId id="2142533086" r:id="rId24"/>
    <p:sldId id="277" r:id="rId25"/>
    <p:sldId id="278" r:id="rId26"/>
    <p:sldId id="279" r:id="rId27"/>
    <p:sldId id="2142533111" r:id="rId28"/>
    <p:sldId id="965" r:id="rId29"/>
    <p:sldId id="267" r:id="rId30"/>
    <p:sldId id="976" r:id="rId31"/>
    <p:sldId id="2142533098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Gilroy Light" panose="00000400000000000000" charset="-52"/>
      <p:regular r:id="rId40"/>
    </p:embeddedFont>
    <p:embeddedFont>
      <p:font typeface="Montserrat" panose="00000500000000000000" pitchFamily="2" charset="-52"/>
      <p:regular r:id="rId41"/>
      <p:bold r:id="rId42"/>
      <p:italic r:id="rId43"/>
      <p:boldItalic r:id="rId44"/>
    </p:embeddedFont>
    <p:embeddedFont>
      <p:font typeface="Montserrat Medium" panose="00000600000000000000" pitchFamily="2" charset="-52"/>
      <p:regular r:id="rId45"/>
      <p:italic r:id="rId46"/>
    </p:embeddedFont>
    <p:embeddedFont>
      <p:font typeface="Montserrat SemiBold" panose="00000700000000000000" pitchFamily="2" charset="-52"/>
      <p:regular r:id="rId47"/>
      <p:bold r:id="rId48"/>
      <p:italic r:id="rId49"/>
      <p:boldItalic r:id="rId50"/>
    </p:embeddedFont>
    <p:embeddedFont>
      <p:font typeface="Quattrocento Sans" panose="020B0604020202020204" charset="0"/>
      <p:regular r:id="rId51"/>
      <p:bold r:id="rId52"/>
      <p:italic r:id="rId53"/>
      <p:boldItalic r:id="rId5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965F4A6-E045-4B3C-B707-9C838E612FB9}">
          <p14:sldIdLst>
            <p14:sldId id="2142533118"/>
            <p14:sldId id="260"/>
            <p14:sldId id="2142533092"/>
            <p14:sldId id="2142533095"/>
            <p14:sldId id="263"/>
            <p14:sldId id="916"/>
            <p14:sldId id="2142533113"/>
            <p14:sldId id="2142533119"/>
            <p14:sldId id="295"/>
            <p14:sldId id="2142533109"/>
            <p14:sldId id="275"/>
            <p14:sldId id="270"/>
            <p14:sldId id="272"/>
            <p14:sldId id="273"/>
            <p14:sldId id="274"/>
            <p14:sldId id="2142533081"/>
            <p14:sldId id="981"/>
            <p14:sldId id="982"/>
            <p14:sldId id="2142533074"/>
            <p14:sldId id="2142533100"/>
            <p14:sldId id="281"/>
            <p14:sldId id="282"/>
            <p14:sldId id="2142533086"/>
            <p14:sldId id="277"/>
            <p14:sldId id="278"/>
            <p14:sldId id="279"/>
            <p14:sldId id="2142533111"/>
            <p14:sldId id="965"/>
          </p14:sldIdLst>
        </p14:section>
        <p14:section name="Клинические случаи" id="{C96B147D-EEAE-4FDD-A109-A7AFF324B6A5}">
          <p14:sldIdLst>
            <p14:sldId id="267"/>
            <p14:sldId id="976"/>
            <p14:sldId id="214253309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74"/>
    <a:srgbClr val="01A9AD"/>
    <a:srgbClr val="EDF7F1"/>
    <a:srgbClr val="56B893"/>
    <a:srgbClr val="C7E2CC"/>
    <a:srgbClr val="FF6D32"/>
    <a:srgbClr val="003B58"/>
    <a:srgbClr val="004E74"/>
    <a:srgbClr val="00D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4" autoAdjust="0"/>
    <p:restoredTop sz="95964"/>
  </p:normalViewPr>
  <p:slideViewPr>
    <p:cSldViewPr snapToGrid="0">
      <p:cViewPr varScale="1">
        <p:scale>
          <a:sx n="82" d="100"/>
          <a:sy n="82" d="100"/>
        </p:scale>
        <p:origin x="4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1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35028-D273-4C0B-ACDE-820AC507286C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950E7-711B-414E-8180-00903C927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55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lated.turbopages.org/proxy_u/en-ru.ru.19990011-63cef537-35a19807-74722d776562/https/en.wikipedia.org/wiki/Ciclopirox" TargetMode="External"/><Relationship Id="rId7" Type="http://schemas.openxmlformats.org/officeDocument/2006/relationships/hyperlink" Target="https://translated.turbopages.org/proxy_u/en-ru.ru.19990011-63cef537-35a19807-74722d776562/https/en.wikipedia.org/wiki/Ergosterol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translated.turbopages.org/proxy_u/en-ru.ru.19990011-63cef537-35a19807-74722d776562/https/en.wikipedia.org/wiki/2-Pyridone" TargetMode="External"/><Relationship Id="rId5" Type="http://schemas.openxmlformats.org/officeDocument/2006/relationships/hyperlink" Target="https://translated.turbopages.org/proxy_u/en-ru.ru.19990011-63cef537-35a19807-74722d776562/https/en.wikipedia.org/wiki/Pyridine" TargetMode="External"/><Relationship Id="rId4" Type="http://schemas.openxmlformats.org/officeDocument/2006/relationships/hyperlink" Target="https://translated.turbopages.org/proxy_u/en-ru.ru.19990011-63cef537-35a19807-74722d776562/https/en.wikipedia.org/wiki/Pyrithione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" name="Google Shape;12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2" name="Google Shape;29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4" name="Google Shape;33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H1</a:t>
            </a:r>
            <a:r>
              <a:rPr lang="ru-RU" dirty="0"/>
              <a:t>-антигистаминные</a:t>
            </a:r>
            <a:r>
              <a:rPr lang="ru-RU" baseline="0" dirty="0"/>
              <a:t> средства часто неэффективны при заболеваниях кожи, сопровождающихся хроническим </a:t>
            </a:r>
            <a:r>
              <a:rPr lang="ru-RU" baseline="0" dirty="0" err="1"/>
              <a:t>зудом,а</a:t>
            </a:r>
            <a:r>
              <a:rPr lang="ru-RU" baseline="0" dirty="0"/>
              <a:t> многие больные не удовлетворены их терапевтической активностью </a:t>
            </a:r>
            <a:r>
              <a:rPr lang="en-US" baseline="0" dirty="0"/>
              <a:t>(</a:t>
            </a:r>
            <a:r>
              <a:rPr lang="en-US" baseline="0" dirty="0" err="1"/>
              <a:t>Tey</a:t>
            </a:r>
            <a:r>
              <a:rPr lang="en-US" baseline="0" dirty="0"/>
              <a:t> H.L.</a:t>
            </a:r>
            <a:r>
              <a:rPr lang="ru-RU" baseline="0" dirty="0"/>
              <a:t>, </a:t>
            </a:r>
            <a:r>
              <a:rPr lang="en-US" baseline="0" dirty="0" err="1"/>
              <a:t>Yosipovitch</a:t>
            </a:r>
            <a:r>
              <a:rPr lang="en-US" baseline="0" dirty="0"/>
              <a:t> G.</a:t>
            </a:r>
            <a:r>
              <a:rPr lang="ru-RU" baseline="0" dirty="0"/>
              <a:t>, 2011, </a:t>
            </a:r>
            <a:r>
              <a:rPr lang="en-US" baseline="0" dirty="0" err="1"/>
              <a:t>Prignano</a:t>
            </a:r>
            <a:r>
              <a:rPr lang="en-US" baseline="0" dirty="0"/>
              <a:t> F.</a:t>
            </a:r>
            <a:r>
              <a:rPr lang="ru-RU" baseline="0" dirty="0"/>
              <a:t>, </a:t>
            </a:r>
            <a:r>
              <a:rPr lang="en-US" baseline="0" dirty="0" err="1"/>
              <a:t>Ricceri</a:t>
            </a:r>
            <a:r>
              <a:rPr lang="en-US" baseline="0" dirty="0"/>
              <a:t> F.</a:t>
            </a:r>
            <a:r>
              <a:rPr lang="ru-RU" baseline="0" dirty="0"/>
              <a:t>, </a:t>
            </a:r>
            <a:r>
              <a:rPr lang="en-US" baseline="0" dirty="0" err="1"/>
              <a:t>Percitelli</a:t>
            </a:r>
            <a:r>
              <a:rPr lang="en-US" baseline="0" dirty="0"/>
              <a:t> L</a:t>
            </a:r>
            <a:r>
              <a:rPr lang="ru-RU" baseline="0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Lotti</a:t>
            </a:r>
            <a:r>
              <a:rPr lang="en-US" baseline="0" dirty="0"/>
              <a:t> T</a:t>
            </a:r>
            <a:r>
              <a:rPr lang="ru-RU" baseline="0" dirty="0"/>
              <a:t>., </a:t>
            </a:r>
            <a:r>
              <a:rPr lang="en-US" baseline="0" dirty="0"/>
              <a:t>2009</a:t>
            </a:r>
            <a:r>
              <a:rPr lang="ru-RU" baseline="0" dirty="0"/>
              <a:t>, </a:t>
            </a:r>
            <a:r>
              <a:rPr lang="en-US" baseline="0" dirty="0"/>
              <a:t>Klein P.A.</a:t>
            </a:r>
            <a:r>
              <a:rPr lang="ru-RU" baseline="0" dirty="0"/>
              <a:t>,</a:t>
            </a:r>
            <a:r>
              <a:rPr lang="en-US" baseline="0" dirty="0"/>
              <a:t> Clark R.A.</a:t>
            </a:r>
            <a:r>
              <a:rPr lang="ru-RU" baseline="0" dirty="0"/>
              <a:t>,</a:t>
            </a:r>
            <a:r>
              <a:rPr lang="en-US" baseline="0" dirty="0"/>
              <a:t> 1999)</a:t>
            </a:r>
            <a:r>
              <a:rPr lang="ru-RU" baseline="0" dirty="0"/>
              <a:t> Считается, что антигистаминные препараты не обладают достаточным </a:t>
            </a:r>
            <a:r>
              <a:rPr lang="ru-RU" baseline="0" dirty="0" err="1"/>
              <a:t>противозудным</a:t>
            </a:r>
            <a:r>
              <a:rPr lang="ru-RU" baseline="0" dirty="0"/>
              <a:t> эффектом при назначении больным </a:t>
            </a:r>
            <a:r>
              <a:rPr lang="ru-RU" baseline="0" dirty="0" err="1"/>
              <a:t>атопическим</a:t>
            </a:r>
            <a:r>
              <a:rPr lang="ru-RU" baseline="0" dirty="0"/>
              <a:t> дерматитом </a:t>
            </a:r>
            <a:r>
              <a:rPr lang="en-US" baseline="0" dirty="0"/>
              <a:t>(Klein P.A.</a:t>
            </a:r>
            <a:r>
              <a:rPr lang="ru-RU" baseline="0" dirty="0"/>
              <a:t>, </a:t>
            </a:r>
            <a:r>
              <a:rPr lang="en-US" baseline="0" dirty="0"/>
              <a:t>Clark R.A.</a:t>
            </a:r>
            <a:r>
              <a:rPr lang="ru-RU" baseline="0" dirty="0"/>
              <a:t>, 1999) </a:t>
            </a:r>
            <a:r>
              <a:rPr lang="ru-RU" baseline="0" dirty="0" err="1"/>
              <a:t>Эффективноть</a:t>
            </a:r>
            <a:r>
              <a:rPr lang="ru-RU" baseline="0" dirty="0"/>
              <a:t> антигистаминных препаратов 1-го поколения при </a:t>
            </a:r>
            <a:r>
              <a:rPr lang="ru-RU" baseline="0" dirty="0" err="1"/>
              <a:t>атопическом</a:t>
            </a:r>
            <a:r>
              <a:rPr lang="ru-RU" baseline="0" dirty="0"/>
              <a:t> дерматите связывается с их седативным действием </a:t>
            </a:r>
            <a:r>
              <a:rPr lang="en-US" baseline="0" dirty="0"/>
              <a:t>(Ring J</a:t>
            </a:r>
            <a:r>
              <a:rPr lang="ru-RU" baseline="0" dirty="0"/>
              <a:t>.,</a:t>
            </a:r>
            <a:r>
              <a:rPr lang="en-US" baseline="0" dirty="0"/>
              <a:t> Alomar A.</a:t>
            </a:r>
            <a:r>
              <a:rPr lang="ru-RU" baseline="0" dirty="0"/>
              <a:t>, </a:t>
            </a:r>
            <a:r>
              <a:rPr lang="en-US" baseline="0" dirty="0" err="1"/>
              <a:t>Beiber</a:t>
            </a:r>
            <a:r>
              <a:rPr lang="en-US" baseline="0" dirty="0"/>
              <a:t> T.</a:t>
            </a:r>
            <a:r>
              <a:rPr lang="ru-RU" baseline="0" dirty="0"/>
              <a:t>, </a:t>
            </a:r>
            <a:r>
              <a:rPr lang="en-US" baseline="0" dirty="0"/>
              <a:t>et al</a:t>
            </a:r>
            <a:r>
              <a:rPr lang="ru-RU" baseline="0" dirty="0"/>
              <a:t>.,</a:t>
            </a:r>
            <a:r>
              <a:rPr lang="en-US" baseline="0" dirty="0"/>
              <a:t> 2012)</a:t>
            </a:r>
            <a:r>
              <a:rPr lang="ru-RU" baseline="0" dirty="0"/>
              <a:t>.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20DF-5F44-4CAA-A2AC-33F81E021E8A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579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9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6" name="Google Shape;5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2212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Пироктон</a:t>
            </a:r>
            <a:r>
              <a:rPr lang="ru-RU" dirty="0"/>
              <a:t> </a:t>
            </a:r>
            <a:r>
              <a:rPr lang="ru-RU" dirty="0" err="1"/>
              <a:t>оламин</a:t>
            </a:r>
            <a:r>
              <a:rPr lang="ru-RU" dirty="0"/>
              <a:t> создает комплексы с ионами железа, что в конечном итоге, препятствуя энергетическому обмен6у в </a:t>
            </a:r>
            <a:r>
              <a:rPr lang="ru-RU" dirty="0" err="1"/>
              <a:t>митохондриях</a:t>
            </a:r>
            <a:r>
              <a:rPr lang="ru-RU" dirty="0"/>
              <a:t>, замедляет рост и размножение грибов рода </a:t>
            </a:r>
            <a:r>
              <a:rPr lang="en-US" dirty="0"/>
              <a:t>Malassezia. </a:t>
            </a:r>
          </a:p>
          <a:p>
            <a:r>
              <a:rPr lang="ru-RU" dirty="0" err="1"/>
              <a:t>Климбазол</a:t>
            </a:r>
            <a:r>
              <a:rPr lang="ru-RU" dirty="0"/>
              <a:t>: молекулы маленького размера. Быстрее проникают в пораженные участки, не вызывают разрушения нормальной бактериальной флоры. Угнетают биосинтез </a:t>
            </a:r>
            <a:r>
              <a:rPr lang="ru-RU" dirty="0" err="1"/>
              <a:t>эргостерола</a:t>
            </a:r>
            <a:r>
              <a:rPr lang="ru-RU" dirty="0"/>
              <a:t>. Приводят к </a:t>
            </a:r>
            <a:r>
              <a:rPr lang="ru-RU" dirty="0" err="1"/>
              <a:t>нарушениямлипидного</a:t>
            </a:r>
            <a:r>
              <a:rPr lang="ru-RU" dirty="0"/>
              <a:t> состава мембраны клеток грибов.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950E7-711B-414E-8180-00903C92713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232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2" name="Google Shape;40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5249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3175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Misery L, </a:t>
            </a:r>
            <a:r>
              <a:rPr lang="en-US" sz="800" kern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Sibaud</a:t>
            </a:r>
            <a:r>
              <a:rPr lang="en-US" sz="800" kern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V, </a:t>
            </a:r>
            <a:r>
              <a:rPr lang="en-US" sz="800" kern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Ambronati</a:t>
            </a:r>
            <a:r>
              <a:rPr lang="en-US" sz="800" kern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M, Macy G, </a:t>
            </a:r>
            <a:r>
              <a:rPr lang="en-US" sz="800" kern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Boussetta</a:t>
            </a:r>
            <a:r>
              <a:rPr lang="en-US" sz="800" kern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S, </a:t>
            </a:r>
            <a:r>
              <a:rPr lang="en-US" sz="800" kern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Taieb</a:t>
            </a:r>
            <a:r>
              <a:rPr lang="en-US" sz="800" kern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C. Sensitive scalp: does this condition exist? An epidemiological study. Contact Dermatitis. 2008 Apr;58(4):234-8. </a:t>
            </a:r>
            <a:r>
              <a:rPr lang="en-US" sz="800" kern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800" kern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10.1111/j.1600-0536.2007.01288.x. PMID: 18353032.</a:t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800" kern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Misery L,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Rahhali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N, Duhamel A,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Taieb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C. Epidemiology of dandruff, scalp pruritus and associated symptoms. Acta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Derm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Venereol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2013 Jan;93(1):80-1.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10.2340/00015555-1315. PMID: 22277979.</a:t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800" kern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Matterne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U,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Apfelbacher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CJ,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Loerbroks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A, Schwarzer T,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Büttner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M,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Ofenloch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R,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Diepgen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TL,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Weisshaar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E. Prevalence, correlates and characteristics of chronic pruritus: a population-based cross-sectional study. Acta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Derm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Venereol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2011 Oct;91(6):674-9.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10.2340/00015555-1159. PMID: 21879245.</a:t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800" kern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Valdes-Rodriguez R,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Mollanazar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NK, González-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Muro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J,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Nattkemper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L, Torres-Alvarez B, López-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Esqueda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FJ, Chan YH,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Yosipovitch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G. Itch prevalence and characteristics in a Hispanic geriatric population: a comprehensive study using a standardized itch questionnaire. Acta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Derm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Venereol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2015 Apr;95(4):417-21.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10.2340/00015555-1968. PMID: 25203328.</a:t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800" kern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Hayani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K, Weiss M,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Weisshaar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E. Clinical Findings and Provision of Care in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Haemodialysis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Patients with Chronic Itch: New Results from the German Epidemiological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Haemodialysis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Itch Study. Acta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Derm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Venereol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2016 Mar;96(3):361-6.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10.2340/00015555-2280. PMID: 26551638.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86C12-A7DC-41CB-A274-8DA68FDABDC4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8824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5" name="Google Shape;36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Легкая форма заболевания. Ассоциируется с себореей, шелушением, слабой краснотой  и зудом волосистой части головы, бровей, складок за ушами. Бессимптомная пушистая перхоть на волосистой части головы представляет собой легкое проявление себорейного дерматита.</a:t>
            </a:r>
            <a:endParaRPr/>
          </a:p>
        </p:txBody>
      </p:sp>
      <p:sp>
        <p:nvSpPr>
          <p:cNvPr id="136" name="Google Shape;13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2241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4" name="Google Shape;37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4" name="Google Shape;38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8" name="Google Shape;35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306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7" name="Google Shape;147;p7:notes"/>
          <p:cNvSpPr txBox="1">
            <a:spLocks noGrp="1"/>
          </p:cNvSpPr>
          <p:nvPr>
            <p:ph type="body" idx="1"/>
          </p:nvPr>
        </p:nvSpPr>
        <p:spPr>
          <a:xfrm>
            <a:off x="333375" y="4643438"/>
            <a:ext cx="6415088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 dirty="0"/>
              <a:t>По прежнему  много вопросов к  патогенезу себорейного дерматита.  Раньше мы во всем винили,  </a:t>
            </a:r>
            <a:r>
              <a:rPr lang="ru-RU" sz="1800" dirty="0" err="1"/>
              <a:t>липофильные</a:t>
            </a:r>
            <a:r>
              <a:rPr lang="ru-RU" sz="1800" dirty="0"/>
              <a:t> дрожжеподобные грибы </a:t>
            </a:r>
            <a:r>
              <a:rPr lang="ru-RU" sz="1800" dirty="0" err="1"/>
              <a:t>Malassezia</a:t>
            </a:r>
            <a:r>
              <a:rPr lang="ru-RU" sz="1800" dirty="0"/>
              <a:t> </a:t>
            </a:r>
            <a:r>
              <a:rPr lang="ru-RU" sz="1800" dirty="0" err="1"/>
              <a:t>spp</a:t>
            </a:r>
            <a:r>
              <a:rPr lang="ru-RU" sz="1800" dirty="0"/>
              <a:t>   или  </a:t>
            </a:r>
            <a:r>
              <a:rPr lang="ru-RU" sz="1800" dirty="0" err="1"/>
              <a:t>Pityrosporum</a:t>
            </a:r>
            <a:r>
              <a:rPr lang="ru-RU" sz="1800" dirty="0"/>
              <a:t> </a:t>
            </a:r>
            <a:r>
              <a:rPr lang="ru-RU" sz="1800" dirty="0" err="1"/>
              <a:t>ovale</a:t>
            </a:r>
            <a:r>
              <a:rPr lang="ru-RU" sz="1800" dirty="0"/>
              <a:t>, как сейчас правильнее называть. Но  90% населения являются постоянными  носителями </a:t>
            </a:r>
            <a:r>
              <a:rPr lang="ru-RU" sz="1800" dirty="0" err="1"/>
              <a:t>малазезии</a:t>
            </a:r>
            <a:r>
              <a:rPr lang="ru-RU" sz="1800" dirty="0"/>
              <a:t>  и не у всех развиваться  СД.  Только увеличенного количества </a:t>
            </a:r>
            <a:r>
              <a:rPr lang="ru-RU" sz="1800" dirty="0" err="1"/>
              <a:t>Malassezia</a:t>
            </a:r>
            <a:r>
              <a:rPr lang="ru-RU" sz="1800" dirty="0"/>
              <a:t> </a:t>
            </a:r>
            <a:r>
              <a:rPr lang="ru-RU" sz="1800" dirty="0" err="1"/>
              <a:t>spp</a:t>
            </a:r>
            <a:r>
              <a:rPr lang="ru-RU" sz="1800" dirty="0"/>
              <a:t>. не достаточно, для  развития себорейного дерматита.  В настоящее время  выявлены  генетические особенности секреции  кожного сала,   особенности  эпидермального барьера, иммунной системы хозяина, которые способствуют чрезмерной колонизации </a:t>
            </a:r>
            <a:r>
              <a:rPr lang="ru-RU" sz="1800" dirty="0" err="1"/>
              <a:t>Malassezia</a:t>
            </a:r>
            <a:r>
              <a:rPr lang="ru-RU" sz="1800" dirty="0"/>
              <a:t> </a:t>
            </a:r>
            <a:r>
              <a:rPr lang="ru-RU" sz="1800" dirty="0" err="1"/>
              <a:t>spp</a:t>
            </a:r>
            <a:r>
              <a:rPr lang="ru-RU" sz="1800" dirty="0"/>
              <a:t>..  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dirty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dirty="0"/>
              <a:t>Анатомические и физиологические особенности кожи головы с обилием волос и сальных желез, высоким уровнем </a:t>
            </a:r>
            <a:r>
              <a:rPr lang="ru-RU" dirty="0" err="1"/>
              <a:t>салоотделения</a:t>
            </a:r>
            <a:r>
              <a:rPr lang="ru-RU" dirty="0"/>
              <a:t> и скорости десквамации, с задержкой чешуек, секрета сальных и потовых желез на коже и волосах, тепло и влажность создают благоприятные условия для  развития  </a:t>
            </a:r>
            <a:r>
              <a:rPr lang="ru-RU" dirty="0" err="1"/>
              <a:t>Малазезии</a:t>
            </a:r>
            <a:r>
              <a:rPr lang="ru-RU" dirty="0"/>
              <a:t>. </a:t>
            </a:r>
            <a:endParaRPr sz="1800" dirty="0"/>
          </a:p>
        </p:txBody>
      </p:sp>
      <p:sp>
        <p:nvSpPr>
          <p:cNvPr id="148" name="Google Shape;14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296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Другие факторы: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ru-RU"/>
              <a:t>Некоторые лекарства могут вызвать появление похожих на себорейный дерматит очагов (мышьяк, соли золота, метилдопа, нейролептики)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ru-RU"/>
              <a:t>Себорейный дерматит часто ассоциируется с различными неврологическми заболеваниями (болезнь паркинсона, эпилепсия, паралич лица, полимиелит, квадриплегия) Эмоциональный стресс ухудшает заболевание.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ru-RU"/>
              <a:t>Кожный кровоток и температура кожи  влияют на распредение очагов себорейного дерматита. Сезонные колебания температуры и влажности воздуха воздействуют на течение заболевания.</a:t>
            </a:r>
            <a:endParaRPr/>
          </a:p>
          <a:p>
            <a:pPr marL="22860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4" name="Google Shape;17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54138" y="212725"/>
            <a:ext cx="4211637" cy="23701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10:notes"/>
          <p:cNvSpPr txBox="1">
            <a:spLocks noGrp="1"/>
          </p:cNvSpPr>
          <p:nvPr>
            <p:ph type="body" idx="1"/>
          </p:nvPr>
        </p:nvSpPr>
        <p:spPr>
          <a:xfrm>
            <a:off x="306388" y="2714625"/>
            <a:ext cx="6245225" cy="6119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/>
              <a:t>Себорейный дерматит склонен к хроническому волнообразному течению.  Об этом надо обязательно информировать  пациентов. Достичь   стойкой  ремиссии  можно  только при выявлении триггерных факторов и изменения  образа жизни,  правильного  ухода за волосистой частью головы и  лицом.  Это требует серьезных усилий со  стороны  пациентов,  не всегда хватает терпения, лечение бросают. Кожный процесс рецидивирует.  </a:t>
            </a:r>
            <a:endParaRPr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Средств применяемых при лечении СД много. Они действуют  на разные звенья патогенеза, но  основу лечения составляют противогрибковые  препараты. Они сокращают число колоний Маласезия, но их надо  использовать достаточно длительно. 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37689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9950E7-711B-414E-8180-00903C92713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875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5" name="Google Shape;34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4444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5" name="Google Shape;34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151"/>
              </a:buClr>
              <a:buSzPts val="1800"/>
              <a:buFont typeface="Quattrocento Sans"/>
              <a:buNone/>
            </a:pPr>
            <a:r>
              <a:rPr lang="ru-RU" sz="1800">
                <a:solidFill>
                  <a:srgbClr val="51515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Активный компонент Пироктон Оламин блокирует размножение грибка, снижает воспаление и зуд кожных покровов, обеспечивая интенсивный приток кислорода к корням.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 u="none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 Он структурно похож на </a:t>
            </a:r>
            <a:r>
              <a:rPr lang="ru-RU" sz="1800" u="sng">
                <a:solidFill>
                  <a:srgbClr val="3366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циклопирокс</a:t>
            </a:r>
            <a:r>
              <a:rPr lang="ru-RU" sz="1800" u="none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 и </a:t>
            </a:r>
            <a:r>
              <a:rPr lang="ru-RU" sz="1800" u="sng">
                <a:solidFill>
                  <a:srgbClr val="3366CC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пиритион</a:t>
            </a:r>
            <a:r>
              <a:rPr lang="ru-RU" sz="1800" u="none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, содержит замещенную </a:t>
            </a:r>
            <a:r>
              <a:rPr lang="ru-RU" sz="1800" u="sng">
                <a:solidFill>
                  <a:srgbClr val="3366CC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пиридиновую</a:t>
            </a:r>
            <a:r>
              <a:rPr lang="ru-RU" sz="1800" u="none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 (</a:t>
            </a:r>
            <a:r>
              <a:rPr lang="ru-RU" sz="1800" u="sng">
                <a:solidFill>
                  <a:srgbClr val="3366CC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пиридиноновую</a:t>
            </a:r>
            <a:r>
              <a:rPr lang="ru-RU" sz="1800" u="none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) группу, которая ингибирует синтез </a:t>
            </a:r>
            <a:r>
              <a:rPr lang="ru-RU" sz="1800" u="sng">
                <a:solidFill>
                  <a:srgbClr val="3366CC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эргостерола</a:t>
            </a:r>
            <a:r>
              <a:rPr lang="ru-RU" sz="1800" u="none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ru-RU" sz="1800" u="none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Пироктон оламин представляет</a:t>
            </a:r>
            <a:r>
              <a:rPr lang="ru-RU" sz="1800" u="sng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 собой гидроксамовую кислоту, которая подавляет синтез эргостерола, основного компонента клеточной стенки большинства грибо</a:t>
            </a:r>
            <a:r>
              <a:rPr lang="ru-RU" sz="1800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в.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Попадая в ядро микроорганизма, он заменяет хромосомы и их контрольные функции. В результате блокируется клеточный обмен и микроорганизмы погибают</a:t>
            </a:r>
            <a:endParaRPr u="none"/>
          </a:p>
        </p:txBody>
      </p:sp>
      <p:sp>
        <p:nvSpPr>
          <p:cNvPr id="270" name="Google Shape;27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BD8B32-D32B-4018-AD79-F08FCEF5C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D18B10-6E6D-41E5-AF21-DF7ACB8EF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66B99F-C9AD-41E5-8F7D-E66E6AFDC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2CA3-1F85-41BC-904F-60624474A7F0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1FF21-AEB2-4120-920A-F5BE2C889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DA5A24-A256-44EC-8BC7-91248871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177-6E3C-4C34-98C4-1AAA76F57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907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D7275-EE33-4DC4-9297-9AC33B328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C3DCF9-E777-47F0-B417-05877EEB47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9C0858-5CE7-4AF7-8B26-4700E4188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2CA3-1F85-41BC-904F-60624474A7F0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0A73F9-F14C-4202-896E-3C91EF30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4247AC-46E2-44E7-9F77-FBBD3FFC9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177-6E3C-4C34-98C4-1AAA76F57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618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D2E4637-E5E9-4958-A877-CD666E390D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61782C-9635-4126-9452-CD04715B7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722CE6-317D-488B-9E2F-6A49B148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2CA3-1F85-41BC-904F-60624474A7F0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95756E-E914-41EA-8016-3FD478BBF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98B6A7-D912-4FD5-B340-A765A46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177-6E3C-4C34-98C4-1AAA76F57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567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EADAC-2C84-4F51-844F-23EAE98A5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191226-308B-48C2-B0B4-0E0235FD4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99BACF-ED34-4251-B1B4-FA2554FAE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2CA3-1F85-41BC-904F-60624474A7F0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5DD619-6446-4B7A-93C2-0CD5D57F4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D8CF49-AFFD-4F69-AC23-BC1339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177-6E3C-4C34-98C4-1AAA76F57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27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E9E1B-146B-46E3-AE12-0D1A18327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137D2A-9544-4F45-876B-397740081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48AF39-C3D5-4418-B520-25023672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2CA3-1F85-41BC-904F-60624474A7F0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A03E3E-FEDD-4098-A353-52A7926C7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0B2655-39B8-4C17-89BE-BF809A8D9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177-6E3C-4C34-98C4-1AAA76F57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571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40FE5-B7C1-4341-A457-21A84639E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BC04D9-3C7F-40E3-A24E-E826F9833B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6B1F21-D0E8-4EF5-9F19-E102EFC77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E568D1-FD0A-4591-A153-EAAD78A05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2CA3-1F85-41BC-904F-60624474A7F0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F95D05-8423-4BE3-A513-613852BE7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E7FFC7-EFEA-4F18-9769-95BC6406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177-6E3C-4C34-98C4-1AAA76F57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807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9DD4A2-7A2F-49FB-A1C0-2212B8D98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1C3863-7480-48C5-A972-30951AED4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76426B-A75B-4196-8F53-32A12E956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E0512B-4B89-4711-BDCD-ED7F56A997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81091FE-3861-4987-9D1D-F615B4D5A4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5101AB-2A29-477A-90C0-9BAA314D6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2CA3-1F85-41BC-904F-60624474A7F0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7B8AB7-56D0-467E-8603-62857FC2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BC27F03-BDF6-4FB7-A3A6-207D58047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177-6E3C-4C34-98C4-1AAA76F57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397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EEC8B1-A9F7-43E5-B681-3EDA2FC07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7ED718-FB54-4198-B7B8-0608EA1F3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2CA3-1F85-41BC-904F-60624474A7F0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8C2D43-CF56-49F2-9E58-E82799F7E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0A4BD16-4FFD-4A31-933D-BF9960E8E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177-6E3C-4C34-98C4-1AAA76F57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173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8D9ED7E-AF66-4AFF-AABE-04FFEE4C0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2CA3-1F85-41BC-904F-60624474A7F0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7743BB-6C88-4B1C-BE01-7C7133CF5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FA2648-F071-419C-925C-9AD609975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177-6E3C-4C34-98C4-1AAA76F57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2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A3210-A771-41A2-9C9D-4A2AE0AD3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97725A-85B2-463A-851F-F8CAB44A6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353966-7C8E-4724-AEA5-BF2F3BEDB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0161E6-61C9-4048-B054-9B4C18B83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2CA3-1F85-41BC-904F-60624474A7F0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A2D8FE-B087-46D9-9BDD-23BF213B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B31FE7-70E9-427A-AA7C-51A77F0D2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177-6E3C-4C34-98C4-1AAA76F57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96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8478C-88BF-4FCC-9BF9-2D8769695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CBDF46-14AE-418F-86F4-140B142CF5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FBB2A2-7601-444C-AF20-D6524CF4C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B6A3FD-8D22-456F-A15F-E4F2F2EDE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2CA3-1F85-41BC-904F-60624474A7F0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F9EA10-131E-440E-8F45-0AF75A982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F5C1C8-9AD8-4134-A463-32E11A9F5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177-6E3C-4C34-98C4-1AAA76F57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130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66EAEA-F8EA-4519-AD6F-F0BC84BD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763C99-4523-4A19-B344-28D8F71FC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ABD92C-9C11-406C-B2F4-BCBB2759A0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A2CA3-1F85-41BC-904F-60624474A7F0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B33130-AFDE-45D9-8939-88ECF723D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81BAF2-DC06-4B89-B2B2-FB8BDE0C9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06177-6E3C-4C34-98C4-1AAA76F57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33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mmy/myae05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7116/klinderma202322041392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39E16-F86C-BFD7-1130-2BD884676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39D70F-5040-1FCD-D4CE-9D26C0588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D09C91-A1C9-9E81-B35F-C8E9163DD9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453243"/>
            <a:ext cx="5072156" cy="54047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2512B4-F92F-4B3A-BF19-61461EBB379B}"/>
              </a:ext>
            </a:extLst>
          </p:cNvPr>
          <p:cNvSpPr txBox="1"/>
          <p:nvPr/>
        </p:nvSpPr>
        <p:spPr>
          <a:xfrm>
            <a:off x="652277" y="1565447"/>
            <a:ext cx="787590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4F74"/>
                </a:solidFill>
                <a:latin typeface="Montserrat" pitchFamily="2" charset="0"/>
              </a:rPr>
              <a:t>Как обойти резистентность </a:t>
            </a:r>
            <a:r>
              <a:rPr lang="ru-RU" sz="3200" b="1" dirty="0" err="1">
                <a:solidFill>
                  <a:srgbClr val="004F74"/>
                </a:solidFill>
                <a:latin typeface="Montserrat" pitchFamily="2" charset="0"/>
              </a:rPr>
              <a:t>malassezia</a:t>
            </a:r>
            <a:r>
              <a:rPr lang="ru-RU" sz="3200" b="1" dirty="0">
                <a:solidFill>
                  <a:srgbClr val="004F74"/>
                </a:solidFill>
                <a:latin typeface="Montserrat" pitchFamily="2" charset="0"/>
              </a:rPr>
              <a:t> к противогрибковым средствам при Себорейном дерматите волосистой части головы? </a:t>
            </a:r>
            <a:endParaRPr lang="en-US" sz="2400" dirty="0">
              <a:solidFill>
                <a:srgbClr val="004F74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419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2"/>
          <p:cNvSpPr/>
          <p:nvPr/>
        </p:nvSpPr>
        <p:spPr>
          <a:xfrm>
            <a:off x="0" y="984418"/>
            <a:ext cx="12192000" cy="598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ts val="2400"/>
              <a:buFont typeface="Arial"/>
              <a:buNone/>
            </a:pPr>
            <a:r>
              <a:rPr lang="ru-RU" sz="24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Климбазол</a:t>
            </a:r>
            <a:endParaRPr sz="24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15;p23">
            <a:extLst>
              <a:ext uri="{FF2B5EF4-FFF2-40B4-BE49-F238E27FC236}">
                <a16:creationId xmlns:a16="http://schemas.microsoft.com/office/drawing/2014/main" id="{8616992C-092B-41DA-A444-3546CC7E729E}"/>
              </a:ext>
            </a:extLst>
          </p:cNvPr>
          <p:cNvSpPr txBox="1"/>
          <p:nvPr/>
        </p:nvSpPr>
        <p:spPr>
          <a:xfrm>
            <a:off x="-37611" y="4430933"/>
            <a:ext cx="1222961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ru-RU" sz="20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Механизм действия КЛИМБАЗОЛА И КЕТОКОНАЗОЛА</a:t>
            </a:r>
          </a:p>
        </p:txBody>
      </p:sp>
      <p:sp>
        <p:nvSpPr>
          <p:cNvPr id="26" name="Google Shape;228;p23">
            <a:extLst>
              <a:ext uri="{FF2B5EF4-FFF2-40B4-BE49-F238E27FC236}">
                <a16:creationId xmlns:a16="http://schemas.microsoft.com/office/drawing/2014/main" id="{F012F612-700F-44E9-9291-5B2CA77F2286}"/>
              </a:ext>
            </a:extLst>
          </p:cNvPr>
          <p:cNvSpPr txBox="1"/>
          <p:nvPr/>
        </p:nvSpPr>
        <p:spPr>
          <a:xfrm>
            <a:off x="3075700" y="5097992"/>
            <a:ext cx="6070580" cy="923289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ingdings" panose="05000000000000000000" pitchFamily="2" charset="2"/>
              <a:buChar char="§"/>
            </a:pPr>
            <a:r>
              <a:rPr lang="ru-RU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Угнетают биосинтез </a:t>
            </a:r>
            <a:r>
              <a:rPr lang="ru-RU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эргостерола</a:t>
            </a:r>
            <a:endParaRPr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ingdings" panose="05000000000000000000" pitchFamily="2" charset="2"/>
              <a:buChar char="§"/>
            </a:pPr>
            <a:r>
              <a:rPr lang="ru-RU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Приводят к нарушениям липидного состава мембраны клеток грибов</a:t>
            </a:r>
            <a:endParaRPr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65D32C0-0DFF-CEC5-58BC-3436B0A646B9}"/>
              </a:ext>
            </a:extLst>
          </p:cNvPr>
          <p:cNvGrpSpPr/>
          <p:nvPr/>
        </p:nvGrpSpPr>
        <p:grpSpPr>
          <a:xfrm>
            <a:off x="3155926" y="1708002"/>
            <a:ext cx="5730249" cy="2356147"/>
            <a:chOff x="3230876" y="1498142"/>
            <a:chExt cx="5730249" cy="2356147"/>
          </a:xfrm>
        </p:grpSpPr>
        <p:sp>
          <p:nvSpPr>
            <p:cNvPr id="12" name="Скругленный прямоугольник 11">
              <a:extLst>
                <a:ext uri="{FF2B5EF4-FFF2-40B4-BE49-F238E27FC236}">
                  <a16:creationId xmlns:a16="http://schemas.microsoft.com/office/drawing/2014/main" id="{F075346C-38A5-3F30-0399-EC8BFC0C62AF}"/>
                </a:ext>
              </a:extLst>
            </p:cNvPr>
            <p:cNvSpPr/>
            <p:nvPr/>
          </p:nvSpPr>
          <p:spPr>
            <a:xfrm>
              <a:off x="3230877" y="1498142"/>
              <a:ext cx="5730246" cy="704226"/>
            </a:xfrm>
            <a:prstGeom prst="roundRect">
              <a:avLst/>
            </a:prstGeom>
            <a:solidFill>
              <a:srgbClr val="EDF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ilroy Light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3677F6-5A2E-981D-68CD-FF6D03803827}"/>
                </a:ext>
              </a:extLst>
            </p:cNvPr>
            <p:cNvSpPr txBox="1"/>
            <p:nvPr/>
          </p:nvSpPr>
          <p:spPr>
            <a:xfrm>
              <a:off x="3230876" y="1571340"/>
              <a:ext cx="573024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ts val="2400"/>
              </a:pPr>
              <a:r>
                <a:rPr lang="ru-RU" sz="1600" b="1" u="none" strike="noStrike" cap="none" dirty="0">
                  <a:solidFill>
                    <a:srgbClr val="004F74"/>
                  </a:solidFill>
                  <a:latin typeface="Montserrat" panose="00000500000000000000" pitchFamily="2" charset="-52"/>
                  <a:ea typeface="Calibri"/>
                  <a:cs typeface="Calibri"/>
                  <a:sym typeface="Calibri"/>
                </a:rPr>
                <a:t>Противогрибковый компонент </a:t>
              </a:r>
            </a:p>
            <a:p>
              <a: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ts val="2400"/>
              </a:pPr>
              <a:r>
                <a:rPr lang="ru-RU" sz="1600" b="1" u="none" strike="noStrike" cap="none" dirty="0">
                  <a:solidFill>
                    <a:srgbClr val="004F74"/>
                  </a:solidFill>
                  <a:latin typeface="Montserrat" panose="00000500000000000000" pitchFamily="2" charset="-52"/>
                  <a:ea typeface="Calibri"/>
                  <a:cs typeface="Calibri"/>
                  <a:sym typeface="Calibri"/>
                </a:rPr>
                <a:t>нового поколения</a:t>
              </a:r>
            </a:p>
          </p:txBody>
        </p:sp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ED0C87F8-34CD-E955-F7A2-077B1EC0593B}"/>
                </a:ext>
              </a:extLst>
            </p:cNvPr>
            <p:cNvSpPr/>
            <p:nvPr/>
          </p:nvSpPr>
          <p:spPr>
            <a:xfrm>
              <a:off x="3230877" y="2325899"/>
              <a:ext cx="5730248" cy="704226"/>
            </a:xfrm>
            <a:prstGeom prst="roundRect">
              <a:avLst/>
            </a:prstGeom>
            <a:solidFill>
              <a:srgbClr val="EDF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ilroy Light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77D352-0227-3DEA-E324-D01744384E62}"/>
                </a:ext>
              </a:extLst>
            </p:cNvPr>
            <p:cNvSpPr txBox="1"/>
            <p:nvPr/>
          </p:nvSpPr>
          <p:spPr>
            <a:xfrm>
              <a:off x="3230877" y="2489037"/>
              <a:ext cx="573024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ts val="2400"/>
              </a:pPr>
              <a:r>
                <a:rPr lang="ru-RU" sz="1600" b="1" u="none" strike="noStrike" cap="none" dirty="0">
                  <a:solidFill>
                    <a:srgbClr val="004F74"/>
                  </a:solidFill>
                  <a:latin typeface="Montserrat" panose="00000500000000000000" pitchFamily="2" charset="-52"/>
                  <a:ea typeface="Calibri"/>
                  <a:cs typeface="Calibri"/>
                  <a:sym typeface="Calibri"/>
                </a:rPr>
                <a:t>Не нарушает баланс </a:t>
              </a:r>
              <a:r>
                <a:rPr lang="ru-RU" sz="1600" b="1" u="none" strike="noStrike" cap="none" dirty="0" err="1">
                  <a:solidFill>
                    <a:srgbClr val="004F74"/>
                  </a:solidFill>
                  <a:latin typeface="Montserrat" panose="00000500000000000000" pitchFamily="2" charset="-52"/>
                  <a:ea typeface="Calibri"/>
                  <a:cs typeface="Calibri"/>
                  <a:sym typeface="Calibri"/>
                </a:rPr>
                <a:t>микробиома</a:t>
              </a:r>
              <a:r>
                <a:rPr lang="ru-RU" sz="1600" b="1" u="none" strike="noStrike" cap="none" dirty="0">
                  <a:solidFill>
                    <a:srgbClr val="004F74"/>
                  </a:solidFill>
                  <a:latin typeface="Montserrat" panose="00000500000000000000" pitchFamily="2" charset="-52"/>
                  <a:ea typeface="Calibri"/>
                  <a:cs typeface="Calibri"/>
                  <a:sym typeface="Calibri"/>
                </a:rPr>
                <a:t> кожи головы </a:t>
              </a:r>
            </a:p>
          </p:txBody>
        </p:sp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3373ECB3-34B9-C086-AEAF-7F5F7726AB71}"/>
                </a:ext>
              </a:extLst>
            </p:cNvPr>
            <p:cNvSpPr/>
            <p:nvPr/>
          </p:nvSpPr>
          <p:spPr>
            <a:xfrm>
              <a:off x="3230877" y="3150063"/>
              <a:ext cx="5730247" cy="704226"/>
            </a:xfrm>
            <a:prstGeom prst="roundRect">
              <a:avLst/>
            </a:prstGeom>
            <a:solidFill>
              <a:srgbClr val="EDF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ilroy Light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108DFE-D52C-88D6-5A8D-FBDC48E0BCFA}"/>
                </a:ext>
              </a:extLst>
            </p:cNvPr>
            <p:cNvSpPr txBox="1"/>
            <p:nvPr/>
          </p:nvSpPr>
          <p:spPr>
            <a:xfrm>
              <a:off x="3298300" y="3332899"/>
              <a:ext cx="566282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ts val="2400"/>
              </a:pPr>
              <a:r>
                <a:rPr lang="ru-RU" sz="1600" b="1" u="none" strike="noStrike" cap="none" dirty="0">
                  <a:solidFill>
                    <a:srgbClr val="004F74"/>
                  </a:solidFill>
                  <a:latin typeface="Montserrat" panose="00000500000000000000" pitchFamily="2" charset="-52"/>
                  <a:ea typeface="Calibri"/>
                  <a:cs typeface="Calibri"/>
                  <a:sym typeface="Calibri"/>
                </a:rPr>
                <a:t>Не вызывает привыкания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6414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14;p23">
            <a:extLst>
              <a:ext uri="{FF2B5EF4-FFF2-40B4-BE49-F238E27FC236}">
                <a16:creationId xmlns:a16="http://schemas.microsoft.com/office/drawing/2014/main" id="{22067CC8-A6BA-4847-A9C0-43373BC55A42}"/>
              </a:ext>
            </a:extLst>
          </p:cNvPr>
          <p:cNvSpPr txBox="1"/>
          <p:nvPr/>
        </p:nvSpPr>
        <p:spPr>
          <a:xfrm>
            <a:off x="0" y="593891"/>
            <a:ext cx="12192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73"/>
              </a:buClr>
              <a:buSzPts val="4000"/>
              <a:buFont typeface="Calibri"/>
              <a:buNone/>
            </a:pPr>
            <a:r>
              <a:rPr lang="ru-RU" sz="2400" b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Климбазол или </a:t>
            </a:r>
            <a:r>
              <a:rPr lang="ru-RU" sz="2400" b="1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кетоконазол</a:t>
            </a:r>
            <a:r>
              <a:rPr lang="ru-RU" sz="2400" b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– что </a:t>
            </a:r>
            <a:r>
              <a:rPr lang="ru-RU" sz="24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выбрать</a:t>
            </a:r>
            <a:r>
              <a:rPr lang="ru-RU" sz="2400" b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?</a:t>
            </a:r>
            <a:endParaRPr sz="2400" b="1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4EFF9FDF-0462-0A36-7FDC-1D62536DC32E}"/>
              </a:ext>
            </a:extLst>
          </p:cNvPr>
          <p:cNvGrpSpPr/>
          <p:nvPr/>
        </p:nvGrpSpPr>
        <p:grpSpPr>
          <a:xfrm>
            <a:off x="1468945" y="2557095"/>
            <a:ext cx="6675189" cy="3633316"/>
            <a:chOff x="1529905" y="2709495"/>
            <a:chExt cx="6675189" cy="3633316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FD9048D-A63B-4612-434C-45396B91C8C7}"/>
                </a:ext>
              </a:extLst>
            </p:cNvPr>
            <p:cNvGrpSpPr/>
            <p:nvPr/>
          </p:nvGrpSpPr>
          <p:grpSpPr>
            <a:xfrm>
              <a:off x="2314484" y="2709495"/>
              <a:ext cx="5890610" cy="3633316"/>
              <a:chOff x="1598204" y="2709495"/>
              <a:chExt cx="5890610" cy="3633316"/>
            </a:xfrm>
          </p:grpSpPr>
          <p:sp>
            <p:nvSpPr>
              <p:cNvPr id="16" name="Google Shape;218;p23">
                <a:extLst>
                  <a:ext uri="{FF2B5EF4-FFF2-40B4-BE49-F238E27FC236}">
                    <a16:creationId xmlns:a16="http://schemas.microsoft.com/office/drawing/2014/main" id="{AC355839-D544-4450-8DC4-548B6BBF7EFA}"/>
                  </a:ext>
                </a:extLst>
              </p:cNvPr>
              <p:cNvSpPr txBox="1"/>
              <p:nvPr/>
            </p:nvSpPr>
            <p:spPr>
              <a:xfrm>
                <a:off x="1598204" y="3563592"/>
                <a:ext cx="5645021" cy="677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173"/>
                  </a:buClr>
                  <a:buSzPts val="2000"/>
                  <a:buFont typeface="Calibri"/>
                  <a:buNone/>
                </a:pPr>
                <a:r>
                  <a:rPr lang="ru-RU" sz="1600" b="1" i="0" u="none" strike="noStrike" cap="none" dirty="0">
                    <a:solidFill>
                      <a:srgbClr val="01A9AD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Молекулы маленького размера. </a:t>
                </a:r>
              </a:p>
              <a:p>
                <a:pPr marL="0" marR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173"/>
                  </a:buClr>
                  <a:buSzPts val="2000"/>
                  <a:buFont typeface="Calibri"/>
                  <a:buNone/>
                </a:pPr>
                <a:r>
                  <a:rPr lang="ru-RU" sz="1050" b="0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Быстрее проникают в пораженные участки, не вызывают </a:t>
                </a:r>
              </a:p>
              <a:p>
                <a:pPr marL="0" marR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173"/>
                  </a:buClr>
                  <a:buSzPts val="2000"/>
                  <a:buFont typeface="Calibri"/>
                  <a:buNone/>
                </a:pPr>
                <a:r>
                  <a:rPr lang="ru-RU" sz="1050" b="0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разрушения нормальной бактериальной флоры </a:t>
                </a:r>
                <a:endParaRPr sz="105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219;p23">
                <a:extLst>
                  <a:ext uri="{FF2B5EF4-FFF2-40B4-BE49-F238E27FC236}">
                    <a16:creationId xmlns:a16="http://schemas.microsoft.com/office/drawing/2014/main" id="{1FCD151D-FE0F-4164-BD36-EA7CB2E644F0}"/>
                  </a:ext>
                </a:extLst>
              </p:cNvPr>
              <p:cNvSpPr txBox="1"/>
              <p:nvPr/>
            </p:nvSpPr>
            <p:spPr>
              <a:xfrm>
                <a:off x="1598204" y="4400931"/>
                <a:ext cx="5645020" cy="9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173"/>
                  </a:buClr>
                  <a:buSzPts val="2000"/>
                  <a:buFont typeface="Calibri"/>
                  <a:buNone/>
                </a:pPr>
                <a:r>
                  <a:rPr lang="ru-RU" sz="1600" b="1" i="0" u="none" strike="noStrike" cap="none" dirty="0">
                    <a:solidFill>
                      <a:srgbClr val="01A9AD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Способствует восстановлению </a:t>
                </a:r>
              </a:p>
              <a:p>
                <a:pPr marL="0" marR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173"/>
                  </a:buClr>
                  <a:buSzPts val="2000"/>
                  <a:buFont typeface="Calibri"/>
                  <a:buNone/>
                </a:pPr>
                <a:r>
                  <a:rPr lang="ru-RU" sz="1600" b="1" i="0" u="none" strike="noStrike" cap="none" dirty="0">
                    <a:solidFill>
                      <a:srgbClr val="01A9AD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эпидермального барьера.</a:t>
                </a:r>
              </a:p>
              <a:p>
                <a:pPr marL="0" marR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173"/>
                  </a:buClr>
                  <a:buSzPts val="2000"/>
                  <a:buFont typeface="Calibri"/>
                  <a:buNone/>
                </a:pPr>
                <a:r>
                  <a:rPr lang="ru-RU" sz="1050" b="0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Стимулирует синтез белков, участвующих </a:t>
                </a:r>
              </a:p>
              <a:p>
                <a:pPr marL="0" marR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173"/>
                  </a:buClr>
                  <a:buSzPts val="2000"/>
                  <a:buFont typeface="Calibri"/>
                  <a:buNone/>
                </a:pPr>
                <a:r>
                  <a:rPr lang="ru-RU" sz="1050" b="0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в формировании рогового слоя эпидермиса</a:t>
                </a:r>
                <a:endParaRPr sz="105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220;p23">
                <a:extLst>
                  <a:ext uri="{FF2B5EF4-FFF2-40B4-BE49-F238E27FC236}">
                    <a16:creationId xmlns:a16="http://schemas.microsoft.com/office/drawing/2014/main" id="{08BE28CA-183B-421D-9B81-EBBD51333BBE}"/>
                  </a:ext>
                </a:extLst>
              </p:cNvPr>
              <p:cNvSpPr txBox="1"/>
              <p:nvPr/>
            </p:nvSpPr>
            <p:spPr>
              <a:xfrm>
                <a:off x="1598204" y="2709495"/>
                <a:ext cx="5890610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173"/>
                  </a:buClr>
                  <a:buSzPts val="2000"/>
                  <a:buFont typeface="Calibri"/>
                  <a:buNone/>
                </a:pPr>
                <a:r>
                  <a:rPr lang="ru-RU" sz="1600" b="1" i="0" u="none" strike="noStrike" cap="none" dirty="0">
                    <a:solidFill>
                      <a:srgbClr val="01A9AD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Не вызывает устойчивости </a:t>
                </a:r>
              </a:p>
              <a:p>
                <a:pPr marL="0" marR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173"/>
                  </a:buClr>
                  <a:buSzPts val="2000"/>
                  <a:buFont typeface="Calibri"/>
                  <a:buNone/>
                </a:pPr>
                <a:r>
                  <a:rPr lang="ru-RU" sz="1600" b="1" i="0" u="none" strike="noStrike" cap="none" dirty="0">
                    <a:solidFill>
                      <a:srgbClr val="01A9AD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к противогрибковым препаратам</a:t>
                </a:r>
                <a:endParaRPr sz="1400" b="0" i="0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221;p23">
                <a:extLst>
                  <a:ext uri="{FF2B5EF4-FFF2-40B4-BE49-F238E27FC236}">
                    <a16:creationId xmlns:a16="http://schemas.microsoft.com/office/drawing/2014/main" id="{72658398-CC16-4003-A90C-2D15DB4D065B}"/>
                  </a:ext>
                </a:extLst>
              </p:cNvPr>
              <p:cNvSpPr txBox="1"/>
              <p:nvPr/>
            </p:nvSpPr>
            <p:spPr>
              <a:xfrm>
                <a:off x="1598204" y="5511855"/>
                <a:ext cx="5645021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173"/>
                  </a:buClr>
                  <a:buSzPts val="2000"/>
                  <a:buFont typeface="Calibri"/>
                  <a:buNone/>
                </a:pPr>
                <a:r>
                  <a:rPr lang="ru-RU" sz="1600" b="1" i="0" u="none" strike="noStrike" cap="none" dirty="0">
                    <a:solidFill>
                      <a:srgbClr val="01A9AD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Не оказывает репродуктивной</a:t>
                </a:r>
              </a:p>
              <a:p>
                <a:pPr marL="0" marR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173"/>
                  </a:buClr>
                  <a:buSzPts val="2000"/>
                  <a:buFont typeface="Calibri"/>
                  <a:buNone/>
                </a:pPr>
                <a:r>
                  <a:rPr lang="ru-RU" sz="1600" b="1" i="0" u="none" strike="noStrike" cap="none" dirty="0">
                    <a:solidFill>
                      <a:srgbClr val="01A9AD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токсичности, мутагенного </a:t>
                </a:r>
              </a:p>
              <a:p>
                <a:pPr marL="0" marR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173"/>
                  </a:buClr>
                  <a:buSzPts val="2000"/>
                  <a:buFont typeface="Calibri"/>
                  <a:buNone/>
                </a:pPr>
                <a:r>
                  <a:rPr lang="ru-RU" sz="1600" b="1" i="0" u="none" strike="noStrike" cap="none" dirty="0">
                    <a:solidFill>
                      <a:srgbClr val="01A9AD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и тератогенного действия</a:t>
                </a:r>
                <a:endParaRPr sz="1600" b="1" i="0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45973988-14F7-F219-339D-56FC2708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342" y="4554421"/>
              <a:ext cx="559168" cy="522381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61A55FF4-E1DD-FAF0-5892-720C9FB13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788" y="2751443"/>
              <a:ext cx="592277" cy="592277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A9CD6E4-E81F-4A6D-E75C-F81C8FC4F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1694318" y="5608746"/>
              <a:ext cx="279216" cy="635318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196BF61-F004-5CBF-0FD7-3B93FABF0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9905" y="3590775"/>
              <a:ext cx="577562" cy="577562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E72E5585-BB19-983B-0D17-291705322126}"/>
              </a:ext>
            </a:extLst>
          </p:cNvPr>
          <p:cNvGrpSpPr/>
          <p:nvPr/>
        </p:nvGrpSpPr>
        <p:grpSpPr>
          <a:xfrm>
            <a:off x="7078457" y="2538799"/>
            <a:ext cx="5129220" cy="3476699"/>
            <a:chOff x="7200377" y="2645479"/>
            <a:chExt cx="5129220" cy="3476699"/>
          </a:xfrm>
        </p:grpSpPr>
        <p:sp>
          <p:nvSpPr>
            <p:cNvPr id="22" name="Google Shape;224;p23">
              <a:extLst>
                <a:ext uri="{FF2B5EF4-FFF2-40B4-BE49-F238E27FC236}">
                  <a16:creationId xmlns:a16="http://schemas.microsoft.com/office/drawing/2014/main" id="{C8BCF3F6-D233-433A-8E73-677E94AF6432}"/>
                </a:ext>
              </a:extLst>
            </p:cNvPr>
            <p:cNvSpPr txBox="1"/>
            <p:nvPr/>
          </p:nvSpPr>
          <p:spPr>
            <a:xfrm>
              <a:off x="7970903" y="3452608"/>
              <a:ext cx="373749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Молекулы более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крупного размера </a:t>
              </a:r>
              <a:endParaRPr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25;p23">
              <a:extLst>
                <a:ext uri="{FF2B5EF4-FFF2-40B4-BE49-F238E27FC236}">
                  <a16:creationId xmlns:a16="http://schemas.microsoft.com/office/drawing/2014/main" id="{02AA726E-9265-41FB-B376-519D1926FA39}"/>
                </a:ext>
              </a:extLst>
            </p:cNvPr>
            <p:cNvSpPr txBox="1"/>
            <p:nvPr/>
          </p:nvSpPr>
          <p:spPr>
            <a:xfrm>
              <a:off x="7970903" y="4173296"/>
              <a:ext cx="4358694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Агрессивно действует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на кожные покровы</a:t>
              </a:r>
              <a:endParaRPr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26;p23">
              <a:extLst>
                <a:ext uri="{FF2B5EF4-FFF2-40B4-BE49-F238E27FC236}">
                  <a16:creationId xmlns:a16="http://schemas.microsoft.com/office/drawing/2014/main" id="{DCB1763F-6E31-43F2-817F-F11F252284D8}"/>
                </a:ext>
              </a:extLst>
            </p:cNvPr>
            <p:cNvSpPr txBox="1"/>
            <p:nvPr/>
          </p:nvSpPr>
          <p:spPr>
            <a:xfrm>
              <a:off x="7970903" y="4869244"/>
              <a:ext cx="3949864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Ярко выраженные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побочные эффекты</a:t>
              </a:r>
              <a:endParaRPr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27;p23">
              <a:extLst>
                <a:ext uri="{FF2B5EF4-FFF2-40B4-BE49-F238E27FC236}">
                  <a16:creationId xmlns:a16="http://schemas.microsoft.com/office/drawing/2014/main" id="{DB56ADA0-12F8-4AC8-8FD8-E08DB7F8F1C5}"/>
                </a:ext>
              </a:extLst>
            </p:cNvPr>
            <p:cNvSpPr txBox="1"/>
            <p:nvPr/>
          </p:nvSpPr>
          <p:spPr>
            <a:xfrm>
              <a:off x="7970903" y="5598998"/>
              <a:ext cx="428219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Внушительный список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противопоказаний</a:t>
              </a:r>
              <a:endParaRPr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C431F50-2007-410B-8C5C-AC731118340A}"/>
                </a:ext>
              </a:extLst>
            </p:cNvPr>
            <p:cNvSpPr txBox="1"/>
            <p:nvPr/>
          </p:nvSpPr>
          <p:spPr>
            <a:xfrm>
              <a:off x="7970903" y="2725512"/>
              <a:ext cx="21371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solidFill>
                    <a:srgbClr val="004F74"/>
                  </a:solidFill>
                  <a:latin typeface="Montserrat" pitchFamily="2" charset="0"/>
                </a:rPr>
                <a:t>Возможно развитие </a:t>
              </a:r>
            </a:p>
            <a:p>
              <a:r>
                <a:rPr lang="ru-RU" sz="1400" dirty="0">
                  <a:solidFill>
                    <a:srgbClr val="004F74"/>
                  </a:solidFill>
                  <a:latin typeface="Montserrat" pitchFamily="2" charset="0"/>
                </a:rPr>
                <a:t>резистентности</a:t>
              </a:r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DD583235-A68F-4165-F52F-6B6023A0F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64" y="3502051"/>
              <a:ext cx="433931" cy="433931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76A12D1-E3C9-523A-39E7-120B46280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377" y="2645479"/>
              <a:ext cx="651505" cy="651505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D47964B-F3C0-CF21-4EDD-82E2E4025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1027" y="4142816"/>
              <a:ext cx="570205" cy="54077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EDDBD895-1B22-9275-4B91-652F229D7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2063" y="4832912"/>
              <a:ext cx="548133" cy="529739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AF02A08D-741C-B3A8-F3AD-76871C85F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7132" y="5596349"/>
              <a:ext cx="388475" cy="52201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E738497-3A74-7845-C582-32056A1BF33F}"/>
              </a:ext>
            </a:extLst>
          </p:cNvPr>
          <p:cNvGrpSpPr/>
          <p:nvPr/>
        </p:nvGrpSpPr>
        <p:grpSpPr>
          <a:xfrm>
            <a:off x="1431809" y="1442059"/>
            <a:ext cx="3574717" cy="717056"/>
            <a:chOff x="1492769" y="1348874"/>
            <a:chExt cx="3574717" cy="717056"/>
          </a:xfrm>
        </p:grpSpPr>
        <p:sp>
          <p:nvSpPr>
            <p:cNvPr id="13" name="Google Shape;215;p23">
              <a:extLst>
                <a:ext uri="{FF2B5EF4-FFF2-40B4-BE49-F238E27FC236}">
                  <a16:creationId xmlns:a16="http://schemas.microsoft.com/office/drawing/2014/main" id="{8616992C-092B-41DA-A444-3546CC7E729E}"/>
                </a:ext>
              </a:extLst>
            </p:cNvPr>
            <p:cNvSpPr txBox="1"/>
            <p:nvPr/>
          </p:nvSpPr>
          <p:spPr>
            <a:xfrm>
              <a:off x="2301595" y="1348874"/>
              <a:ext cx="2765891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/>
                <a:buNone/>
              </a:pPr>
              <a:r>
                <a:rPr lang="ru-RU" sz="2000" b="1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КЛИМБАЗОЛ</a:t>
              </a:r>
            </a:p>
          </p:txBody>
        </p:sp>
        <p:sp>
          <p:nvSpPr>
            <p:cNvPr id="14" name="Google Shape;216;p23">
              <a:extLst>
                <a:ext uri="{FF2B5EF4-FFF2-40B4-BE49-F238E27FC236}">
                  <a16:creationId xmlns:a16="http://schemas.microsoft.com/office/drawing/2014/main" id="{D830CC17-512B-46E2-A45D-8BA98812E14C}"/>
                </a:ext>
              </a:extLst>
            </p:cNvPr>
            <p:cNvSpPr txBox="1"/>
            <p:nvPr/>
          </p:nvSpPr>
          <p:spPr>
            <a:xfrm>
              <a:off x="2301595" y="1696639"/>
              <a:ext cx="2652265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400"/>
                <a:buFont typeface="Calibri"/>
                <a:buNone/>
              </a:pPr>
              <a:r>
                <a:rPr lang="ru-RU" b="0" i="0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Новый ингредиент</a:t>
              </a:r>
              <a:endParaRPr b="0" i="0" u="none" strike="noStrike" cap="none" dirty="0">
                <a:solidFill>
                  <a:srgbClr val="01A9AD"/>
                </a:solidFill>
                <a:latin typeface="Montserrat" pitchFamily="2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5D1E4D8-FC5A-C8F0-CB23-9F77F1854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769" y="1367130"/>
              <a:ext cx="645195" cy="645195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BFA4E91D-513D-E544-95AD-8E952A61E123}"/>
              </a:ext>
            </a:extLst>
          </p:cNvPr>
          <p:cNvGrpSpPr/>
          <p:nvPr/>
        </p:nvGrpSpPr>
        <p:grpSpPr>
          <a:xfrm>
            <a:off x="7081611" y="1442059"/>
            <a:ext cx="3958668" cy="710661"/>
            <a:chOff x="7142571" y="1320139"/>
            <a:chExt cx="3958668" cy="710661"/>
          </a:xfrm>
        </p:grpSpPr>
        <p:sp>
          <p:nvSpPr>
            <p:cNvPr id="20" name="Google Shape;222;p23">
              <a:extLst>
                <a:ext uri="{FF2B5EF4-FFF2-40B4-BE49-F238E27FC236}">
                  <a16:creationId xmlns:a16="http://schemas.microsoft.com/office/drawing/2014/main" id="{74F18A54-F8B2-453F-B408-91DC2F9BC324}"/>
                </a:ext>
              </a:extLst>
            </p:cNvPr>
            <p:cNvSpPr txBox="1"/>
            <p:nvPr/>
          </p:nvSpPr>
          <p:spPr>
            <a:xfrm>
              <a:off x="7931806" y="1320139"/>
              <a:ext cx="3169433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/>
                <a:buNone/>
              </a:pPr>
              <a:r>
                <a:rPr lang="ru-RU" sz="2000" b="1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КЕТОКОНАЗОЛ</a:t>
              </a:r>
            </a:p>
          </p:txBody>
        </p:sp>
        <p:sp>
          <p:nvSpPr>
            <p:cNvPr id="21" name="Google Shape;223;p23">
              <a:extLst>
                <a:ext uri="{FF2B5EF4-FFF2-40B4-BE49-F238E27FC236}">
                  <a16:creationId xmlns:a16="http://schemas.microsoft.com/office/drawing/2014/main" id="{68314CD2-2A2E-4A40-B5D7-272890AF9763}"/>
                </a:ext>
              </a:extLst>
            </p:cNvPr>
            <p:cNvSpPr txBox="1"/>
            <p:nvPr/>
          </p:nvSpPr>
          <p:spPr>
            <a:xfrm>
              <a:off x="7931806" y="1661509"/>
              <a:ext cx="3123676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400"/>
                <a:buFont typeface="Calibri"/>
                <a:buNone/>
              </a:pPr>
              <a:r>
                <a:rPr lang="ru-RU" b="0" i="0" u="none" strike="noStrike" cap="none" dirty="0">
                  <a:solidFill>
                    <a:srgbClr val="FF6D32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Более 60 лет на рынке</a:t>
              </a:r>
              <a:endParaRPr b="0" i="0" u="none" strike="noStrike" cap="none" dirty="0">
                <a:solidFill>
                  <a:srgbClr val="FF6D32"/>
                </a:solidFill>
                <a:latin typeface="Montserrat" pitchFamily="2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1D1737B8-67FC-4FE8-A9CB-CAB36C431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2571" y="1382266"/>
              <a:ext cx="645195" cy="6451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7"/>
          <p:cNvSpPr/>
          <p:nvPr/>
        </p:nvSpPr>
        <p:spPr>
          <a:xfrm>
            <a:off x="1" y="611010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 dirty="0" err="1">
                <a:solidFill>
                  <a:srgbClr val="004E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Пироктон</a:t>
            </a:r>
            <a:r>
              <a:rPr lang="ru-RU" sz="2400" b="1" i="0" u="none" strike="noStrike" cap="none" dirty="0">
                <a:solidFill>
                  <a:srgbClr val="004E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2400" b="1" i="0" u="none" strike="noStrike" cap="none" dirty="0" err="1">
                <a:solidFill>
                  <a:srgbClr val="004E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оламин</a:t>
            </a:r>
            <a:r>
              <a:rPr lang="ru-RU" sz="2400" b="1" i="0" u="none" strike="noStrike" cap="none" dirty="0">
                <a:solidFill>
                  <a:srgbClr val="004E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(</a:t>
            </a:r>
            <a:r>
              <a:rPr lang="ru-RU" sz="2400" b="1" i="0" u="none" strike="noStrike" cap="none" dirty="0" err="1">
                <a:solidFill>
                  <a:srgbClr val="004E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октопирокс</a:t>
            </a:r>
            <a:r>
              <a:rPr lang="ru-RU" sz="2400" b="1" i="0" u="none" strike="noStrike" cap="none" dirty="0">
                <a:solidFill>
                  <a:srgbClr val="004E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)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004E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антимикробный и цитостатический агент </a:t>
            </a:r>
            <a:endParaRPr sz="2400" b="0" i="0" u="none" strike="noStrike" cap="none" dirty="0">
              <a:solidFill>
                <a:srgbClr val="004E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7"/>
          <p:cNvSpPr txBox="1"/>
          <p:nvPr/>
        </p:nvSpPr>
        <p:spPr>
          <a:xfrm>
            <a:off x="1637181" y="3808555"/>
            <a:ext cx="8465697" cy="161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Пироктон </a:t>
            </a:r>
            <a:r>
              <a:rPr lang="ru-RU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оламин</a:t>
            </a:r>
            <a:r>
              <a:rPr lang="ru-RU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endParaRPr lang="en-US" b="1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Обладает </a:t>
            </a:r>
            <a:r>
              <a:rPr lang="ru-RU" sz="14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противосполительной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активностью</a:t>
            </a:r>
            <a:endParaRPr sz="140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342900" indent="-342900">
              <a:buClr>
                <a:srgbClr val="004F74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Структурно подобен </a:t>
            </a:r>
            <a:r>
              <a:rPr lang="ru-RU" sz="14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циклопироксу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и цинк </a:t>
            </a:r>
            <a:r>
              <a:rPr lang="ru-RU" sz="14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пиритиону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</a:t>
            </a:r>
            <a:endParaRPr lang="en-US" sz="14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342900" indent="-342900">
              <a:buClr>
                <a:srgbClr val="004F74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одержит замещенную группу пиридина, которая 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ингибирует синтез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эргостерола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</a:p>
          <a:p>
            <a:pPr marL="342900" indent="-342900">
              <a:buClr>
                <a:srgbClr val="004F74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</a:rPr>
              <a:t>оздает комплексы с ионами железа, что в конечном итоге, препятствуя энергетическому обмену в митохондриях, замедляет рост и размножение грибков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ct val="100000"/>
              <a:buFont typeface="Arial"/>
              <a:buNone/>
            </a:pPr>
            <a:endParaRPr sz="110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09A6EA-A6E8-840B-7AED-CB5BBFD0564F}"/>
              </a:ext>
            </a:extLst>
          </p:cNvPr>
          <p:cNvSpPr/>
          <p:nvPr/>
        </p:nvSpPr>
        <p:spPr>
          <a:xfrm>
            <a:off x="796290" y="5793519"/>
            <a:ext cx="108510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Schmidt-Rose T,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Braren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S,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Fölster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H,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Hillemann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T,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Oltrogge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B, Philipp P,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Weets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G, Fey S. Efficacy of a piroctone olamine/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climbazol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shampoo in comparison with a zinc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pyrithione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shampoo in subjects with moderate to severe dandruff. Int J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Cosmet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Sci. 2011 Jun;33(3):276-82.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doi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: 10.1111/j.1468-2494.2010.00623.x.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Epub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2011 Jan 27. PMID: 21272039.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Piquero-Casals J,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Hexsel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D, Mir-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Bonafé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JF,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Rozas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-Muñoz E. Topical Non-Pharmacological Treatment for Facial Seborrheic Dermatitis. Dermatol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Ther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(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Heidelb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). 2019 Sep;9(3):469-477.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doi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: 10.1007/s13555-019-00319-0.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Epub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2019 Aug 8. PMID: 31396944; PMCID: PMC6704200.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Piquero-Casals J, La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Rotta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-Higuera E, Francisco Mir-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Bonafé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J,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Rozas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-Muñoz E, Granger C. Non-Steroidal Topical Therapy for Facial Seborrheic Dermatitis. J Drugs Dermatol. 2020 Jun 1;19(6):658-660. </a:t>
            </a:r>
            <a:r>
              <a:rPr lang="en" sz="7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doi</a:t>
            </a:r>
            <a:r>
              <a:rPr lang="en" sz="7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: 10.36849/JDD.2020.10.36849/JDD.2020.5121. PMID: 32574015.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EAFEF2DE-CDC1-64F9-8567-91C7DA73D366}"/>
              </a:ext>
            </a:extLst>
          </p:cNvPr>
          <p:cNvGrpSpPr/>
          <p:nvPr/>
        </p:nvGrpSpPr>
        <p:grpSpPr>
          <a:xfrm>
            <a:off x="1459168" y="1797186"/>
            <a:ext cx="9364616" cy="1592648"/>
            <a:chOff x="1459168" y="1644786"/>
            <a:chExt cx="9364616" cy="159264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7AF08D1-D88E-BCA1-3EAA-BEE9EA820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332" y="1737854"/>
              <a:ext cx="489485" cy="48948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BEB482-EEF3-BCFD-C19C-EEC932BF8509}"/>
                </a:ext>
              </a:extLst>
            </p:cNvPr>
            <p:cNvSpPr txBox="1"/>
            <p:nvPr/>
          </p:nvSpPr>
          <p:spPr>
            <a:xfrm>
              <a:off x="2080260" y="1644786"/>
              <a:ext cx="319278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ct val="100000"/>
              </a:pPr>
              <a:r>
                <a: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Инновационный противогрибковый компонент, с широким спектром действия</a:t>
              </a:r>
              <a:endPara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06C4F5-67AD-A041-BD89-0C16C5272312}"/>
                </a:ext>
              </a:extLst>
            </p:cNvPr>
            <p:cNvSpPr txBox="1"/>
            <p:nvPr/>
          </p:nvSpPr>
          <p:spPr>
            <a:xfrm>
              <a:off x="2080260" y="2560158"/>
              <a:ext cx="36804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ct val="100000"/>
              </a:pPr>
              <a:r>
                <a: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Снимает воспаление, нормализует работу сальных желез</a:t>
              </a:r>
              <a:endPara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D27FA3-3343-E163-4BDF-878858F79F21}"/>
                </a:ext>
              </a:extLst>
            </p:cNvPr>
            <p:cNvSpPr txBox="1"/>
            <p:nvPr/>
          </p:nvSpPr>
          <p:spPr>
            <a:xfrm>
              <a:off x="7143324" y="1723614"/>
              <a:ext cx="368046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ct val="100000"/>
              </a:pPr>
              <a:r>
                <a: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Не вызывает </a:t>
              </a:r>
              <a:r>
                <a:rPr lang="ru-RU" sz="1400" dirty="0">
                  <a:solidFill>
                    <a:srgbClr val="004F74"/>
                  </a:solidFill>
                  <a:latin typeface="Montserrat" pitchFamily="2" charset="0"/>
                  <a:cs typeface="Calibri"/>
                  <a:sym typeface="Calibri"/>
                </a:rPr>
                <a:t>привыкания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65DEEEF-99DA-DBF5-9DDA-67A1E8EF4D61}"/>
                </a:ext>
              </a:extLst>
            </p:cNvPr>
            <p:cNvSpPr txBox="1"/>
            <p:nvPr/>
          </p:nvSpPr>
          <p:spPr>
            <a:xfrm>
              <a:off x="7143324" y="2119854"/>
              <a:ext cx="36804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004F74"/>
                </a:buClr>
                <a:buSzPct val="100000"/>
              </a:pPr>
              <a:r>
                <a:rPr lang="ru-RU" sz="1400" dirty="0">
                  <a:solidFill>
                    <a:srgbClr val="004F74"/>
                  </a:solidFill>
                  <a:latin typeface="Montserrat" pitchFamily="2" charset="0"/>
                  <a:cs typeface="Calibri"/>
                  <a:sym typeface="Calibri"/>
                </a:rPr>
                <a:t>Не пересушивает волосы и кожу головы. Улучшает рост волос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A3EA00-D37E-3BF0-0816-87460A5E1E3F}"/>
                </a:ext>
              </a:extLst>
            </p:cNvPr>
            <p:cNvSpPr txBox="1"/>
            <p:nvPr/>
          </p:nvSpPr>
          <p:spPr>
            <a:xfrm>
              <a:off x="7143324" y="2714214"/>
              <a:ext cx="36804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ct val="100000"/>
              </a:pPr>
              <a:r>
                <a: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Обладает выраженными кондиционирующими свойствами</a:t>
              </a:r>
              <a:endPara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D215689-94CC-E487-6D29-AFACF2EEC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9168" y="2553440"/>
              <a:ext cx="489640" cy="489640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B0B677D8-EA86-376F-BFEA-B4A187F1B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590" y="2761903"/>
              <a:ext cx="356838" cy="404661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DE3B7330-C8FB-9504-9FAD-C4B4AFB3C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3518" y="2222735"/>
              <a:ext cx="400982" cy="40098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1333DAD7-1E77-BFF3-9298-5B5E848F7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2583" y="1666739"/>
              <a:ext cx="393625" cy="3936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9"/>
          <p:cNvSpPr/>
          <p:nvPr/>
        </p:nvSpPr>
        <p:spPr>
          <a:xfrm>
            <a:off x="509157" y="7165567"/>
            <a:ext cx="105637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738B6DB-F989-4833-A073-9B8CB28B3CF2}"/>
              </a:ext>
            </a:extLst>
          </p:cNvPr>
          <p:cNvSpPr/>
          <p:nvPr/>
        </p:nvSpPr>
        <p:spPr>
          <a:xfrm>
            <a:off x="796291" y="5765789"/>
            <a:ext cx="108510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1.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Trüeb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RM. Oxidative stress and its impact on skin, scalp and hair. Int J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Cosmet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Sci. 2021 Nov;43 Suppl 1:S9-S13.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doi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: 10.1111/ics.12736. PMID: 34424547.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2. V.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Sidarovich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V.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Adami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P.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Gatto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V. Greco, T. Tebaldi, G. P. 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Tonini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A.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Quattrone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Translational downregulation of HSP90 expression by iron chelators in neuroblastoma cells. Mol.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Pharmacol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. 87, 513– 524 (2015).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3. Davis, Michael &amp;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Piliang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Melissa &amp;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Bergfeld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Wilma &amp;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Caterino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Tamara &amp; Fisher, Brian &amp; Sacha,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Jarek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&amp;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Carr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Greg &amp; Moulton, Laura &amp;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Whittenbarger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Deborah &amp;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Punyani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Supriya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&amp; Schwartz, James. (2021). Scalp application of the antioxidant piroctone olamine reduces hair shedding in an 8‐week randomized, double‐blind, placebo‐controlled clinical study. International Journal of Cosmetic Science. 43 Suppl 1. 10.1111/ics.12737. </a:t>
            </a:r>
          </a:p>
        </p:txBody>
      </p:sp>
      <p:sp>
        <p:nvSpPr>
          <p:cNvPr id="4" name="Google Shape;280;p27">
            <a:extLst>
              <a:ext uri="{FF2B5EF4-FFF2-40B4-BE49-F238E27FC236}">
                <a16:creationId xmlns:a16="http://schemas.microsoft.com/office/drawing/2014/main" id="{8CD281C5-415C-7368-A875-B5960F3BF9CA}"/>
              </a:ext>
            </a:extLst>
          </p:cNvPr>
          <p:cNvSpPr/>
          <p:nvPr/>
        </p:nvSpPr>
        <p:spPr>
          <a:xfrm>
            <a:off x="1" y="611010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2400" b="1" u="none" strike="noStrike" cap="none" dirty="0" err="1">
                <a:solidFill>
                  <a:srgbClr val="004D7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Пироктон</a:t>
            </a:r>
            <a:r>
              <a:rPr lang="ru-RU" sz="2400" b="1" u="none" strike="noStrike" cap="none" dirty="0">
                <a:solidFill>
                  <a:srgbClr val="004D7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2400" b="1" u="none" strike="noStrike" cap="none" dirty="0" err="1">
                <a:solidFill>
                  <a:srgbClr val="004D7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оламин</a:t>
            </a:r>
            <a:r>
              <a:rPr lang="ru-RU" sz="2400" b="1" u="none" strike="noStrike" cap="none" dirty="0">
                <a:solidFill>
                  <a:srgbClr val="004D7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2400" b="1" u="none" strike="noStrike" cap="none" dirty="0">
                <a:solidFill>
                  <a:srgbClr val="004D7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механизм действия при выпадении волос </a:t>
            </a:r>
            <a:endParaRPr lang="ru-RU" sz="2400" b="1" u="none" strike="noStrike" cap="none" dirty="0">
              <a:solidFill>
                <a:srgbClr val="000000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BC5DAA2F-614F-D661-7D67-40BB56D8B42D}"/>
              </a:ext>
            </a:extLst>
          </p:cNvPr>
          <p:cNvGrpSpPr/>
          <p:nvPr/>
        </p:nvGrpSpPr>
        <p:grpSpPr>
          <a:xfrm>
            <a:off x="6932159" y="1953323"/>
            <a:ext cx="1998920" cy="2439070"/>
            <a:chOff x="6510607" y="2121102"/>
            <a:chExt cx="1998920" cy="2439070"/>
          </a:xfrm>
        </p:grpSpPr>
        <p:pic>
          <p:nvPicPr>
            <p:cNvPr id="296" name="Google Shape;296;p29" descr="https://econet.ru/uploads/pictures/325695/content_radikal__econet_ru.jpeg"/>
            <p:cNvPicPr preferRelativeResize="0"/>
            <p:nvPr/>
          </p:nvPicPr>
          <p:blipFill rotWithShape="1">
            <a:blip r:embed="rId3">
              <a:alphaModFix/>
            </a:blip>
            <a:srcRect l="3077" t="7554" r="57864" b="6913"/>
            <a:stretch/>
          </p:blipFill>
          <p:spPr>
            <a:xfrm flipH="1">
              <a:off x="7649752" y="2622258"/>
              <a:ext cx="661411" cy="68385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7" name="Google Shape;297;p29"/>
            <p:cNvGrpSpPr/>
            <p:nvPr/>
          </p:nvGrpSpPr>
          <p:grpSpPr>
            <a:xfrm>
              <a:off x="7848116" y="3206646"/>
              <a:ext cx="661411" cy="752239"/>
              <a:chOff x="5101059" y="3251003"/>
              <a:chExt cx="1230783" cy="1340593"/>
            </a:xfrm>
          </p:grpSpPr>
          <p:pic>
            <p:nvPicPr>
              <p:cNvPr id="298" name="Google Shape;298;p29" descr="https://econet.ru/uploads/pictures/325695/content_radikal__econet_ru.jpeg"/>
              <p:cNvPicPr preferRelativeResize="0"/>
              <p:nvPr/>
            </p:nvPicPr>
            <p:blipFill rotWithShape="1">
              <a:blip r:embed="rId3">
                <a:alphaModFix/>
              </a:blip>
              <a:srcRect l="3077" t="7554" r="57864" b="6913"/>
              <a:stretch/>
            </p:blipFill>
            <p:spPr>
              <a:xfrm flipH="1">
                <a:off x="5101059" y="3251003"/>
                <a:ext cx="1230783" cy="134059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9" name="Google Shape;299;p29"/>
              <p:cNvSpPr txBox="1"/>
              <p:nvPr/>
            </p:nvSpPr>
            <p:spPr>
              <a:xfrm>
                <a:off x="5434361" y="3726178"/>
                <a:ext cx="564178" cy="533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300" name="Google Shape;300;p29" descr="https://econet.ru/uploads/pictures/325695/content_radikal__econet_ru.jpeg"/>
            <p:cNvPicPr preferRelativeResize="0"/>
            <p:nvPr/>
          </p:nvPicPr>
          <p:blipFill rotWithShape="1">
            <a:blip r:embed="rId3">
              <a:alphaModFix/>
            </a:blip>
            <a:srcRect l="3077" t="7554" r="57864" b="6913"/>
            <a:stretch/>
          </p:blipFill>
          <p:spPr>
            <a:xfrm flipH="1">
              <a:off x="7536960" y="3807931"/>
              <a:ext cx="661411" cy="7522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29" descr="https://econet.ru/uploads/pictures/325695/content_radikal__econet_ru.jpeg"/>
            <p:cNvPicPr preferRelativeResize="0"/>
            <p:nvPr/>
          </p:nvPicPr>
          <p:blipFill rotWithShape="1">
            <a:blip r:embed="rId3">
              <a:alphaModFix/>
            </a:blip>
            <a:srcRect l="3077" t="7554" r="57864" b="6913"/>
            <a:stretch/>
          </p:blipFill>
          <p:spPr>
            <a:xfrm flipH="1">
              <a:off x="6828958" y="3798307"/>
              <a:ext cx="661411" cy="7522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29" descr="https://econet.ru/uploads/pictures/325695/content_radikal__econet_ru.jpeg"/>
            <p:cNvPicPr preferRelativeResize="0"/>
            <p:nvPr/>
          </p:nvPicPr>
          <p:blipFill rotWithShape="1">
            <a:blip r:embed="rId3"/>
            <a:srcRect l="3077" t="7554" r="57864" b="6913"/>
            <a:stretch/>
          </p:blipFill>
          <p:spPr>
            <a:xfrm flipH="1">
              <a:off x="6783622" y="2621614"/>
              <a:ext cx="661411" cy="683855"/>
            </a:xfrm>
            <a:prstGeom prst="rect">
              <a:avLst/>
            </a:prstGeom>
          </p:spPr>
        </p:pic>
        <p:pic>
          <p:nvPicPr>
            <p:cNvPr id="303" name="Google Shape;303;p29" descr="https://econet.ru/uploads/pictures/325695/content_radikal__econet_ru.jpeg"/>
            <p:cNvPicPr preferRelativeResize="0"/>
            <p:nvPr/>
          </p:nvPicPr>
          <p:blipFill rotWithShape="1">
            <a:blip r:embed="rId4">
              <a:alphaModFix/>
            </a:blip>
            <a:srcRect l="3077" t="7554" r="57864" b="6913"/>
            <a:stretch/>
          </p:blipFill>
          <p:spPr>
            <a:xfrm flipH="1">
              <a:off x="6553781" y="3209999"/>
              <a:ext cx="615991" cy="6368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5" name="Google Shape;305;p29"/>
            <p:cNvSpPr/>
            <p:nvPr/>
          </p:nvSpPr>
          <p:spPr>
            <a:xfrm>
              <a:off x="6510607" y="2255856"/>
              <a:ext cx="318351" cy="498891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1A9AD"/>
            </a:soli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305;p29">
              <a:extLst>
                <a:ext uri="{FF2B5EF4-FFF2-40B4-BE49-F238E27FC236}">
                  <a16:creationId xmlns:a16="http://schemas.microsoft.com/office/drawing/2014/main" id="{4A0BA1B8-532F-8949-84B6-5923662FF77A}"/>
                </a:ext>
              </a:extLst>
            </p:cNvPr>
            <p:cNvSpPr/>
            <p:nvPr/>
          </p:nvSpPr>
          <p:spPr>
            <a:xfrm>
              <a:off x="7396131" y="2121102"/>
              <a:ext cx="318351" cy="498891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1A9AD"/>
            </a:soli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305;p29">
              <a:extLst>
                <a:ext uri="{FF2B5EF4-FFF2-40B4-BE49-F238E27FC236}">
                  <a16:creationId xmlns:a16="http://schemas.microsoft.com/office/drawing/2014/main" id="{680872CD-1CDC-1E88-F300-02C4F3F1AA93}"/>
                </a:ext>
              </a:extLst>
            </p:cNvPr>
            <p:cNvSpPr/>
            <p:nvPr/>
          </p:nvSpPr>
          <p:spPr>
            <a:xfrm>
              <a:off x="8185403" y="2217355"/>
              <a:ext cx="318351" cy="498891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1A9AD"/>
            </a:soli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3E58FC7-5DA1-4CC2-14A8-12C470184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782" y="2286498"/>
              <a:ext cx="1470074" cy="1715086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D8C1714-D3DB-8AE5-4CE1-056CE3BF0E9E}"/>
              </a:ext>
            </a:extLst>
          </p:cNvPr>
          <p:cNvGrpSpPr/>
          <p:nvPr/>
        </p:nvGrpSpPr>
        <p:grpSpPr>
          <a:xfrm>
            <a:off x="8964263" y="1986078"/>
            <a:ext cx="2410577" cy="2359015"/>
            <a:chOff x="9291721" y="2230607"/>
            <a:chExt cx="2410577" cy="2359015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BC6A1C25-6629-D9CE-89DC-BAAF81CFBD68}"/>
                </a:ext>
              </a:extLst>
            </p:cNvPr>
            <p:cNvGrpSpPr/>
            <p:nvPr/>
          </p:nvGrpSpPr>
          <p:grpSpPr>
            <a:xfrm>
              <a:off x="9524871" y="2230607"/>
              <a:ext cx="1955746" cy="2273674"/>
              <a:chOff x="9524871" y="2230607"/>
              <a:chExt cx="1955746" cy="2273674"/>
            </a:xfrm>
          </p:grpSpPr>
          <p:pic>
            <p:nvPicPr>
              <p:cNvPr id="12" name="Google Shape;296;p29" descr="https://econet.ru/uploads/pictures/325695/content_radikal__econet_ru.jpeg">
                <a:extLst>
                  <a:ext uri="{FF2B5EF4-FFF2-40B4-BE49-F238E27FC236}">
                    <a16:creationId xmlns:a16="http://schemas.microsoft.com/office/drawing/2014/main" id="{569915C4-E004-8660-1DF6-8442C9C13726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3077" t="7554" r="57864" b="6913"/>
              <a:stretch/>
            </p:blipFill>
            <p:spPr>
              <a:xfrm flipH="1">
                <a:off x="10620842" y="2566367"/>
                <a:ext cx="661411" cy="68385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3" name="Google Shape;297;p29">
                <a:extLst>
                  <a:ext uri="{FF2B5EF4-FFF2-40B4-BE49-F238E27FC236}">
                    <a16:creationId xmlns:a16="http://schemas.microsoft.com/office/drawing/2014/main" id="{78B7ED3C-DDA8-DD5D-AF0A-1C01FD47BCEE}"/>
                  </a:ext>
                </a:extLst>
              </p:cNvPr>
              <p:cNvGrpSpPr/>
              <p:nvPr/>
            </p:nvGrpSpPr>
            <p:grpSpPr>
              <a:xfrm>
                <a:off x="10819206" y="3150755"/>
                <a:ext cx="661411" cy="752239"/>
                <a:chOff x="5101059" y="3251003"/>
                <a:chExt cx="1230783" cy="1340593"/>
              </a:xfrm>
            </p:grpSpPr>
            <p:pic>
              <p:nvPicPr>
                <p:cNvPr id="14" name="Google Shape;298;p29" descr="https://econet.ru/uploads/pictures/325695/content_radikal__econet_ru.jpeg">
                  <a:extLst>
                    <a:ext uri="{FF2B5EF4-FFF2-40B4-BE49-F238E27FC236}">
                      <a16:creationId xmlns:a16="http://schemas.microsoft.com/office/drawing/2014/main" id="{FABEB4F5-DA73-502B-4EAF-ECA0389580C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3077" t="7554" r="57864" b="6913"/>
                <a:stretch/>
              </p:blipFill>
              <p:spPr>
                <a:xfrm flipH="1">
                  <a:off x="5101059" y="3251003"/>
                  <a:ext cx="1230783" cy="134059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5" name="Google Shape;299;p29">
                  <a:extLst>
                    <a:ext uri="{FF2B5EF4-FFF2-40B4-BE49-F238E27FC236}">
                      <a16:creationId xmlns:a16="http://schemas.microsoft.com/office/drawing/2014/main" id="{7DCD331B-B56C-2B3B-C0B0-83FB33CB1D7F}"/>
                    </a:ext>
                  </a:extLst>
                </p:cNvPr>
                <p:cNvSpPr txBox="1"/>
                <p:nvPr/>
              </p:nvSpPr>
              <p:spPr>
                <a:xfrm>
                  <a:off x="5434361" y="3726178"/>
                  <a:ext cx="564178" cy="53384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16" name="Google Shape;300;p29" descr="https://econet.ru/uploads/pictures/325695/content_radikal__econet_ru.jpeg">
                <a:extLst>
                  <a:ext uri="{FF2B5EF4-FFF2-40B4-BE49-F238E27FC236}">
                    <a16:creationId xmlns:a16="http://schemas.microsoft.com/office/drawing/2014/main" id="{327E4EA3-B247-F5ED-FD4C-80D7E4FFAC8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3077" t="7554" r="57864" b="6913"/>
              <a:stretch/>
            </p:blipFill>
            <p:spPr>
              <a:xfrm flipH="1">
                <a:off x="10508050" y="3752040"/>
                <a:ext cx="661411" cy="7522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301;p29" descr="https://econet.ru/uploads/pictures/325695/content_radikal__econet_ru.jpeg">
                <a:extLst>
                  <a:ext uri="{FF2B5EF4-FFF2-40B4-BE49-F238E27FC236}">
                    <a16:creationId xmlns:a16="http://schemas.microsoft.com/office/drawing/2014/main" id="{A8D4F0E2-EEE6-7281-F42E-2A9E55530225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3077" t="7554" r="57864" b="6913"/>
              <a:stretch/>
            </p:blipFill>
            <p:spPr>
              <a:xfrm flipH="1">
                <a:off x="9800048" y="3742416"/>
                <a:ext cx="661411" cy="7522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302;p29" descr="https://econet.ru/uploads/pictures/325695/content_radikal__econet_ru.jpeg">
                <a:extLst>
                  <a:ext uri="{FF2B5EF4-FFF2-40B4-BE49-F238E27FC236}">
                    <a16:creationId xmlns:a16="http://schemas.microsoft.com/office/drawing/2014/main" id="{35D0D800-5D16-8C50-4ECA-8BCF991092BD}"/>
                  </a:ext>
                </a:extLst>
              </p:cNvPr>
              <p:cNvPicPr preferRelativeResize="0"/>
              <p:nvPr/>
            </p:nvPicPr>
            <p:blipFill rotWithShape="1">
              <a:blip r:embed="rId3"/>
              <a:srcRect l="3077" t="7554" r="57864" b="6913"/>
              <a:stretch/>
            </p:blipFill>
            <p:spPr>
              <a:xfrm flipH="1">
                <a:off x="9754712" y="2565723"/>
                <a:ext cx="661411" cy="683855"/>
              </a:xfrm>
              <a:prstGeom prst="rect">
                <a:avLst/>
              </a:prstGeom>
            </p:spPr>
          </p:pic>
          <p:pic>
            <p:nvPicPr>
              <p:cNvPr id="19" name="Google Shape;303;p29" descr="https://econet.ru/uploads/pictures/325695/content_radikal__econet_ru.jpeg">
                <a:extLst>
                  <a:ext uri="{FF2B5EF4-FFF2-40B4-BE49-F238E27FC236}">
                    <a16:creationId xmlns:a16="http://schemas.microsoft.com/office/drawing/2014/main" id="{67604454-104E-6FEE-D17B-1FB3038AA73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3077" t="7554" r="57864" b="6913"/>
              <a:stretch/>
            </p:blipFill>
            <p:spPr>
              <a:xfrm flipH="1">
                <a:off x="9524871" y="3154108"/>
                <a:ext cx="615991" cy="6368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E140B1E4-2959-6FD8-76DA-791DE44FA7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50872" y="2230607"/>
                <a:ext cx="1470074" cy="1715086"/>
              </a:xfrm>
              <a:prstGeom prst="rect">
                <a:avLst/>
              </a:prstGeom>
            </p:spPr>
          </p:pic>
        </p:grpSp>
        <p:pic>
          <p:nvPicPr>
            <p:cNvPr id="317" name="Google Shape;317;p2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291721" y="2948904"/>
              <a:ext cx="1082290" cy="1005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317;p29">
              <a:extLst>
                <a:ext uri="{FF2B5EF4-FFF2-40B4-BE49-F238E27FC236}">
                  <a16:creationId xmlns:a16="http://schemas.microsoft.com/office/drawing/2014/main" id="{30053DB9-8B36-DDF8-604E-095E83D8DC9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532353" y="2371388"/>
              <a:ext cx="1082290" cy="1005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317;p29">
              <a:extLst>
                <a:ext uri="{FF2B5EF4-FFF2-40B4-BE49-F238E27FC236}">
                  <a16:creationId xmlns:a16="http://schemas.microsoft.com/office/drawing/2014/main" id="{FB5267B7-D287-251C-3034-927B1CCDD07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27502" y="2361763"/>
              <a:ext cx="1082290" cy="1005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317;p29">
              <a:extLst>
                <a:ext uri="{FF2B5EF4-FFF2-40B4-BE49-F238E27FC236}">
                  <a16:creationId xmlns:a16="http://schemas.microsoft.com/office/drawing/2014/main" id="{13274506-CFCF-22B1-C77D-8999089A63B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620008" y="2948904"/>
              <a:ext cx="1082290" cy="1005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317;p29">
              <a:extLst>
                <a:ext uri="{FF2B5EF4-FFF2-40B4-BE49-F238E27FC236}">
                  <a16:creationId xmlns:a16="http://schemas.microsoft.com/office/drawing/2014/main" id="{BC358FF0-11BB-82A3-51CD-9138449101A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283123" y="3584172"/>
              <a:ext cx="1082290" cy="1005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317;p29">
              <a:extLst>
                <a:ext uri="{FF2B5EF4-FFF2-40B4-BE49-F238E27FC236}">
                  <a16:creationId xmlns:a16="http://schemas.microsoft.com/office/drawing/2014/main" id="{F1016C1F-7349-3D07-8A0F-29302DE0444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599730" y="3574546"/>
              <a:ext cx="1082290" cy="10054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B9FF58C-4195-EF92-3DAB-C6D4E27447ED}"/>
              </a:ext>
            </a:extLst>
          </p:cNvPr>
          <p:cNvSpPr txBox="1"/>
          <p:nvPr/>
        </p:nvSpPr>
        <p:spPr>
          <a:xfrm>
            <a:off x="1021201" y="1834693"/>
            <a:ext cx="4784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Одна из причин выпадения волос –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это окислительный стресс¹</a:t>
            </a:r>
            <a:endParaRPr lang="ru-RU" sz="1100" b="1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0F3E1C-F4A2-FBF1-DC7D-82532D835224}"/>
              </a:ext>
            </a:extLst>
          </p:cNvPr>
          <p:cNvSpPr txBox="1"/>
          <p:nvPr/>
        </p:nvSpPr>
        <p:spPr>
          <a:xfrm>
            <a:off x="1021201" y="3056419"/>
            <a:ext cx="559713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Окислительный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 (</a:t>
            </a:r>
            <a:r>
              <a:rPr lang="ru-RU" sz="16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оксидативный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) </a:t>
            </a: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стресс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 - это резкая активация </a:t>
            </a: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окислительных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 процессов (выделение избыточного количества свободных радикалов)</a:t>
            </a:r>
            <a:endParaRPr lang="ru-RU" sz="105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ru-RU" sz="16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6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Пироктон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16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оламин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демонстрирует </a:t>
            </a: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антиокислительный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эффект и нейтрализует свободные радикалы ²</a:t>
            </a:r>
            <a:r>
              <a:rPr lang="ru-RU" sz="1600" b="0" i="0" u="none" strike="noStrike" cap="none" baseline="30000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³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0"/>
          <p:cNvSpPr txBox="1"/>
          <p:nvPr/>
        </p:nvSpPr>
        <p:spPr>
          <a:xfrm>
            <a:off x="1293395" y="2501738"/>
            <a:ext cx="572367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spcCol="3240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ts val="2400"/>
            </a:pP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Дизайн исследования: </a:t>
            </a:r>
            <a:endParaRPr sz="1600" b="1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ts val="2400"/>
              <a:buFont typeface="Wingdings" panose="05000000000000000000" pitchFamily="2" charset="2"/>
              <a:buChar char="§"/>
            </a:pP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144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 Женщины 25-65 лет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Calibri"/>
                <a:cs typeface="Calibri" panose="020F0502020204030204" pitchFamily="34" charset="0"/>
                <a:sym typeface="Arial"/>
              </a:rPr>
              <a:t> с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жалобами на редеющие волосы</a:t>
            </a:r>
            <a:endParaRPr sz="160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ts val="2400"/>
              <a:buFont typeface="Wingdings" panose="05000000000000000000" pitchFamily="2" charset="2"/>
              <a:buChar char="§"/>
            </a:pP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4 раза в неделю в течении 8 недель использовали шампунь с </a:t>
            </a:r>
            <a:r>
              <a:rPr lang="ru-RU" sz="16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пироктон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16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оламином</a:t>
            </a:r>
            <a:endParaRPr sz="16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30"/>
          <p:cNvPicPr preferRelativeResize="0"/>
          <p:nvPr/>
        </p:nvPicPr>
        <p:blipFill rotWithShape="1">
          <a:blip r:embed="rId3">
            <a:alphaModFix/>
          </a:blip>
          <a:srcRect l="9434" t="28320" r="13059" b="12195"/>
          <a:stretch/>
        </p:blipFill>
        <p:spPr>
          <a:xfrm>
            <a:off x="7162800" y="3271888"/>
            <a:ext cx="4451866" cy="201894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BAD8F-0D4A-4AE6-956F-4803BA248B42}"/>
              </a:ext>
            </a:extLst>
          </p:cNvPr>
          <p:cNvSpPr txBox="1"/>
          <p:nvPr/>
        </p:nvSpPr>
        <p:spPr>
          <a:xfrm>
            <a:off x="7714695" y="2317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D22B97-AE3A-4594-98A0-76056C32266C}"/>
              </a:ext>
            </a:extLst>
          </p:cNvPr>
          <p:cNvSpPr txBox="1"/>
          <p:nvPr/>
        </p:nvSpPr>
        <p:spPr>
          <a:xfrm>
            <a:off x="1290746" y="1199197"/>
            <a:ext cx="9255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Результаты рандомизированного двойного слепого плацебо-контролируемого клинического исследования, длительностью в 8-недель</a:t>
            </a:r>
          </a:p>
        </p:txBody>
      </p:sp>
      <p:sp>
        <p:nvSpPr>
          <p:cNvPr id="5" name="Google Shape;280;p27">
            <a:extLst>
              <a:ext uri="{FF2B5EF4-FFF2-40B4-BE49-F238E27FC236}">
                <a16:creationId xmlns:a16="http://schemas.microsoft.com/office/drawing/2014/main" id="{FD5C21E8-3E3F-096F-E33F-3E1F11F74D41}"/>
              </a:ext>
            </a:extLst>
          </p:cNvPr>
          <p:cNvSpPr/>
          <p:nvPr/>
        </p:nvSpPr>
        <p:spPr>
          <a:xfrm>
            <a:off x="1" y="611010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ru-RU" sz="2400" b="1" dirty="0">
                <a:solidFill>
                  <a:srgbClr val="004F74"/>
                </a:solidFill>
                <a:latin typeface="Montserrat" pitchFamily="2" charset="0"/>
              </a:rPr>
              <a:t>Применение </a:t>
            </a:r>
            <a:r>
              <a:rPr lang="ru-RU" sz="2400" b="1" dirty="0" err="1">
                <a:solidFill>
                  <a:srgbClr val="004F74"/>
                </a:solidFill>
                <a:latin typeface="Montserrat" pitchFamily="2" charset="0"/>
              </a:rPr>
              <a:t>пироктон</a:t>
            </a:r>
            <a:r>
              <a:rPr lang="ru-RU" sz="2400" b="1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2400" b="1" dirty="0" err="1">
                <a:solidFill>
                  <a:srgbClr val="004F74"/>
                </a:solidFill>
                <a:latin typeface="Montserrat" pitchFamily="2" charset="0"/>
              </a:rPr>
              <a:t>оламина</a:t>
            </a:r>
            <a:r>
              <a:rPr lang="ru-RU" sz="2400" b="1" dirty="0">
                <a:solidFill>
                  <a:srgbClr val="004F74"/>
                </a:solidFill>
                <a:latin typeface="Montserrat" pitchFamily="2" charset="0"/>
              </a:rPr>
              <a:t> уменьшает выпадение волос ВЧГ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60F987-CA65-FE6D-035D-B17AD4305BA0}"/>
              </a:ext>
            </a:extLst>
          </p:cNvPr>
          <p:cNvSpPr txBox="1"/>
          <p:nvPr/>
        </p:nvSpPr>
        <p:spPr>
          <a:xfrm>
            <a:off x="1381978" y="4752225"/>
            <a:ext cx="52131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ts val="2400"/>
            </a:pP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Испытуемые были рандомизированы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ts val="2400"/>
            </a:pP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на 2 группы:</a:t>
            </a:r>
            <a:endParaRPr lang="ru-RU" sz="1600" b="1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ts val="2400"/>
              <a:buFont typeface="Wingdings" panose="05000000000000000000" pitchFamily="2" charset="2"/>
              <a:buChar char="§"/>
            </a:pP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71 человек в группе плацебо</a:t>
            </a:r>
            <a:endParaRPr lang="ru-RU" sz="160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ts val="2400"/>
              <a:buFont typeface="Wingdings" panose="05000000000000000000" pitchFamily="2" charset="2"/>
              <a:buChar char="§"/>
            </a:pP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73 человек в группе </a:t>
            </a:r>
            <a:r>
              <a:rPr lang="ru-RU" sz="16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пироктон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16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оламина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1"/>
          <p:cNvSpPr/>
          <p:nvPr/>
        </p:nvSpPr>
        <p:spPr>
          <a:xfrm>
            <a:off x="1334278" y="4653815"/>
            <a:ext cx="486540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Общее количество волос было больше у испытуемых, использующих шампунь с </a:t>
            </a:r>
            <a:r>
              <a:rPr lang="ru-RU" sz="14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пироктон</a:t>
            </a:r>
            <a:r>
              <a:rPr lang="ru-RU" sz="1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14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оламином</a:t>
            </a:r>
            <a:r>
              <a:rPr lang="ru-RU" sz="1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по сравнению с теми, кто использовал шампунь плацебо</a:t>
            </a:r>
            <a:endParaRPr sz="100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8" name="Google Shape;338;p31"/>
          <p:cNvSpPr txBox="1"/>
          <p:nvPr/>
        </p:nvSpPr>
        <p:spPr>
          <a:xfrm>
            <a:off x="249232" y="512034"/>
            <a:ext cx="1141889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Влияние шампуня с </a:t>
            </a:r>
            <a:r>
              <a:rPr lang="ru-RU" sz="24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пироктон</a:t>
            </a:r>
            <a:r>
              <a:rPr lang="ru-RU" sz="2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24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оламином</a:t>
            </a:r>
            <a:r>
              <a:rPr lang="ru-RU" sz="2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на рост волос и ТЭПВ</a:t>
            </a:r>
            <a:endParaRPr sz="2400" b="1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40" name="Google Shape;340;p31"/>
          <p:cNvSpPr txBox="1"/>
          <p:nvPr/>
        </p:nvSpPr>
        <p:spPr>
          <a:xfrm>
            <a:off x="7087592" y="4642092"/>
            <a:ext cx="458053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Применение шампуня </a:t>
            </a:r>
            <a:endParaRPr lang="en-US" sz="14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 </a:t>
            </a:r>
            <a:r>
              <a:rPr lang="ru-RU" sz="14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пироктон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14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оламином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1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снижает </a:t>
            </a:r>
            <a:r>
              <a:rPr lang="ru-RU" sz="14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трансэпидермальную</a:t>
            </a:r>
            <a:r>
              <a:rPr lang="ru-RU" sz="1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потерю воды (ТЭПВ)</a:t>
            </a:r>
            <a:endParaRPr sz="1000" b="1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CF2ACE-EDFF-F5FF-2E97-256891DCA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18" y="1128650"/>
            <a:ext cx="3797300" cy="33528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A0D756-6D4E-A293-8EAC-F4BEE9BA6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775" y="1128650"/>
            <a:ext cx="3797300" cy="33528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8BDC523-2938-590E-B96C-E5EB32474EE5}"/>
              </a:ext>
            </a:extLst>
          </p:cNvPr>
          <p:cNvSpPr/>
          <p:nvPr/>
        </p:nvSpPr>
        <p:spPr>
          <a:xfrm>
            <a:off x="796290" y="6012740"/>
            <a:ext cx="107911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Davis, Michael &amp;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Piliang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Melissa &amp;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Bergfeld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Wilma &amp;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Caterino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Tamara &amp; Fisher, Brian &amp; Sacha,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Jarek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&amp;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Carr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Greg &amp; Moulton, Laura &amp;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Whittenbarger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Deborah &amp;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Punyani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</a:t>
            </a:r>
            <a:r>
              <a:rPr lang="en" sz="800" b="0" i="0" u="none" strike="noStrike" cap="none" dirty="0" err="1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Supriya</a:t>
            </a:r>
            <a:r>
              <a:rPr lang="en" sz="800" b="0" i="0" u="none" strike="noStrike" cap="none" dirty="0">
                <a:solidFill>
                  <a:srgbClr val="7F7F7F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&amp; Schwartz, James. (2021). Scalp application of the antioxidant piroctone olamine reduces hair shedding in an 8‐week randomized, double‐blind, placebo‐controlled clinical study. International Journal of Cosmetic Science. 43 Suppl 1. 10.1111/ics.12737.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30BAE-7D1E-4E8B-93A3-91BB2F1D0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4F74"/>
                </a:solidFill>
                <a:latin typeface="Montserrat" pitchFamily="2" charset="0"/>
              </a:rPr>
              <a:t>Зуд разной степени и интенсивности </a:t>
            </a:r>
            <a:br>
              <a:rPr lang="ru-RU" sz="2400" b="1" dirty="0">
                <a:solidFill>
                  <a:srgbClr val="004F74"/>
                </a:solidFill>
                <a:latin typeface="Montserrat" pitchFamily="2" charset="0"/>
              </a:rPr>
            </a:br>
            <a:r>
              <a:rPr lang="ru-RU" sz="2400" b="1" dirty="0">
                <a:solidFill>
                  <a:srgbClr val="004F74"/>
                </a:solidFill>
                <a:latin typeface="Montserrat" pitchFamily="2" charset="0"/>
              </a:rPr>
              <a:t>наблюдается у большинства пациентов </a:t>
            </a:r>
            <a:br>
              <a:rPr lang="ru-RU" sz="2400" b="1" dirty="0">
                <a:solidFill>
                  <a:srgbClr val="004F74"/>
                </a:solidFill>
                <a:latin typeface="Montserrat" pitchFamily="2" charset="0"/>
              </a:rPr>
            </a:br>
            <a:r>
              <a:rPr lang="ru-RU" sz="2400" b="1" dirty="0">
                <a:solidFill>
                  <a:srgbClr val="004F74"/>
                </a:solidFill>
                <a:latin typeface="Montserrat" pitchFamily="2" charset="0"/>
              </a:rPr>
              <a:t>с Себорейным дерматитом и псориазом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0E5AA-5E39-4649-B37D-BFE7A263B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1099" y="2845689"/>
            <a:ext cx="3259800" cy="9233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пациентов с себорейным дерматитом беспокоит зуд ВЧГ</a:t>
            </a:r>
            <a:r>
              <a:rPr lang="ru-RU" sz="1600" baseline="30000" dirty="0">
                <a:solidFill>
                  <a:srgbClr val="004F74"/>
                </a:solidFill>
                <a:latin typeface="Montserrat" pitchFamily="2" charset="0"/>
              </a:rPr>
              <a:t>1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2E057E-3032-4494-A4FC-EE427042BA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91098" y="4230434"/>
            <a:ext cx="3790231" cy="823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пациентов с псориазом жалуются на зуд</a:t>
            </a:r>
            <a:r>
              <a:rPr lang="ru-RU" sz="1600" baseline="30000" dirty="0">
                <a:solidFill>
                  <a:srgbClr val="004F74"/>
                </a:solidFill>
                <a:latin typeface="Montserrat" pitchFamily="2" charset="0"/>
              </a:rPr>
              <a:t>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2435E9-EA0C-4B80-8A77-B687D0AED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893" y="2399224"/>
            <a:ext cx="4380629" cy="2466861"/>
          </a:xfrm>
          <a:prstGeom prst="roundRect">
            <a:avLst>
              <a:gd name="adj" fmla="val 11465"/>
            </a:avLst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17E6B3-F460-E5F0-A9BE-589C42BAA76B}"/>
              </a:ext>
            </a:extLst>
          </p:cNvPr>
          <p:cNvSpPr txBox="1"/>
          <p:nvPr/>
        </p:nvSpPr>
        <p:spPr>
          <a:xfrm>
            <a:off x="1214389" y="2304378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4F74"/>
                </a:solidFill>
                <a:latin typeface="Montserrat" pitchFamily="2" charset="0"/>
              </a:rPr>
              <a:t>Себорейный дерматит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84F36C-33CD-84E7-CE2B-4775AFD54BE8}"/>
              </a:ext>
            </a:extLst>
          </p:cNvPr>
          <p:cNvSpPr txBox="1"/>
          <p:nvPr/>
        </p:nvSpPr>
        <p:spPr>
          <a:xfrm>
            <a:off x="1214389" y="3704006"/>
            <a:ext cx="4056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4F74"/>
                </a:solidFill>
                <a:latin typeface="Montserrat" pitchFamily="2" charset="0"/>
              </a:rPr>
              <a:t>Псориаз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AA1A74-AE99-58F3-B9E0-4085B5D586D5}"/>
              </a:ext>
            </a:extLst>
          </p:cNvPr>
          <p:cNvSpPr txBox="1"/>
          <p:nvPr/>
        </p:nvSpPr>
        <p:spPr>
          <a:xfrm>
            <a:off x="1219199" y="4051720"/>
            <a:ext cx="17558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01A9AD"/>
                </a:solidFill>
                <a:latin typeface="Montserrat" pitchFamily="2" charset="0"/>
              </a:rPr>
              <a:t>76% </a:t>
            </a:r>
            <a:endParaRPr lang="ru-RU" sz="5400" dirty="0">
              <a:latin typeface="Montserra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F13767-FB78-8134-CA3E-15F888CDD922}"/>
              </a:ext>
            </a:extLst>
          </p:cNvPr>
          <p:cNvSpPr txBox="1"/>
          <p:nvPr/>
        </p:nvSpPr>
        <p:spPr>
          <a:xfrm>
            <a:off x="1219199" y="2694507"/>
            <a:ext cx="1771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01A9AD"/>
                </a:solidFill>
                <a:latin typeface="Montserrat" pitchFamily="2" charset="0"/>
              </a:rPr>
              <a:t>86%</a:t>
            </a:r>
            <a:endParaRPr lang="ru-RU" sz="5400" dirty="0">
              <a:latin typeface="Montserrat" pitchFamily="2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D353E93-69E5-3B2D-832F-02529CBE5450}"/>
              </a:ext>
            </a:extLst>
          </p:cNvPr>
          <p:cNvSpPr/>
          <p:nvPr/>
        </p:nvSpPr>
        <p:spPr>
          <a:xfrm>
            <a:off x="724147" y="6006998"/>
            <a:ext cx="107733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1. 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Zhang F, Li Y, Ren W, Li S. Establishment of clinical evaluation criteria for scalp seborrheic dermatitis. J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Cosmet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Dermatol. 2023 May 11.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10.1111/jocd.15804.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Epub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ahead of print. PMID: 37170659</a:t>
            </a:r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2.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Zhang F, Li Y, Ren W, Li S. Establishment of clinical evaluation criteria for scalp seborrheic dermatitis. J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Cosmet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Dermatol. 2023 May 11.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10.1111/jocd.15804.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Epub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ahead of print. PMID: 37170659</a:t>
            </a:r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3911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20137"/>
            <a:ext cx="122037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является непростой задачей, поскольку остается  </a:t>
            </a:r>
          </a:p>
          <a:p>
            <a:pPr algn="ctr"/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сложным и многофакторным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72490" y="6242008"/>
            <a:ext cx="107461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Schweiger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D,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Baufeld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C,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Drescher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P,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Oltrogge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B,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Höpfner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S, Mess A,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Lüttke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J,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Rippke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F,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Filbry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A, Max H. Efficacy of a new tonic containing urea, lactate,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polidocanol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, and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glycyrrhiza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inflata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root extract in the treatment of a dry, itchy, and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subclinically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inflamed scalp. Skin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Pharmacol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Physiol. 2013;26(2):108-18.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10.1159/000348473.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Epub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2013 Mar 21. PMID: 23549137.</a:t>
            </a:r>
          </a:p>
          <a:p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Misery, L. (2016). </a:t>
            </a:r>
            <a:r>
              <a:rPr lang="en-US" sz="7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Itch in Special Skin Locations Management. Current Problems in Dermatology, 111–115.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 doi:10.1159/000446051</a:t>
            </a:r>
          </a:p>
          <a:p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Rattanakaemakorn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P,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Suchonwanit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P. Scalp Pruritus: Review of the Pathogenesis, Diagnosis, and Management. Biomed Res Int. 2019 Jan 15;2019:1268430.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10.1155/2019/1268430. PMID: 30766878; PMCID: PMC6350598.</a:t>
            </a:r>
            <a:endParaRPr lang="ru-RU" sz="7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  <a:p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6" name="Google Shape;176;p20">
            <a:extLst>
              <a:ext uri="{FF2B5EF4-FFF2-40B4-BE49-F238E27FC236}">
                <a16:creationId xmlns:a16="http://schemas.microsoft.com/office/drawing/2014/main" id="{EB691715-E1E3-BA23-10B4-079D91177F09}"/>
              </a:ext>
            </a:extLst>
          </p:cNvPr>
          <p:cNvSpPr txBox="1">
            <a:spLocks/>
          </p:cNvSpPr>
          <p:nvPr/>
        </p:nvSpPr>
        <p:spPr>
          <a:xfrm>
            <a:off x="0" y="615992"/>
            <a:ext cx="12192000" cy="5621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003B58"/>
              </a:buClr>
              <a:buSzPts val="2800"/>
              <a:buFont typeface="Calibri"/>
              <a:buNone/>
            </a:pPr>
            <a:r>
              <a:rPr lang="ru-RU" sz="2400" b="1" dirty="0">
                <a:solidFill>
                  <a:srgbClr val="004F74"/>
                </a:solidFill>
                <a:latin typeface="Montserrat" pitchFamily="2" charset="0"/>
                <a:cs typeface="Calibri"/>
              </a:rPr>
              <a:t>Лечение зуда кожи головы</a:t>
            </a:r>
            <a:endParaRPr lang="ru-RU" sz="4000" b="1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F125C3-EC1F-8F7E-C933-388E1483418D}"/>
              </a:ext>
            </a:extLst>
          </p:cNvPr>
          <p:cNvSpPr txBox="1"/>
          <p:nvPr/>
        </p:nvSpPr>
        <p:spPr>
          <a:xfrm>
            <a:off x="1914524" y="2025972"/>
            <a:ext cx="91296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Принцип лечения: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устранение отягчающих факторов и адекватное лечение основного заболевания</a:t>
            </a:r>
          </a:p>
          <a:p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Основа лечения: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местная терапия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4A3AEFC-C99D-C07D-692E-B60B6D3935E9}"/>
              </a:ext>
            </a:extLst>
          </p:cNvPr>
          <p:cNvGrpSpPr/>
          <p:nvPr/>
        </p:nvGrpSpPr>
        <p:grpSpPr>
          <a:xfrm>
            <a:off x="1782052" y="3242852"/>
            <a:ext cx="9514598" cy="2630272"/>
            <a:chOff x="1782052" y="3242852"/>
            <a:chExt cx="8752245" cy="1981745"/>
          </a:xfrm>
        </p:grpSpPr>
        <p:sp>
          <p:nvSpPr>
            <p:cNvPr id="12" name="Скругленный прямоугольник 11">
              <a:extLst>
                <a:ext uri="{FF2B5EF4-FFF2-40B4-BE49-F238E27FC236}">
                  <a16:creationId xmlns:a16="http://schemas.microsoft.com/office/drawing/2014/main" id="{D1C5422E-56E5-12A3-8B9D-49849C9D504F}"/>
                </a:ext>
              </a:extLst>
            </p:cNvPr>
            <p:cNvSpPr/>
            <p:nvPr/>
          </p:nvSpPr>
          <p:spPr>
            <a:xfrm>
              <a:off x="1782052" y="3435389"/>
              <a:ext cx="7245835" cy="1235341"/>
            </a:xfrm>
            <a:prstGeom prst="roundRect">
              <a:avLst/>
            </a:prstGeom>
            <a:solidFill>
              <a:srgbClr val="EDF7F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FEE1A3A8-9DC9-37DB-479F-9B53DA548D55}"/>
                </a:ext>
              </a:extLst>
            </p:cNvPr>
            <p:cNvGrpSpPr/>
            <p:nvPr/>
          </p:nvGrpSpPr>
          <p:grpSpPr>
            <a:xfrm>
              <a:off x="1782052" y="3578292"/>
              <a:ext cx="8752245" cy="1646305"/>
              <a:chOff x="1883650" y="3592806"/>
              <a:chExt cx="8752245" cy="164630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883650" y="4844898"/>
                <a:ext cx="8752245" cy="394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 err="1">
                    <a:solidFill>
                      <a:srgbClr val="004F74"/>
                    </a:solidFill>
                    <a:latin typeface="Montserrat" pitchFamily="2" charset="0"/>
                  </a:rPr>
                  <a:t>Полидоканол</a:t>
                </a:r>
                <a:r>
                  <a:rPr lang="ru-RU" sz="1400" dirty="0">
                    <a:solidFill>
                      <a:srgbClr val="004F74"/>
                    </a:solidFill>
                    <a:latin typeface="Montserrat" pitchFamily="2" charset="0"/>
                  </a:rPr>
                  <a:t>, антагонист активируемых протеазой рецепторов-2, представляет собой неионогенное поверхностно-активное вещество с </a:t>
                </a:r>
                <a:r>
                  <a:rPr lang="ru-RU" sz="1400" dirty="0" err="1">
                    <a:solidFill>
                      <a:srgbClr val="004F74"/>
                    </a:solidFill>
                    <a:latin typeface="Montserrat" pitchFamily="2" charset="0"/>
                  </a:rPr>
                  <a:t>местноанестезирующим</a:t>
                </a:r>
                <a:r>
                  <a:rPr lang="ru-RU" sz="1400" dirty="0">
                    <a:solidFill>
                      <a:srgbClr val="004F74"/>
                    </a:solidFill>
                    <a:latin typeface="Montserrat" pitchFamily="2" charset="0"/>
                  </a:rPr>
                  <a:t> действием 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4D7538-187B-9518-431A-351EF7085721}"/>
                  </a:ext>
                </a:extLst>
              </p:cNvPr>
              <p:cNvSpPr txBox="1"/>
              <p:nvPr/>
            </p:nvSpPr>
            <p:spPr>
              <a:xfrm>
                <a:off x="2290049" y="3592806"/>
                <a:ext cx="5213836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b="1" dirty="0">
                    <a:solidFill>
                      <a:srgbClr val="004F74"/>
                    </a:solidFill>
                    <a:latin typeface="Montserrat" pitchFamily="2" charset="0"/>
                  </a:rPr>
                  <a:t>Облегчению кожного зуда </a:t>
                </a:r>
                <a:r>
                  <a:rPr lang="ru-RU" dirty="0">
                    <a:solidFill>
                      <a:srgbClr val="004F74"/>
                    </a:solidFill>
                    <a:latin typeface="Montserrat" pitchFamily="2" charset="0"/>
                  </a:rPr>
                  <a:t>способствует  использование местных анестетиков, </a:t>
                </a:r>
              </a:p>
              <a:p>
                <a:r>
                  <a:rPr lang="ru-RU" dirty="0">
                    <a:solidFill>
                      <a:srgbClr val="004F74"/>
                    </a:solidFill>
                    <a:latin typeface="Montserrat" pitchFamily="2" charset="0"/>
                  </a:rPr>
                  <a:t>содержащих </a:t>
                </a:r>
                <a:r>
                  <a:rPr lang="ru-RU" b="1" dirty="0" err="1">
                    <a:solidFill>
                      <a:srgbClr val="004F74"/>
                    </a:solidFill>
                    <a:latin typeface="Montserrat" pitchFamily="2" charset="0"/>
                  </a:rPr>
                  <a:t>полидоканол</a:t>
                </a:r>
                <a:endParaRPr lang="ru-RU" b="1" dirty="0">
                  <a:solidFill>
                    <a:srgbClr val="004F74"/>
                  </a:solidFill>
                  <a:latin typeface="Montserrat" pitchFamily="2" charset="0"/>
                </a:endParaRPr>
              </a:p>
            </p:txBody>
          </p:sp>
        </p:grp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41A9635-072F-B84C-EDDD-97F7A6B26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5942" y="3242852"/>
              <a:ext cx="2256131" cy="1503486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0376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5A17DFE-A410-4EA8-9294-867B99D70ADC}"/>
              </a:ext>
            </a:extLst>
          </p:cNvPr>
          <p:cNvGrpSpPr/>
          <p:nvPr/>
        </p:nvGrpSpPr>
        <p:grpSpPr>
          <a:xfrm>
            <a:off x="1073704" y="1681048"/>
            <a:ext cx="5245925" cy="3997335"/>
            <a:chOff x="692162" y="2281561"/>
            <a:chExt cx="4769022" cy="363394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30"/>
            <a:stretch/>
          </p:blipFill>
          <p:spPr>
            <a:xfrm>
              <a:off x="692162" y="2281561"/>
              <a:ext cx="4769022" cy="3633941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991" y="2626700"/>
              <a:ext cx="1802788" cy="1175336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1496" y="4558729"/>
              <a:ext cx="1802788" cy="1175336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529814" y="1527242"/>
            <a:ext cx="228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ПОЛИДОКАНОЛ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2C6E42-4AAB-4FC9-B12B-AC314D644B5F}"/>
              </a:ext>
            </a:extLst>
          </p:cNvPr>
          <p:cNvSpPr txBox="1"/>
          <p:nvPr/>
        </p:nvSpPr>
        <p:spPr>
          <a:xfrm>
            <a:off x="7337830" y="2585326"/>
            <a:ext cx="454839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ct val="100000"/>
              <a:buFont typeface="Arial"/>
              <a:buNone/>
            </a:pP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ПОЛИДОКАНОЛ </a:t>
            </a:r>
            <a:b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</a:br>
            <a:endParaRPr lang="ru-RU" sz="160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Обладает выраженным </a:t>
            </a:r>
            <a:r>
              <a:rPr lang="ru-RU" sz="16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противозудным</a:t>
            </a: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действием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ct val="100000"/>
              <a:buFont typeface="Wingdings" panose="05000000000000000000" pitchFamily="2" charset="2"/>
              <a:buChar char="§"/>
            </a:pPr>
            <a:endParaRPr lang="ru-RU" sz="1600" b="1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</a:t>
            </a: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нижает чувствительность 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рецепторов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ct val="100000"/>
              <a:buFont typeface="Wingdings" panose="05000000000000000000" pitchFamily="2" charset="2"/>
              <a:buChar char="§"/>
            </a:pPr>
            <a:endParaRPr lang="ru-RU" sz="1600" b="1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Успокаивает 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чувствительную кожу головы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BFE4451-DD6F-1339-2F37-440CF2A60CA2}"/>
              </a:ext>
            </a:extLst>
          </p:cNvPr>
          <p:cNvSpPr/>
          <p:nvPr/>
        </p:nvSpPr>
        <p:spPr>
          <a:xfrm>
            <a:off x="796290" y="6037359"/>
            <a:ext cx="111658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Green D, Dong X. The cell biology of acute itch. J Cell Biol. 2016 Apr 25;213(2):155-61.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10.1083/jcb.201603042. PMID: 27114499; PMCID: PMC4862869.</a:t>
            </a:r>
            <a:endParaRPr lang="ru-RU" sz="8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  <a:p>
            <a:pPr marL="228600" indent="-228600">
              <a:buAutoNum type="arabicPeriod"/>
            </a:pP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Hawro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T,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Fluhr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JW,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Mengeaud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V,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Redoulès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D, Church MK, Maurer M, Metz M. Polidocanol inhibits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cowhage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- but not histamine-induced itch in humans. Exp Dermatol. 2014 Dec;23(12):922-3.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10.1111/exd.12555. PMID: 25265889.</a:t>
            </a:r>
            <a:endParaRPr lang="ru-RU" sz="8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7" name="Google Shape;176;p20">
            <a:extLst>
              <a:ext uri="{FF2B5EF4-FFF2-40B4-BE49-F238E27FC236}">
                <a16:creationId xmlns:a16="http://schemas.microsoft.com/office/drawing/2014/main" id="{F4186AEC-14A5-FC8C-C5E3-11F6FBBDBD52}"/>
              </a:ext>
            </a:extLst>
          </p:cNvPr>
          <p:cNvSpPr txBox="1">
            <a:spLocks/>
          </p:cNvSpPr>
          <p:nvPr/>
        </p:nvSpPr>
        <p:spPr>
          <a:xfrm>
            <a:off x="0" y="499878"/>
            <a:ext cx="12192000" cy="5621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004D73"/>
                </a:solidFill>
                <a:latin typeface="Montserrat" pitchFamily="2" charset="0"/>
                <a:cs typeface="Calibri"/>
              </a:rPr>
              <a:t>Влияние </a:t>
            </a:r>
            <a:r>
              <a:rPr lang="ru-RU" sz="2400" b="1" dirty="0" err="1">
                <a:solidFill>
                  <a:srgbClr val="004D73"/>
                </a:solidFill>
                <a:latin typeface="Montserrat" pitchFamily="2" charset="0"/>
                <a:cs typeface="Calibri"/>
              </a:rPr>
              <a:t>полидоканола</a:t>
            </a:r>
            <a:r>
              <a:rPr lang="ru-RU" sz="2400" b="1" dirty="0">
                <a:solidFill>
                  <a:srgbClr val="004D73"/>
                </a:solidFill>
                <a:latin typeface="Montserrat" pitchFamily="2" charset="0"/>
                <a:cs typeface="Calibri"/>
              </a:rPr>
              <a:t> на рецепторы зуда</a:t>
            </a:r>
          </a:p>
        </p:txBody>
      </p:sp>
    </p:spTree>
    <p:extLst>
      <p:ext uri="{BB962C8B-B14F-4D97-AF65-F5344CB8AC3E}">
        <p14:creationId xmlns:p14="http://schemas.microsoft.com/office/powerpoint/2010/main" val="2104163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7;p34">
            <a:extLst>
              <a:ext uri="{FF2B5EF4-FFF2-40B4-BE49-F238E27FC236}">
                <a16:creationId xmlns:a16="http://schemas.microsoft.com/office/drawing/2014/main" id="{40AF0CCB-9988-76EE-C7D3-1CD101726A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63913"/>
            <a:ext cx="12192000" cy="90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2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СЕБО</a:t>
            </a:r>
            <a:r>
              <a:rPr lang="ru-RU" sz="2400" b="1" i="0" u="none" strike="noStrike" cap="none" dirty="0">
                <a:solidFill>
                  <a:srgbClr val="56B89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ЛЕПТ</a:t>
            </a:r>
            <a:r>
              <a:rPr lang="ru-RU" sz="2400" b="1" i="0" u="none" strike="noStrike" cap="none" baseline="30000" dirty="0">
                <a:solidFill>
                  <a:srgbClr val="56B89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®</a:t>
            </a:r>
            <a:r>
              <a:rPr lang="ru-RU" sz="2400" b="1" i="0" u="none" strike="noStrike" cap="none" dirty="0">
                <a:solidFill>
                  <a:srgbClr val="003B58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2000" b="1" dirty="0">
                <a:solidFill>
                  <a:srgbClr val="004F74"/>
                </a:solidFill>
                <a:latin typeface="Montserrat" pitchFamily="2" charset="0"/>
              </a:rPr>
              <a:t>серия средств </a:t>
            </a:r>
            <a:r>
              <a:rPr lang="en-US" sz="2000" b="1" dirty="0">
                <a:solidFill>
                  <a:srgbClr val="004F74"/>
                </a:solidFill>
                <a:latin typeface="Montserrat" pitchFamily="2" charset="0"/>
              </a:rPr>
              <a:t>c </a:t>
            </a:r>
            <a:r>
              <a:rPr lang="ru-RU" sz="2000" b="1" dirty="0">
                <a:solidFill>
                  <a:srgbClr val="004F74"/>
                </a:solidFill>
                <a:latin typeface="Montserrat" pitchFamily="2" charset="0"/>
              </a:rPr>
              <a:t>уникальным* составом </a:t>
            </a:r>
            <a:br>
              <a:rPr lang="ru-RU" sz="2000" b="1" dirty="0">
                <a:solidFill>
                  <a:srgbClr val="004F74"/>
                </a:solidFill>
                <a:latin typeface="Montserrat" pitchFamily="2" charset="0"/>
              </a:rPr>
            </a:br>
            <a:r>
              <a:rPr lang="ru-RU" sz="2000" b="1" dirty="0">
                <a:solidFill>
                  <a:srgbClr val="004F74"/>
                </a:solidFill>
                <a:latin typeface="Montserrat" pitchFamily="2" charset="0"/>
              </a:rPr>
              <a:t>для всеобъемлющего ухода за волосами и кожей головы от перхоти и зуда</a:t>
            </a:r>
            <a:endParaRPr sz="2000" b="1" dirty="0">
              <a:solidFill>
                <a:srgbClr val="004F74"/>
              </a:solidFill>
              <a:latin typeface="Montserrat" pitchFamily="2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3E49666-70B8-FFD1-CAD2-6C689120F308}"/>
              </a:ext>
            </a:extLst>
          </p:cNvPr>
          <p:cNvGrpSpPr/>
          <p:nvPr/>
        </p:nvGrpSpPr>
        <p:grpSpPr>
          <a:xfrm>
            <a:off x="1650949" y="1688265"/>
            <a:ext cx="8890102" cy="4237750"/>
            <a:chOff x="1018166" y="1531780"/>
            <a:chExt cx="9779112" cy="4661525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929BDAB4-BD89-4235-A5D6-A1396C01FE59}"/>
                </a:ext>
              </a:extLst>
            </p:cNvPr>
            <p:cNvGrpSpPr/>
            <p:nvPr/>
          </p:nvGrpSpPr>
          <p:grpSpPr>
            <a:xfrm>
              <a:off x="1018166" y="1531780"/>
              <a:ext cx="9779112" cy="4661525"/>
              <a:chOff x="1434465" y="1984726"/>
              <a:chExt cx="9041934" cy="3301098"/>
            </a:xfrm>
          </p:grpSpPr>
          <p:grpSp>
            <p:nvGrpSpPr>
              <p:cNvPr id="536" name="Google Shape;536;p15"/>
              <p:cNvGrpSpPr/>
              <p:nvPr/>
            </p:nvGrpSpPr>
            <p:grpSpPr>
              <a:xfrm>
                <a:off x="1434465" y="2421153"/>
                <a:ext cx="8936100" cy="2442318"/>
                <a:chOff x="2364834" y="3992660"/>
                <a:chExt cx="14736291" cy="4027563"/>
              </a:xfrm>
            </p:grpSpPr>
            <p:sp>
              <p:nvSpPr>
                <p:cNvPr id="537" name="Google Shape;537;p15"/>
                <p:cNvSpPr/>
                <p:nvPr/>
              </p:nvSpPr>
              <p:spPr>
                <a:xfrm>
                  <a:off x="2364834" y="3992660"/>
                  <a:ext cx="9810751" cy="4027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8135" h="3823970" extrusionOk="0">
                      <a:moveTo>
                        <a:pt x="9208075" y="0"/>
                      </a:moveTo>
                      <a:lnTo>
                        <a:pt x="821765" y="0"/>
                      </a:lnTo>
                      <a:lnTo>
                        <a:pt x="0" y="377862"/>
                      </a:lnTo>
                      <a:lnTo>
                        <a:pt x="0" y="3819538"/>
                      </a:lnTo>
                      <a:lnTo>
                        <a:pt x="4608289" y="3819538"/>
                      </a:lnTo>
                      <a:lnTo>
                        <a:pt x="4608289" y="3823894"/>
                      </a:lnTo>
                      <a:lnTo>
                        <a:pt x="9204379" y="3823894"/>
                      </a:lnTo>
                      <a:lnTo>
                        <a:pt x="9208075" y="0"/>
                      </a:lnTo>
                      <a:close/>
                    </a:path>
                  </a:pathLst>
                </a:custGeom>
                <a:solidFill>
                  <a:srgbClr val="C7E2CC"/>
                </a:solidFill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849" dirty="0">
                    <a:solidFill>
                      <a:srgbClr val="000000"/>
                    </a:solidFill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539" name="Google Shape;539;p15"/>
                <p:cNvSpPr/>
                <p:nvPr/>
              </p:nvSpPr>
              <p:spPr>
                <a:xfrm>
                  <a:off x="7254815" y="4621923"/>
                  <a:ext cx="9846310" cy="339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6310" h="3720465" extrusionOk="0">
                      <a:moveTo>
                        <a:pt x="700784" y="0"/>
                      </a:moveTo>
                      <a:lnTo>
                        <a:pt x="0" y="444886"/>
                      </a:lnTo>
                      <a:lnTo>
                        <a:pt x="9915" y="3007552"/>
                      </a:lnTo>
                      <a:lnTo>
                        <a:pt x="10313" y="3007552"/>
                      </a:lnTo>
                      <a:lnTo>
                        <a:pt x="12292" y="3720127"/>
                      </a:lnTo>
                      <a:lnTo>
                        <a:pt x="9846234" y="3720127"/>
                      </a:lnTo>
                      <a:lnTo>
                        <a:pt x="9833941" y="8031"/>
                      </a:lnTo>
                      <a:lnTo>
                        <a:pt x="4939577" y="8031"/>
                      </a:lnTo>
                      <a:lnTo>
                        <a:pt x="700784" y="0"/>
                      </a:lnTo>
                      <a:close/>
                    </a:path>
                  </a:pathLst>
                </a:custGeom>
                <a:solidFill>
                  <a:srgbClr val="01A9AD">
                    <a:alpha val="34902"/>
                  </a:srgbClr>
                </a:solidFill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849" dirty="0">
                    <a:solidFill>
                      <a:srgbClr val="000000"/>
                    </a:solidFill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541" name="Google Shape;541;p15"/>
                <p:cNvSpPr/>
                <p:nvPr/>
              </p:nvSpPr>
              <p:spPr>
                <a:xfrm>
                  <a:off x="6889743" y="5919849"/>
                  <a:ext cx="697866" cy="572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865" h="697865" extrusionOk="0">
                      <a:moveTo>
                        <a:pt x="348816" y="0"/>
                      </a:moveTo>
                      <a:lnTo>
                        <a:pt x="301482" y="3184"/>
                      </a:lnTo>
                      <a:lnTo>
                        <a:pt x="256084" y="12460"/>
                      </a:lnTo>
                      <a:lnTo>
                        <a:pt x="213038" y="27412"/>
                      </a:lnTo>
                      <a:lnTo>
                        <a:pt x="172758" y="47624"/>
                      </a:lnTo>
                      <a:lnTo>
                        <a:pt x="135661" y="72681"/>
                      </a:lnTo>
                      <a:lnTo>
                        <a:pt x="102163" y="102167"/>
                      </a:lnTo>
                      <a:lnTo>
                        <a:pt x="72677" y="135666"/>
                      </a:lnTo>
                      <a:lnTo>
                        <a:pt x="47621" y="172763"/>
                      </a:lnTo>
                      <a:lnTo>
                        <a:pt x="27410" y="213042"/>
                      </a:lnTo>
                      <a:lnTo>
                        <a:pt x="12459" y="256088"/>
                      </a:lnTo>
                      <a:lnTo>
                        <a:pt x="3184" y="301484"/>
                      </a:lnTo>
                      <a:lnTo>
                        <a:pt x="0" y="348816"/>
                      </a:lnTo>
                      <a:lnTo>
                        <a:pt x="3184" y="396150"/>
                      </a:lnTo>
                      <a:lnTo>
                        <a:pt x="12459" y="441548"/>
                      </a:lnTo>
                      <a:lnTo>
                        <a:pt x="27410" y="484595"/>
                      </a:lnTo>
                      <a:lnTo>
                        <a:pt x="47621" y="524874"/>
                      </a:lnTo>
                      <a:lnTo>
                        <a:pt x="72677" y="561971"/>
                      </a:lnTo>
                      <a:lnTo>
                        <a:pt x="102163" y="595470"/>
                      </a:lnTo>
                      <a:lnTo>
                        <a:pt x="135661" y="624955"/>
                      </a:lnTo>
                      <a:lnTo>
                        <a:pt x="172758" y="650011"/>
                      </a:lnTo>
                      <a:lnTo>
                        <a:pt x="213038" y="670222"/>
                      </a:lnTo>
                      <a:lnTo>
                        <a:pt x="256084" y="685173"/>
                      </a:lnTo>
                      <a:lnTo>
                        <a:pt x="301482" y="694449"/>
                      </a:lnTo>
                      <a:lnTo>
                        <a:pt x="348816" y="697633"/>
                      </a:lnTo>
                      <a:lnTo>
                        <a:pt x="396148" y="694449"/>
                      </a:lnTo>
                      <a:lnTo>
                        <a:pt x="441544" y="685173"/>
                      </a:lnTo>
                      <a:lnTo>
                        <a:pt x="484590" y="670222"/>
                      </a:lnTo>
                      <a:lnTo>
                        <a:pt x="524869" y="650011"/>
                      </a:lnTo>
                      <a:lnTo>
                        <a:pt x="561966" y="624955"/>
                      </a:lnTo>
                      <a:lnTo>
                        <a:pt x="595466" y="595470"/>
                      </a:lnTo>
                      <a:lnTo>
                        <a:pt x="624952" y="561971"/>
                      </a:lnTo>
                      <a:lnTo>
                        <a:pt x="650008" y="524874"/>
                      </a:lnTo>
                      <a:lnTo>
                        <a:pt x="670221" y="484595"/>
                      </a:lnTo>
                      <a:lnTo>
                        <a:pt x="685172" y="441548"/>
                      </a:lnTo>
                      <a:lnTo>
                        <a:pt x="694448" y="396150"/>
                      </a:lnTo>
                      <a:lnTo>
                        <a:pt x="697633" y="348816"/>
                      </a:lnTo>
                      <a:lnTo>
                        <a:pt x="694448" y="301484"/>
                      </a:lnTo>
                      <a:lnTo>
                        <a:pt x="685172" y="256088"/>
                      </a:lnTo>
                      <a:lnTo>
                        <a:pt x="670221" y="213042"/>
                      </a:lnTo>
                      <a:lnTo>
                        <a:pt x="650008" y="172763"/>
                      </a:lnTo>
                      <a:lnTo>
                        <a:pt x="624952" y="135666"/>
                      </a:lnTo>
                      <a:lnTo>
                        <a:pt x="595466" y="102167"/>
                      </a:lnTo>
                      <a:lnTo>
                        <a:pt x="561966" y="72681"/>
                      </a:lnTo>
                      <a:lnTo>
                        <a:pt x="524869" y="47624"/>
                      </a:lnTo>
                      <a:lnTo>
                        <a:pt x="484590" y="27412"/>
                      </a:lnTo>
                      <a:lnTo>
                        <a:pt x="441544" y="12460"/>
                      </a:lnTo>
                      <a:lnTo>
                        <a:pt x="396148" y="3184"/>
                      </a:lnTo>
                      <a:lnTo>
                        <a:pt x="3488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849" dirty="0">
                    <a:solidFill>
                      <a:srgbClr val="000000"/>
                    </a:solidFill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542" name="Google Shape;542;p15"/>
                <p:cNvSpPr/>
                <p:nvPr/>
              </p:nvSpPr>
              <p:spPr>
                <a:xfrm>
                  <a:off x="7039600" y="6021986"/>
                  <a:ext cx="446405" cy="359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404" h="446404" extrusionOk="0">
                      <a:moveTo>
                        <a:pt x="446341" y="187134"/>
                      </a:moveTo>
                      <a:lnTo>
                        <a:pt x="259207" y="187134"/>
                      </a:lnTo>
                      <a:lnTo>
                        <a:pt x="259207" y="0"/>
                      </a:lnTo>
                      <a:lnTo>
                        <a:pt x="187134" y="0"/>
                      </a:lnTo>
                      <a:lnTo>
                        <a:pt x="187134" y="187134"/>
                      </a:lnTo>
                      <a:lnTo>
                        <a:pt x="0" y="187134"/>
                      </a:lnTo>
                      <a:lnTo>
                        <a:pt x="0" y="259194"/>
                      </a:lnTo>
                      <a:lnTo>
                        <a:pt x="187134" y="259194"/>
                      </a:lnTo>
                      <a:lnTo>
                        <a:pt x="187134" y="446341"/>
                      </a:lnTo>
                      <a:lnTo>
                        <a:pt x="259207" y="446341"/>
                      </a:lnTo>
                      <a:lnTo>
                        <a:pt x="259207" y="259194"/>
                      </a:lnTo>
                      <a:lnTo>
                        <a:pt x="446341" y="259194"/>
                      </a:lnTo>
                      <a:lnTo>
                        <a:pt x="446341" y="187134"/>
                      </a:lnTo>
                      <a:close/>
                    </a:path>
                  </a:pathLst>
                </a:custGeom>
                <a:solidFill>
                  <a:srgbClr val="004971"/>
                </a:solidFill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849" dirty="0">
                    <a:solidFill>
                      <a:srgbClr val="000000"/>
                    </a:solidFill>
                    <a:latin typeface="Montserrat" pitchFamily="2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543" name="Google Shape;543;p15"/>
              <p:cNvSpPr txBox="1"/>
              <p:nvPr/>
            </p:nvSpPr>
            <p:spPr>
              <a:xfrm>
                <a:off x="1660980" y="3953806"/>
                <a:ext cx="2512260" cy="3435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10006" rIns="0" bIns="0" anchor="t" anchorCtr="0">
                <a:spAutoFit/>
              </a:bodyPr>
              <a:lstStyle/>
              <a:p>
                <a:pPr marL="7701" algn="ctr">
                  <a:buClr>
                    <a:srgbClr val="000000"/>
                  </a:buClr>
                  <a:buSzPts val="2250"/>
                </a:pPr>
                <a:r>
                  <a:rPr lang="ru-RU" sz="1400" b="1" dirty="0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ш</a:t>
                </a:r>
                <a:r>
                  <a:rPr lang="en-US" sz="1400" b="1" dirty="0" err="1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ампунь</a:t>
                </a:r>
                <a:r>
                  <a:rPr lang="en-US" sz="1400" b="1" dirty="0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 </a:t>
                </a:r>
                <a:r>
                  <a:rPr lang="en-US" sz="1400" b="1" dirty="0" err="1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от</a:t>
                </a:r>
                <a:r>
                  <a:rPr lang="en-US" sz="1400" b="1" dirty="0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 </a:t>
                </a:r>
                <a:r>
                  <a:rPr lang="en-US" sz="1400" b="1" dirty="0" err="1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перхоти</a:t>
                </a:r>
                <a:br>
                  <a:rPr lang="ru-RU" sz="1400" b="1" dirty="0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</a:br>
                <a:r>
                  <a:rPr lang="ru-RU" sz="1400" b="1" dirty="0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250 мл</a:t>
                </a:r>
                <a:endParaRPr sz="1400" b="1" dirty="0">
                  <a:solidFill>
                    <a:srgbClr val="000000"/>
                  </a:solidFill>
                  <a:latin typeface="Montserrat" pitchFamily="2" charset="0"/>
                  <a:ea typeface="Trebuchet MS"/>
                  <a:cs typeface="Calibri" panose="020F0502020204030204" pitchFamily="34" charset="0"/>
                  <a:sym typeface="Trebuchet MS"/>
                </a:endParaRPr>
              </a:p>
            </p:txBody>
          </p:sp>
          <p:sp>
            <p:nvSpPr>
              <p:cNvPr id="544" name="Google Shape;544;p15"/>
              <p:cNvSpPr txBox="1"/>
              <p:nvPr/>
            </p:nvSpPr>
            <p:spPr>
              <a:xfrm>
                <a:off x="4399754" y="3852348"/>
                <a:ext cx="2862041" cy="5492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8139" rIns="0" bIns="0" anchor="t" anchorCtr="0">
                <a:spAutoFit/>
              </a:bodyPr>
              <a:lstStyle/>
              <a:p>
                <a:pPr marL="7701" marR="3081" algn="ctr">
                  <a:buClr>
                    <a:srgbClr val="000000"/>
                  </a:buClr>
                  <a:buSzPts val="2250"/>
                </a:pPr>
                <a:r>
                  <a:rPr lang="ru-RU" sz="1400" b="1" dirty="0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б</a:t>
                </a:r>
                <a:r>
                  <a:rPr lang="en-US" sz="1400" b="1" dirty="0" err="1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альзам-ополаскиватель</a:t>
                </a:r>
                <a:r>
                  <a:rPr lang="en-US" sz="1400" b="1" dirty="0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 </a:t>
                </a:r>
                <a:br>
                  <a:rPr lang="ru-RU" sz="1400" b="1" dirty="0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</a:br>
                <a:r>
                  <a:rPr lang="en-US" sz="1400" b="1" dirty="0" err="1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от</a:t>
                </a:r>
                <a:r>
                  <a:rPr lang="en-US" sz="1400" b="1" dirty="0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 </a:t>
                </a:r>
                <a:r>
                  <a:rPr lang="en-US" sz="1400" b="1" dirty="0" err="1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перхоти</a:t>
                </a:r>
                <a:r>
                  <a:rPr lang="ru-RU" sz="1400" b="1" dirty="0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 </a:t>
                </a:r>
              </a:p>
              <a:p>
                <a:pPr marL="7701" marR="3081" algn="ctr">
                  <a:buClr>
                    <a:srgbClr val="000000"/>
                  </a:buClr>
                  <a:buSzPts val="2250"/>
                </a:pPr>
                <a:r>
                  <a:rPr lang="ru-RU" sz="1400" b="1" dirty="0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250 мл</a:t>
                </a:r>
                <a:endParaRPr sz="1400" b="1" dirty="0">
                  <a:solidFill>
                    <a:srgbClr val="000000"/>
                  </a:solidFill>
                  <a:latin typeface="Montserrat" pitchFamily="2" charset="0"/>
                  <a:ea typeface="Trebuchet MS"/>
                  <a:cs typeface="Calibri" panose="020F0502020204030204" pitchFamily="34" charset="0"/>
                  <a:sym typeface="Trebuchet MS"/>
                </a:endParaRPr>
              </a:p>
            </p:txBody>
          </p:sp>
          <p:sp>
            <p:nvSpPr>
              <p:cNvPr id="545" name="Google Shape;545;p15"/>
              <p:cNvSpPr txBox="1"/>
              <p:nvPr/>
            </p:nvSpPr>
            <p:spPr>
              <a:xfrm>
                <a:off x="7396010" y="3887317"/>
                <a:ext cx="3080389" cy="7170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8139" rIns="0" bIns="0" anchor="t" anchorCtr="0">
                <a:spAutoFit/>
              </a:bodyPr>
              <a:lstStyle/>
              <a:p>
                <a:pPr marL="7701" marR="3081" algn="ctr">
                  <a:buClr>
                    <a:srgbClr val="000000"/>
                  </a:buClr>
                  <a:buSzPts val="2250"/>
                </a:pPr>
                <a:r>
                  <a:rPr lang="ru-RU" sz="1400" b="1" dirty="0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ш</a:t>
                </a:r>
                <a:r>
                  <a:rPr lang="en-US" sz="1400" b="1" dirty="0" err="1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ампунь</a:t>
                </a:r>
                <a:r>
                  <a:rPr lang="ru-RU" sz="1400" b="1" dirty="0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 </a:t>
                </a:r>
                <a:r>
                  <a:rPr lang="en-US" sz="1400" b="1" dirty="0" err="1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профилактический</a:t>
                </a:r>
                <a:r>
                  <a:rPr lang="en-US" sz="1400" b="1" dirty="0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 </a:t>
                </a:r>
                <a:r>
                  <a:rPr lang="en-US" sz="1400" b="1" dirty="0" err="1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от</a:t>
                </a:r>
                <a:r>
                  <a:rPr lang="en-US" sz="1400" b="1" dirty="0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 </a:t>
                </a:r>
                <a:r>
                  <a:rPr lang="en-US" sz="1400" b="1" dirty="0" err="1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перхоти</a:t>
                </a:r>
                <a:r>
                  <a:rPr lang="en-US" sz="1400" b="1" dirty="0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 </a:t>
                </a:r>
                <a:endParaRPr lang="ru-RU" sz="1400" b="1" dirty="0">
                  <a:solidFill>
                    <a:srgbClr val="004D70"/>
                  </a:solidFill>
                  <a:latin typeface="Montserrat" pitchFamily="2" charset="0"/>
                  <a:ea typeface="Trebuchet MS"/>
                  <a:cs typeface="Calibri" panose="020F0502020204030204" pitchFamily="34" charset="0"/>
                  <a:sym typeface="Trebuchet MS"/>
                </a:endParaRPr>
              </a:p>
              <a:p>
                <a:pPr marL="7701" marR="3081" algn="ctr">
                  <a:buClr>
                    <a:srgbClr val="000000"/>
                  </a:buClr>
                  <a:buSzPts val="2250"/>
                </a:pPr>
                <a:r>
                  <a:rPr lang="en-US" sz="1400" b="1" dirty="0" err="1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для</a:t>
                </a:r>
                <a:r>
                  <a:rPr lang="en-US" sz="1400" b="1" dirty="0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 </a:t>
                </a:r>
                <a:r>
                  <a:rPr lang="en-US" sz="1400" b="1" dirty="0" err="1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ежедневного</a:t>
                </a:r>
                <a:r>
                  <a:rPr lang="en-US" sz="1400" b="1" dirty="0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 </a:t>
                </a:r>
                <a:r>
                  <a:rPr lang="en-US" sz="1400" b="1" dirty="0" err="1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применения</a:t>
                </a:r>
                <a:r>
                  <a:rPr lang="ru-RU" sz="1400" b="1" dirty="0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 </a:t>
                </a:r>
              </a:p>
              <a:p>
                <a:pPr marL="7701" marR="3081" algn="ctr">
                  <a:buClr>
                    <a:srgbClr val="000000"/>
                  </a:buClr>
                  <a:buSzPts val="2250"/>
                </a:pPr>
                <a:r>
                  <a:rPr lang="ru-RU" sz="1400" b="1" dirty="0">
                    <a:solidFill>
                      <a:srgbClr val="004D70"/>
                    </a:solidFill>
                    <a:latin typeface="Montserrat" pitchFamily="2" charset="0"/>
                    <a:ea typeface="Trebuchet MS"/>
                    <a:cs typeface="Calibri" panose="020F0502020204030204" pitchFamily="34" charset="0"/>
                    <a:sym typeface="Trebuchet MS"/>
                  </a:rPr>
                  <a:t>250 мл</a:t>
                </a:r>
                <a:endParaRPr sz="1400" b="1" dirty="0">
                  <a:solidFill>
                    <a:srgbClr val="000000"/>
                  </a:solidFill>
                  <a:latin typeface="Montserrat" pitchFamily="2" charset="0"/>
                  <a:ea typeface="Trebuchet MS"/>
                  <a:cs typeface="Calibri" panose="020F0502020204030204" pitchFamily="34" charset="0"/>
                  <a:sym typeface="Trebuchet MS"/>
                </a:endParaRPr>
              </a:p>
            </p:txBody>
          </p:sp>
          <p:grpSp>
            <p:nvGrpSpPr>
              <p:cNvPr id="546" name="Google Shape;546;p15"/>
              <p:cNvGrpSpPr/>
              <p:nvPr/>
            </p:nvGrpSpPr>
            <p:grpSpPr>
              <a:xfrm>
                <a:off x="7159897" y="3535993"/>
                <a:ext cx="434210" cy="339814"/>
                <a:chOff x="11806488" y="5831110"/>
                <a:chExt cx="716044" cy="560378"/>
              </a:xfrm>
            </p:grpSpPr>
            <p:sp>
              <p:nvSpPr>
                <p:cNvPr id="547" name="Google Shape;547;p15"/>
                <p:cNvSpPr/>
                <p:nvPr/>
              </p:nvSpPr>
              <p:spPr>
                <a:xfrm>
                  <a:off x="11806488" y="5831110"/>
                  <a:ext cx="716044" cy="560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865" h="697865" extrusionOk="0">
                      <a:moveTo>
                        <a:pt x="348816" y="0"/>
                      </a:moveTo>
                      <a:lnTo>
                        <a:pt x="301482" y="3184"/>
                      </a:lnTo>
                      <a:lnTo>
                        <a:pt x="256084" y="12460"/>
                      </a:lnTo>
                      <a:lnTo>
                        <a:pt x="213038" y="27412"/>
                      </a:lnTo>
                      <a:lnTo>
                        <a:pt x="172758" y="47624"/>
                      </a:lnTo>
                      <a:lnTo>
                        <a:pt x="135661" y="72681"/>
                      </a:lnTo>
                      <a:lnTo>
                        <a:pt x="102163" y="102167"/>
                      </a:lnTo>
                      <a:lnTo>
                        <a:pt x="72677" y="135666"/>
                      </a:lnTo>
                      <a:lnTo>
                        <a:pt x="47621" y="172763"/>
                      </a:lnTo>
                      <a:lnTo>
                        <a:pt x="27410" y="213042"/>
                      </a:lnTo>
                      <a:lnTo>
                        <a:pt x="12459" y="256088"/>
                      </a:lnTo>
                      <a:lnTo>
                        <a:pt x="3184" y="301484"/>
                      </a:lnTo>
                      <a:lnTo>
                        <a:pt x="0" y="348816"/>
                      </a:lnTo>
                      <a:lnTo>
                        <a:pt x="3184" y="396150"/>
                      </a:lnTo>
                      <a:lnTo>
                        <a:pt x="12459" y="441548"/>
                      </a:lnTo>
                      <a:lnTo>
                        <a:pt x="27410" y="484595"/>
                      </a:lnTo>
                      <a:lnTo>
                        <a:pt x="47621" y="524874"/>
                      </a:lnTo>
                      <a:lnTo>
                        <a:pt x="72677" y="561971"/>
                      </a:lnTo>
                      <a:lnTo>
                        <a:pt x="102163" y="595470"/>
                      </a:lnTo>
                      <a:lnTo>
                        <a:pt x="135661" y="624955"/>
                      </a:lnTo>
                      <a:lnTo>
                        <a:pt x="172758" y="650011"/>
                      </a:lnTo>
                      <a:lnTo>
                        <a:pt x="213038" y="670222"/>
                      </a:lnTo>
                      <a:lnTo>
                        <a:pt x="256084" y="685173"/>
                      </a:lnTo>
                      <a:lnTo>
                        <a:pt x="301482" y="694449"/>
                      </a:lnTo>
                      <a:lnTo>
                        <a:pt x="348816" y="697633"/>
                      </a:lnTo>
                      <a:lnTo>
                        <a:pt x="396148" y="694449"/>
                      </a:lnTo>
                      <a:lnTo>
                        <a:pt x="441544" y="685173"/>
                      </a:lnTo>
                      <a:lnTo>
                        <a:pt x="484590" y="670222"/>
                      </a:lnTo>
                      <a:lnTo>
                        <a:pt x="524869" y="650011"/>
                      </a:lnTo>
                      <a:lnTo>
                        <a:pt x="561966" y="624955"/>
                      </a:lnTo>
                      <a:lnTo>
                        <a:pt x="595466" y="595470"/>
                      </a:lnTo>
                      <a:lnTo>
                        <a:pt x="624952" y="561971"/>
                      </a:lnTo>
                      <a:lnTo>
                        <a:pt x="650008" y="524874"/>
                      </a:lnTo>
                      <a:lnTo>
                        <a:pt x="670221" y="484595"/>
                      </a:lnTo>
                      <a:lnTo>
                        <a:pt x="685172" y="441548"/>
                      </a:lnTo>
                      <a:lnTo>
                        <a:pt x="694448" y="396150"/>
                      </a:lnTo>
                      <a:lnTo>
                        <a:pt x="697633" y="348816"/>
                      </a:lnTo>
                      <a:lnTo>
                        <a:pt x="694448" y="301484"/>
                      </a:lnTo>
                      <a:lnTo>
                        <a:pt x="685172" y="256088"/>
                      </a:lnTo>
                      <a:lnTo>
                        <a:pt x="670221" y="213042"/>
                      </a:lnTo>
                      <a:lnTo>
                        <a:pt x="650008" y="172763"/>
                      </a:lnTo>
                      <a:lnTo>
                        <a:pt x="624952" y="135666"/>
                      </a:lnTo>
                      <a:lnTo>
                        <a:pt x="595466" y="102167"/>
                      </a:lnTo>
                      <a:lnTo>
                        <a:pt x="561966" y="72681"/>
                      </a:lnTo>
                      <a:lnTo>
                        <a:pt x="524869" y="47624"/>
                      </a:lnTo>
                      <a:lnTo>
                        <a:pt x="484590" y="27412"/>
                      </a:lnTo>
                      <a:lnTo>
                        <a:pt x="441544" y="12460"/>
                      </a:lnTo>
                      <a:lnTo>
                        <a:pt x="396148" y="3184"/>
                      </a:lnTo>
                      <a:lnTo>
                        <a:pt x="3488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849" dirty="0">
                    <a:solidFill>
                      <a:srgbClr val="000000"/>
                    </a:solidFill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548" name="Google Shape;548;p15"/>
                <p:cNvSpPr/>
                <p:nvPr/>
              </p:nvSpPr>
              <p:spPr>
                <a:xfrm>
                  <a:off x="11930949" y="5937663"/>
                  <a:ext cx="446406" cy="399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404" h="446404" extrusionOk="0">
                      <a:moveTo>
                        <a:pt x="446354" y="187134"/>
                      </a:moveTo>
                      <a:lnTo>
                        <a:pt x="259168" y="187134"/>
                      </a:lnTo>
                      <a:lnTo>
                        <a:pt x="259168" y="0"/>
                      </a:lnTo>
                      <a:lnTo>
                        <a:pt x="187096" y="0"/>
                      </a:lnTo>
                      <a:lnTo>
                        <a:pt x="187096" y="187134"/>
                      </a:lnTo>
                      <a:lnTo>
                        <a:pt x="0" y="187134"/>
                      </a:lnTo>
                      <a:lnTo>
                        <a:pt x="0" y="259194"/>
                      </a:lnTo>
                      <a:lnTo>
                        <a:pt x="187096" y="259194"/>
                      </a:lnTo>
                      <a:lnTo>
                        <a:pt x="187096" y="446341"/>
                      </a:lnTo>
                      <a:lnTo>
                        <a:pt x="259168" y="446341"/>
                      </a:lnTo>
                      <a:lnTo>
                        <a:pt x="259168" y="259194"/>
                      </a:lnTo>
                      <a:lnTo>
                        <a:pt x="446354" y="259194"/>
                      </a:lnTo>
                      <a:lnTo>
                        <a:pt x="446354" y="187134"/>
                      </a:lnTo>
                      <a:close/>
                    </a:path>
                  </a:pathLst>
                </a:custGeom>
                <a:solidFill>
                  <a:srgbClr val="004971"/>
                </a:solidFill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849" dirty="0">
                    <a:solidFill>
                      <a:srgbClr val="000000"/>
                    </a:solidFill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550" name="Google Shape;550;p15"/>
              <p:cNvSpPr txBox="1"/>
              <p:nvPr/>
            </p:nvSpPr>
            <p:spPr>
              <a:xfrm>
                <a:off x="4377631" y="4988990"/>
                <a:ext cx="5949248" cy="1575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6928" rIns="0" bIns="0" anchor="t" anchorCtr="0">
                <a:spAutoFit/>
              </a:bodyPr>
              <a:lstStyle/>
              <a:p>
                <a:pPr marR="19638" algn="ctr">
                  <a:buClr>
                    <a:srgbClr val="000000"/>
                  </a:buClr>
                  <a:buSzPts val="2500"/>
                </a:pPr>
                <a:r>
                  <a:rPr lang="en-US" sz="1400" b="1" dirty="0">
                    <a:solidFill>
                      <a:srgbClr val="01A9AD"/>
                    </a:solidFill>
                    <a:latin typeface="Montserrat" pitchFamily="2" charset="0"/>
                    <a:ea typeface="Arial"/>
                    <a:cs typeface="Calibri" panose="020F0502020204030204" pitchFamily="34" charset="0"/>
                    <a:sym typeface="Arial"/>
                  </a:rPr>
                  <a:t>ОЧИЩЕНИЕ, УХОД И ПРОФИЛАКТИКА</a:t>
                </a:r>
                <a:r>
                  <a:rPr lang="ru-RU" sz="1400" b="1" dirty="0">
                    <a:solidFill>
                      <a:srgbClr val="01A9AD"/>
                    </a:solidFill>
                    <a:latin typeface="Montserrat" pitchFamily="2" charset="0"/>
                    <a:ea typeface="Arial"/>
                    <a:cs typeface="Calibri" panose="020F0502020204030204" pitchFamily="34" charset="0"/>
                    <a:sym typeface="Arial"/>
                  </a:rPr>
                  <a:t> ПЕРХОТИ</a:t>
                </a:r>
                <a:endParaRPr sz="1400" b="1" dirty="0">
                  <a:solidFill>
                    <a:srgbClr val="01A9AD"/>
                  </a:solidFill>
                  <a:latin typeface="Montserrat" pitchFamily="2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551" name="Google Shape;551;p15"/>
              <p:cNvGrpSpPr/>
              <p:nvPr/>
            </p:nvGrpSpPr>
            <p:grpSpPr>
              <a:xfrm>
                <a:off x="1989699" y="1984726"/>
                <a:ext cx="8376792" cy="3301098"/>
                <a:chOff x="3280456" y="3272960"/>
                <a:chExt cx="13813950" cy="5443755"/>
              </a:xfrm>
            </p:grpSpPr>
            <p:sp>
              <p:nvSpPr>
                <p:cNvPr id="552" name="Google Shape;552;p15"/>
                <p:cNvSpPr/>
                <p:nvPr/>
              </p:nvSpPr>
              <p:spPr>
                <a:xfrm>
                  <a:off x="7263336" y="8020224"/>
                  <a:ext cx="9831070" cy="696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31069" h="673734" extrusionOk="0">
                      <a:moveTo>
                        <a:pt x="0" y="9957"/>
                      </a:moveTo>
                      <a:lnTo>
                        <a:pt x="0" y="673414"/>
                      </a:lnTo>
                      <a:lnTo>
                        <a:pt x="9824255" y="663445"/>
                      </a:lnTo>
                      <a:lnTo>
                        <a:pt x="9830800" y="0"/>
                      </a:lnTo>
                    </a:path>
                  </a:pathLst>
                </a:custGeom>
                <a:noFill/>
                <a:ln w="13975" cap="flat" cmpd="sng">
                  <a:solidFill>
                    <a:srgbClr val="00A1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849" dirty="0">
                    <a:solidFill>
                      <a:srgbClr val="000000"/>
                    </a:solidFill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553" name="Google Shape;553;p15"/>
                <p:cNvSpPr/>
                <p:nvPr/>
              </p:nvSpPr>
              <p:spPr>
                <a:xfrm>
                  <a:off x="3280456" y="3272960"/>
                  <a:ext cx="8874093" cy="752437"/>
                </a:xfrm>
                <a:custGeom>
                  <a:avLst/>
                  <a:gdLst>
                    <a:gd name="connsiteX0" fmla="*/ 8385995 w 8385995"/>
                    <a:gd name="connsiteY0" fmla="*/ 714575 h 752437"/>
                    <a:gd name="connsiteX1" fmla="*/ 8385995 w 8385995"/>
                    <a:gd name="connsiteY1" fmla="*/ 0 h 752437"/>
                    <a:gd name="connsiteX2" fmla="*/ 2303 w 8385995"/>
                    <a:gd name="connsiteY2" fmla="*/ 20334 h 752437"/>
                    <a:gd name="connsiteX3" fmla="*/ 0 w 8385995"/>
                    <a:gd name="connsiteY3" fmla="*/ 752437 h 752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385995" h="752437" extrusionOk="0">
                      <a:moveTo>
                        <a:pt x="8385995" y="714575"/>
                      </a:moveTo>
                      <a:lnTo>
                        <a:pt x="8385995" y="0"/>
                      </a:lnTo>
                      <a:lnTo>
                        <a:pt x="2303" y="20334"/>
                      </a:lnTo>
                      <a:cubicBezTo>
                        <a:pt x="1535" y="264368"/>
                        <a:pt x="768" y="508403"/>
                        <a:pt x="0" y="752437"/>
                      </a:cubicBezTo>
                    </a:path>
                  </a:pathLst>
                </a:custGeom>
                <a:noFill/>
                <a:ln w="13450" cap="flat" cmpd="sng">
                  <a:solidFill>
                    <a:srgbClr val="4FB59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849" dirty="0">
                    <a:solidFill>
                      <a:srgbClr val="000000"/>
                    </a:solidFill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4425DB-2E3C-1DB9-8DB0-AB07DAA41816}"/>
                </a:ext>
              </a:extLst>
            </p:cNvPr>
            <p:cNvSpPr txBox="1"/>
            <p:nvPr/>
          </p:nvSpPr>
          <p:spPr>
            <a:xfrm>
              <a:off x="1618668" y="1690804"/>
              <a:ext cx="58202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4971"/>
                  </a:solidFill>
                  <a:latin typeface="Montserrat" pitchFamily="2" charset="0"/>
                  <a:ea typeface="Arial"/>
                  <a:cs typeface="Calibri" panose="020F0502020204030204" pitchFamily="34" charset="0"/>
                  <a:sym typeface="Arial"/>
                </a:rPr>
                <a:t>ДЛЯ СНЯТИЯ ВЫРАЖЕННЫХ СИМПТОМОВ </a:t>
              </a:r>
              <a:endParaRPr lang="ru-RU" sz="1400" b="1" dirty="0">
                <a:solidFill>
                  <a:srgbClr val="000000"/>
                </a:solidFill>
                <a:latin typeface="Montserrat" pitchFamily="2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76A2E3-2F7B-7FDE-F514-9E066A473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5957" y="4994031"/>
            <a:ext cx="1657766" cy="186396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8AA5A04-AFAF-62D0-CCF5-67F4C07A9BBA}"/>
              </a:ext>
            </a:extLst>
          </p:cNvPr>
          <p:cNvSpPr/>
          <p:nvPr/>
        </p:nvSpPr>
        <p:spPr>
          <a:xfrm>
            <a:off x="796290" y="6235402"/>
            <a:ext cx="953174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* Уникальный для России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/>
          <p:nvPr/>
        </p:nvSpPr>
        <p:spPr>
          <a:xfrm>
            <a:off x="0" y="5126803"/>
            <a:ext cx="12192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b="1" u="none" strike="noStrike" cap="none" dirty="0">
                <a:solidFill>
                  <a:srgbClr val="01A9AD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Появление перхоти на голове может стать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b="1" u="none" strike="noStrike" cap="none" dirty="0">
                <a:solidFill>
                  <a:srgbClr val="01A9AD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потенциальным источником неуверенности в себе</a:t>
            </a:r>
            <a:endParaRPr sz="1100" b="1" u="none" strike="noStrike" cap="none" dirty="0">
              <a:solidFill>
                <a:srgbClr val="01A9AD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EF9E459-ADA8-BA7B-332B-6FC13D21A79D}"/>
              </a:ext>
            </a:extLst>
          </p:cNvPr>
          <p:cNvGrpSpPr/>
          <p:nvPr/>
        </p:nvGrpSpPr>
        <p:grpSpPr>
          <a:xfrm>
            <a:off x="1363070" y="2130869"/>
            <a:ext cx="9465855" cy="2611995"/>
            <a:chOff x="1156456" y="1896830"/>
            <a:chExt cx="9465855" cy="2611995"/>
          </a:xfrm>
        </p:grpSpPr>
        <p:pic>
          <p:nvPicPr>
            <p:cNvPr id="129" name="Google Shape;12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30000" y="1915040"/>
              <a:ext cx="3143821" cy="2593785"/>
            </a:xfrm>
            <a:prstGeom prst="roundRect">
              <a:avLst>
                <a:gd name="adj" fmla="val 10482"/>
              </a:avLst>
            </a:prstGeom>
            <a:noFill/>
            <a:ln>
              <a:noFill/>
            </a:ln>
          </p:spPr>
        </p:pic>
        <p:pic>
          <p:nvPicPr>
            <p:cNvPr id="130" name="Google Shape;130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56456" y="1896830"/>
              <a:ext cx="3173544" cy="2582972"/>
            </a:xfrm>
            <a:prstGeom prst="roundRect">
              <a:avLst>
                <a:gd name="adj" fmla="val 8593"/>
              </a:avLst>
            </a:prstGeom>
            <a:noFill/>
            <a:ln>
              <a:noFill/>
            </a:ln>
          </p:spPr>
        </p:pic>
        <p:pic>
          <p:nvPicPr>
            <p:cNvPr id="131" name="Google Shape;131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7478492" y="1925853"/>
              <a:ext cx="3143819" cy="2582972"/>
            </a:xfrm>
            <a:prstGeom prst="roundRect">
              <a:avLst>
                <a:gd name="adj" fmla="val 8593"/>
              </a:avLst>
            </a:prstGeom>
            <a:noFill/>
            <a:ln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6A52A86-45D1-EADE-3313-1E655D9AEB40}"/>
              </a:ext>
            </a:extLst>
          </p:cNvPr>
          <p:cNvSpPr txBox="1"/>
          <p:nvPr/>
        </p:nvSpPr>
        <p:spPr>
          <a:xfrm>
            <a:off x="-1" y="1106592"/>
            <a:ext cx="12191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400" b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Перхоть давно считают проблемой социального характера </a:t>
            </a:r>
            <a:endParaRPr lang="ru-RU" sz="2400" b="1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46C858C-DEB3-169A-5F07-3EEA5FC4773C}"/>
              </a:ext>
            </a:extLst>
          </p:cNvPr>
          <p:cNvGrpSpPr/>
          <p:nvPr/>
        </p:nvGrpSpPr>
        <p:grpSpPr>
          <a:xfrm>
            <a:off x="376927" y="851703"/>
            <a:ext cx="11379570" cy="5237406"/>
            <a:chOff x="376927" y="1110498"/>
            <a:chExt cx="11379570" cy="523740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CDC19B08-0B28-1EE9-724F-6950C4DF0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6927" y="1110498"/>
              <a:ext cx="11379570" cy="523740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A1D35C-E976-4BB0-B7C5-EB167D7D1600}"/>
                </a:ext>
              </a:extLst>
            </p:cNvPr>
            <p:cNvSpPr txBox="1"/>
            <p:nvPr/>
          </p:nvSpPr>
          <p:spPr>
            <a:xfrm>
              <a:off x="3083442" y="2077704"/>
              <a:ext cx="39765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004F74"/>
                  </a:solidFill>
                  <a:latin typeface="Montserrat" pitchFamily="2" charset="0"/>
                </a:rPr>
                <a:t>ПИРОКТОН ОЛАМИН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rgbClr val="004F74"/>
                  </a:solidFill>
                  <a:latin typeface="Montserrat" pitchFamily="2" charset="0"/>
                </a:rPr>
                <a:t>Создает комплексы с ионами </a:t>
              </a:r>
              <a:r>
                <a:rPr lang="en-US" sz="1400" dirty="0">
                  <a:solidFill>
                    <a:srgbClr val="004F74"/>
                  </a:solidFill>
                  <a:latin typeface="Montserrat" pitchFamily="2" charset="0"/>
                </a:rPr>
                <a:t>Fe</a:t>
              </a:r>
              <a:r>
                <a:rPr lang="en-US" sz="1400" baseline="30000" dirty="0">
                  <a:solidFill>
                    <a:srgbClr val="004F74"/>
                  </a:solidFill>
                  <a:latin typeface="Montserrat" pitchFamily="2" charset="0"/>
                </a:rPr>
                <a:t>2+ </a:t>
              </a:r>
              <a:r>
                <a:rPr lang="en-US" sz="1400" dirty="0">
                  <a:solidFill>
                    <a:srgbClr val="004F74"/>
                  </a:solidFill>
                  <a:latin typeface="Montserrat" pitchFamily="2" charset="0"/>
                </a:rPr>
                <a:t>=&gt; </a:t>
              </a:r>
              <a:r>
                <a:rPr lang="ru-RU" sz="1400" dirty="0">
                  <a:solidFill>
                    <a:srgbClr val="004F74"/>
                  </a:solidFill>
                  <a:latin typeface="Montserrat" pitchFamily="2" charset="0"/>
                </a:rPr>
                <a:t>препятствует энергетическому обмену в </a:t>
              </a:r>
              <a:r>
                <a:rPr lang="ru-RU" sz="1400" dirty="0" err="1">
                  <a:solidFill>
                    <a:srgbClr val="004F74"/>
                  </a:solidFill>
                  <a:latin typeface="Montserrat" pitchFamily="2" charset="0"/>
                </a:rPr>
                <a:t>митохондриях</a:t>
              </a:r>
              <a:endParaRPr lang="ru-RU" sz="1400" dirty="0">
                <a:solidFill>
                  <a:srgbClr val="004F74"/>
                </a:solidFill>
                <a:latin typeface="Montserrat" pitchFamily="2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rgbClr val="004F74"/>
                  </a:solidFill>
                  <a:latin typeface="Montserrat" pitchFamily="2" charset="0"/>
                </a:rPr>
                <a:t>Замедляет рост грибов </a:t>
              </a:r>
              <a:r>
                <a:rPr lang="en-US" sz="1400" dirty="0">
                  <a:solidFill>
                    <a:srgbClr val="004F74"/>
                  </a:solidFill>
                  <a:latin typeface="Montserrat" pitchFamily="2" charset="0"/>
                </a:rPr>
                <a:t>Malassezia</a:t>
              </a:r>
              <a:endParaRPr lang="ru-RU" sz="1400" dirty="0">
                <a:solidFill>
                  <a:srgbClr val="004F74"/>
                </a:solidFill>
                <a:latin typeface="Montserrat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2458F8-FA6E-4575-B920-1DC4FCF5D260}"/>
                </a:ext>
              </a:extLst>
            </p:cNvPr>
            <p:cNvSpPr txBox="1"/>
            <p:nvPr/>
          </p:nvSpPr>
          <p:spPr>
            <a:xfrm>
              <a:off x="5731241" y="3764719"/>
              <a:ext cx="5643599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004F74"/>
                  </a:solidFill>
                  <a:latin typeface="Montserrat" pitchFamily="2" charset="0"/>
                </a:rPr>
                <a:t>КЛИМБАЗОЛ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rgbClr val="004F74"/>
                  </a:solidFill>
                  <a:latin typeface="Montserrat" pitchFamily="2" charset="0"/>
                </a:rPr>
                <a:t>Быстрее проникает в пораженные участки за счет маленького размера молекулы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rgbClr val="004F74"/>
                  </a:solidFill>
                  <a:latin typeface="Montserrat" pitchFamily="2" charset="0"/>
                </a:rPr>
                <a:t>Угнетает биосинтез </a:t>
              </a:r>
              <a:r>
                <a:rPr lang="ru-RU" sz="1400" dirty="0" err="1">
                  <a:solidFill>
                    <a:srgbClr val="004F74"/>
                  </a:solidFill>
                  <a:latin typeface="Montserrat" pitchFamily="2" charset="0"/>
                </a:rPr>
                <a:t>эргостерола</a:t>
              </a:r>
              <a:r>
                <a:rPr lang="ru-RU" sz="1400" dirty="0">
                  <a:solidFill>
                    <a:srgbClr val="004F74"/>
                  </a:solidFill>
                  <a:latin typeface="Montserrat" pitchFamily="2" charset="0"/>
                </a:rPr>
                <a:t> </a:t>
              </a:r>
              <a:r>
                <a:rPr lang="en-US" sz="1400" i="1" dirty="0">
                  <a:solidFill>
                    <a:srgbClr val="004F74"/>
                  </a:solidFill>
                  <a:latin typeface="Montserrat" pitchFamily="2" charset="0"/>
                </a:rPr>
                <a:t>spp. Malassezia</a:t>
              </a:r>
              <a:endParaRPr lang="ru-RU" sz="1400" i="1" dirty="0">
                <a:solidFill>
                  <a:srgbClr val="004F74"/>
                </a:solidFill>
                <a:latin typeface="Montserrat" pitchFamily="2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rgbClr val="004F74"/>
                  </a:solidFill>
                  <a:latin typeface="Montserrat" pitchFamily="2" charset="0"/>
                </a:rPr>
                <a:t>Нарушает</a:t>
              </a:r>
              <a:r>
                <a:rPr lang="en-US" sz="1400" dirty="0">
                  <a:solidFill>
                    <a:srgbClr val="004F74"/>
                  </a:solidFill>
                  <a:latin typeface="Montserrat" pitchFamily="2" charset="0"/>
                </a:rPr>
                <a:t> </a:t>
              </a:r>
              <a:r>
                <a:rPr lang="ru-RU" sz="1400" dirty="0">
                  <a:solidFill>
                    <a:srgbClr val="004F74"/>
                  </a:solidFill>
                  <a:latin typeface="Montserrat" pitchFamily="2" charset="0"/>
                </a:rPr>
                <a:t>липидный состав мембраны клеток грибов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b="1" dirty="0">
                  <a:solidFill>
                    <a:srgbClr val="004F74"/>
                  </a:solidFill>
                  <a:latin typeface="Montserrat" pitchFamily="2" charset="0"/>
                </a:rPr>
                <a:t>Не вызывает нарушений нормальной бактериальной флоры </a:t>
              </a:r>
            </a:p>
            <a:p>
              <a:endParaRPr lang="ru-RU" dirty="0">
                <a:solidFill>
                  <a:srgbClr val="004F74"/>
                </a:solidFill>
                <a:latin typeface="Montserrat" pitchFamily="2" charset="0"/>
              </a:endParaRPr>
            </a:p>
          </p:txBody>
        </p:sp>
      </p:grpSp>
      <p:sp>
        <p:nvSpPr>
          <p:cNvPr id="4" name="Google Shape;367;p34">
            <a:extLst>
              <a:ext uri="{FF2B5EF4-FFF2-40B4-BE49-F238E27FC236}">
                <a16:creationId xmlns:a16="http://schemas.microsoft.com/office/drawing/2014/main" id="{917F5150-791A-80AB-8644-ABC5464C4C81}"/>
              </a:ext>
            </a:extLst>
          </p:cNvPr>
          <p:cNvSpPr txBox="1">
            <a:spLocks/>
          </p:cNvSpPr>
          <p:nvPr/>
        </p:nvSpPr>
        <p:spPr>
          <a:xfrm>
            <a:off x="0" y="384596"/>
            <a:ext cx="12192000" cy="9049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СЕБО</a:t>
            </a:r>
            <a:r>
              <a:rPr lang="ru-RU" sz="2400" b="1" dirty="0">
                <a:solidFill>
                  <a:srgbClr val="56B89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ЛЕПТ</a:t>
            </a:r>
            <a:r>
              <a:rPr lang="ru-RU" sz="2400" b="1" baseline="30000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®</a:t>
            </a:r>
            <a:r>
              <a:rPr lang="ru-RU" sz="24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2000" b="1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решение проблемы резистентности </a:t>
            </a:r>
            <a:r>
              <a:rPr lang="ru-RU" sz="2000" b="1" i="1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M</a:t>
            </a:r>
            <a:r>
              <a:rPr lang="en-US" sz="2000" b="1" i="1" dirty="0" err="1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alassezia</a:t>
            </a:r>
            <a:r>
              <a:rPr lang="en-US" sz="2000" b="1" i="1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spp</a:t>
            </a:r>
            <a:endParaRPr lang="ru-RU" sz="2800" b="1" dirty="0">
              <a:solidFill>
                <a:srgbClr val="004F74"/>
              </a:solidFill>
              <a:latin typeface="Montserrat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385859-1699-063B-8114-158564E49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5957" y="4994031"/>
            <a:ext cx="1657766" cy="1863969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930B6CF-14E7-019F-AEC4-9D01B66784D6}"/>
              </a:ext>
            </a:extLst>
          </p:cNvPr>
          <p:cNvGrpSpPr/>
          <p:nvPr/>
        </p:nvGrpSpPr>
        <p:grpSpPr>
          <a:xfrm>
            <a:off x="1122728" y="5813560"/>
            <a:ext cx="9628798" cy="428625"/>
            <a:chOff x="1122728" y="5865319"/>
            <a:chExt cx="9628798" cy="428625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ED8FB6B7-8094-8E04-3516-E0C9EDA3CFA0}"/>
                </a:ext>
              </a:extLst>
            </p:cNvPr>
            <p:cNvSpPr/>
            <p:nvPr/>
          </p:nvSpPr>
          <p:spPr>
            <a:xfrm>
              <a:off x="1923036" y="5865319"/>
              <a:ext cx="3976577" cy="4286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b="1" dirty="0">
                  <a:solidFill>
                    <a:srgbClr val="004F74"/>
                  </a:solidFill>
                  <a:latin typeface="Montserrat" pitchFamily="2" charset="0"/>
                </a:rPr>
                <a:t>синергия 2 противогрибковых компонентов </a:t>
              </a: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</a:rPr>
                <a:t>нового поколения</a:t>
              </a:r>
            </a:p>
          </p:txBody>
        </p:sp>
        <p:sp>
          <p:nvSpPr>
            <p:cNvPr id="17" name="Прямоугольник 11">
              <a:extLst>
                <a:ext uri="{FF2B5EF4-FFF2-40B4-BE49-F238E27FC236}">
                  <a16:creationId xmlns:a16="http://schemas.microsoft.com/office/drawing/2014/main" id="{6AF1A73E-D2E0-510E-500A-A5B1F8A3CF53}"/>
                </a:ext>
              </a:extLst>
            </p:cNvPr>
            <p:cNvSpPr/>
            <p:nvPr/>
          </p:nvSpPr>
          <p:spPr>
            <a:xfrm>
              <a:off x="1122728" y="5970183"/>
              <a:ext cx="593745" cy="215551"/>
            </a:xfrm>
            <a:custGeom>
              <a:avLst/>
              <a:gdLst>
                <a:gd name="connsiteX0" fmla="*/ 0 w 485005"/>
                <a:gd name="connsiteY0" fmla="*/ 0 h 210609"/>
                <a:gd name="connsiteX1" fmla="*/ 485005 w 485005"/>
                <a:gd name="connsiteY1" fmla="*/ 0 h 210609"/>
                <a:gd name="connsiteX2" fmla="*/ 485005 w 485005"/>
                <a:gd name="connsiteY2" fmla="*/ 210609 h 210609"/>
                <a:gd name="connsiteX3" fmla="*/ 0 w 485005"/>
                <a:gd name="connsiteY3" fmla="*/ 210609 h 210609"/>
                <a:gd name="connsiteX4" fmla="*/ 0 w 485005"/>
                <a:gd name="connsiteY4" fmla="*/ 0 h 210609"/>
                <a:gd name="connsiteX0" fmla="*/ 0 w 593745"/>
                <a:gd name="connsiteY0" fmla="*/ 4942 h 215551"/>
                <a:gd name="connsiteX1" fmla="*/ 593745 w 593745"/>
                <a:gd name="connsiteY1" fmla="*/ 0 h 215551"/>
                <a:gd name="connsiteX2" fmla="*/ 485005 w 593745"/>
                <a:gd name="connsiteY2" fmla="*/ 215551 h 215551"/>
                <a:gd name="connsiteX3" fmla="*/ 0 w 593745"/>
                <a:gd name="connsiteY3" fmla="*/ 215551 h 215551"/>
                <a:gd name="connsiteX4" fmla="*/ 0 w 593745"/>
                <a:gd name="connsiteY4" fmla="*/ 4942 h 21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3745" h="215551">
                  <a:moveTo>
                    <a:pt x="0" y="4942"/>
                  </a:moveTo>
                  <a:lnTo>
                    <a:pt x="593745" y="0"/>
                  </a:lnTo>
                  <a:lnTo>
                    <a:pt x="485005" y="215551"/>
                  </a:lnTo>
                  <a:lnTo>
                    <a:pt x="0" y="215551"/>
                  </a:lnTo>
                  <a:lnTo>
                    <a:pt x="0" y="4942"/>
                  </a:lnTo>
                  <a:close/>
                </a:path>
              </a:pathLst>
            </a:custGeom>
            <a:solidFill>
              <a:srgbClr val="C7E2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5549ECFC-2BE0-F8BD-546F-E1DDDD028F83}"/>
                </a:ext>
              </a:extLst>
            </p:cNvPr>
            <p:cNvSpPr/>
            <p:nvPr/>
          </p:nvSpPr>
          <p:spPr>
            <a:xfrm>
              <a:off x="6774949" y="5865319"/>
              <a:ext cx="3976577" cy="4286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b="1" dirty="0">
                  <a:solidFill>
                    <a:srgbClr val="004F74"/>
                  </a:solidFill>
                  <a:latin typeface="Montserrat" pitchFamily="2" charset="0"/>
                </a:rPr>
                <a:t>Отсутствие резистентности </a:t>
              </a:r>
            </a:p>
            <a:p>
              <a:r>
                <a:rPr lang="ru-RU" sz="1600" i="1" dirty="0">
                  <a:solidFill>
                    <a:srgbClr val="004F74"/>
                  </a:solidFill>
                  <a:latin typeface="Montserrat" pitchFamily="2" charset="0"/>
                </a:rPr>
                <a:t>к</a:t>
              </a:r>
              <a:r>
                <a:rPr lang="ru-RU" sz="1600" b="1" dirty="0">
                  <a:solidFill>
                    <a:srgbClr val="004F74"/>
                  </a:solidFill>
                  <a:latin typeface="Montserrat" pitchFamily="2" charset="0"/>
                </a:rPr>
                <a:t> </a:t>
              </a:r>
              <a:r>
                <a:rPr lang="ru-RU" sz="1600" i="1" dirty="0" err="1">
                  <a:solidFill>
                    <a:srgbClr val="004F74"/>
                  </a:solidFill>
                  <a:latin typeface="Montserrat" pitchFamily="2" charset="0"/>
                  <a:cs typeface="Calibri" panose="020F0502020204030204" pitchFamily="34" charset="0"/>
                </a:rPr>
                <a:t>M</a:t>
              </a:r>
              <a:r>
                <a:rPr lang="en-US" sz="1600" i="1" dirty="0" err="1">
                  <a:solidFill>
                    <a:srgbClr val="004F74"/>
                  </a:solidFill>
                  <a:latin typeface="Montserrat" pitchFamily="2" charset="0"/>
                  <a:cs typeface="Calibri" panose="020F0502020204030204" pitchFamily="34" charset="0"/>
                </a:rPr>
                <a:t>alassezia</a:t>
              </a:r>
              <a:r>
                <a:rPr lang="en-US" sz="1600" i="1" dirty="0">
                  <a:solidFill>
                    <a:srgbClr val="004F74"/>
                  </a:solidFill>
                  <a:latin typeface="Montserrat" pitchFamily="2" charset="0"/>
                  <a:cs typeface="Calibri" panose="020F0502020204030204" pitchFamily="34" charset="0"/>
                </a:rPr>
                <a:t> </a:t>
              </a:r>
              <a:r>
                <a:rPr lang="en-US" sz="1600" i="1" dirty="0" err="1">
                  <a:solidFill>
                    <a:srgbClr val="004F74"/>
                  </a:solidFill>
                  <a:latin typeface="Montserrat" pitchFamily="2" charset="0"/>
                  <a:cs typeface="Calibri" panose="020F0502020204030204" pitchFamily="34" charset="0"/>
                </a:rPr>
                <a:t>spp</a:t>
              </a: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</a:rPr>
                <a:t> </a:t>
              </a:r>
            </a:p>
          </p:txBody>
        </p:sp>
        <p:sp>
          <p:nvSpPr>
            <p:cNvPr id="19" name="Прямоугольник 11">
              <a:extLst>
                <a:ext uri="{FF2B5EF4-FFF2-40B4-BE49-F238E27FC236}">
                  <a16:creationId xmlns:a16="http://schemas.microsoft.com/office/drawing/2014/main" id="{C3646408-29D4-A422-F2AC-F1D1B558290F}"/>
                </a:ext>
              </a:extLst>
            </p:cNvPr>
            <p:cNvSpPr/>
            <p:nvPr/>
          </p:nvSpPr>
          <p:spPr>
            <a:xfrm>
              <a:off x="5974641" y="5970183"/>
              <a:ext cx="593745" cy="215551"/>
            </a:xfrm>
            <a:custGeom>
              <a:avLst/>
              <a:gdLst>
                <a:gd name="connsiteX0" fmla="*/ 0 w 485005"/>
                <a:gd name="connsiteY0" fmla="*/ 0 h 210609"/>
                <a:gd name="connsiteX1" fmla="*/ 485005 w 485005"/>
                <a:gd name="connsiteY1" fmla="*/ 0 h 210609"/>
                <a:gd name="connsiteX2" fmla="*/ 485005 w 485005"/>
                <a:gd name="connsiteY2" fmla="*/ 210609 h 210609"/>
                <a:gd name="connsiteX3" fmla="*/ 0 w 485005"/>
                <a:gd name="connsiteY3" fmla="*/ 210609 h 210609"/>
                <a:gd name="connsiteX4" fmla="*/ 0 w 485005"/>
                <a:gd name="connsiteY4" fmla="*/ 0 h 210609"/>
                <a:gd name="connsiteX0" fmla="*/ 0 w 593745"/>
                <a:gd name="connsiteY0" fmla="*/ 4942 h 215551"/>
                <a:gd name="connsiteX1" fmla="*/ 593745 w 593745"/>
                <a:gd name="connsiteY1" fmla="*/ 0 h 215551"/>
                <a:gd name="connsiteX2" fmla="*/ 485005 w 593745"/>
                <a:gd name="connsiteY2" fmla="*/ 215551 h 215551"/>
                <a:gd name="connsiteX3" fmla="*/ 0 w 593745"/>
                <a:gd name="connsiteY3" fmla="*/ 215551 h 215551"/>
                <a:gd name="connsiteX4" fmla="*/ 0 w 593745"/>
                <a:gd name="connsiteY4" fmla="*/ 4942 h 21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3745" h="215551">
                  <a:moveTo>
                    <a:pt x="0" y="4942"/>
                  </a:moveTo>
                  <a:lnTo>
                    <a:pt x="593745" y="0"/>
                  </a:lnTo>
                  <a:lnTo>
                    <a:pt x="485005" y="215551"/>
                  </a:lnTo>
                  <a:lnTo>
                    <a:pt x="0" y="215551"/>
                  </a:lnTo>
                  <a:lnTo>
                    <a:pt x="0" y="4942"/>
                  </a:lnTo>
                  <a:close/>
                </a:path>
              </a:pathLst>
            </a:custGeom>
            <a:solidFill>
              <a:srgbClr val="C7E2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20084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8"/>
          <p:cNvSpPr txBox="1"/>
          <p:nvPr/>
        </p:nvSpPr>
        <p:spPr>
          <a:xfrm>
            <a:off x="1069676" y="1642736"/>
            <a:ext cx="10415677" cy="30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На базе </a:t>
            </a:r>
            <a:r>
              <a:rPr lang="ru-RU" sz="1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Саратовского областного клинического кожно-венерологического диспансера</a:t>
            </a:r>
            <a:endParaRPr sz="105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6" name="Google Shape;406;p38"/>
          <p:cNvSpPr txBox="1"/>
          <p:nvPr/>
        </p:nvSpPr>
        <p:spPr>
          <a:xfrm>
            <a:off x="1069676" y="1975273"/>
            <a:ext cx="10060825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ru-RU" sz="14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Главный исследователь: Нечаева Ольга Викторовна 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доктор биологических наук, профессор кафедры "Экология и техносферная безопасность" ФГБОУ ВО «Саратовский государственный технический университет им. </a:t>
            </a:r>
            <a:r>
              <a:rPr lang="ru-RU" sz="14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Ю.А.Гагарина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»</a:t>
            </a:r>
            <a:endParaRPr lang="ru-RU" sz="105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ru-RU" sz="14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Методы: </a:t>
            </a:r>
            <a:r>
              <a:rPr lang="ru-RU" sz="140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Исследования по определению противогрибковой активности шампуней Себолепт,  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проводили на базе бактериологической лаборатории ГУЗ СОККВД (ЛО-64-01-004766 от 19 марта 2020 г.) согласно ОФС.1.2.4.0010.15. методом диффузии в агар на селективном агаре для выделения грибов вида </a:t>
            </a:r>
            <a:r>
              <a:rPr lang="ru-RU" sz="14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Malassezia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14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furfur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(ООО «ЦФГС», г. Москва) путем сравнения размеров зон угнетения роста исследуемых штаммов микроорганизмов в зависимости от используемого образца шампуня</a:t>
            </a:r>
            <a:endParaRPr sz="105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6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38"/>
          <p:cNvSpPr txBox="1"/>
          <p:nvPr/>
        </p:nvSpPr>
        <p:spPr>
          <a:xfrm>
            <a:off x="1065587" y="4593902"/>
            <a:ext cx="1006082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Таблица. </a:t>
            </a: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Образцы шампуней, представленных для исследования </a:t>
            </a:r>
            <a:endParaRPr sz="1600" b="1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409" name="Google Shape;409;p38"/>
          <p:cNvGraphicFramePr/>
          <p:nvPr/>
        </p:nvGraphicFramePr>
        <p:xfrm>
          <a:off x="1604514" y="5113623"/>
          <a:ext cx="8954219" cy="113490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93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70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33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93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 dirty="0">
                          <a:solidFill>
                            <a:srgbClr val="004F74"/>
                          </a:solidFill>
                          <a:latin typeface="Montserrat" pitchFamily="2" charset="0"/>
                          <a:ea typeface="Calibri"/>
                          <a:cs typeface="Calibri"/>
                          <a:sym typeface="Calibri"/>
                        </a:rPr>
                        <a:t>№ п/п</a:t>
                      </a:r>
                      <a:endParaRPr sz="1400" b="1" u="none" strike="noStrike" cap="none" dirty="0">
                        <a:solidFill>
                          <a:srgbClr val="004F74"/>
                        </a:solidFill>
                        <a:latin typeface="Montserrat" pitchFamily="2" charset="0"/>
                      </a:endParaRPr>
                    </a:p>
                  </a:txBody>
                  <a:tcPr marL="34925" marR="34925" marT="34925" marB="349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 dirty="0">
                          <a:solidFill>
                            <a:srgbClr val="004F74"/>
                          </a:solidFill>
                          <a:latin typeface="Montserrat" pitchFamily="2" charset="0"/>
                          <a:ea typeface="Calibri"/>
                          <a:cs typeface="Calibri"/>
                          <a:sym typeface="Calibri"/>
                        </a:rPr>
                        <a:t>Шифр образца</a:t>
                      </a:r>
                      <a:endParaRPr sz="1400" b="1" u="none" strike="noStrike" cap="none" dirty="0">
                        <a:solidFill>
                          <a:srgbClr val="004F74"/>
                        </a:solidFill>
                        <a:latin typeface="Montserrat" pitchFamily="2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 dirty="0">
                          <a:solidFill>
                            <a:srgbClr val="004F74"/>
                          </a:solidFill>
                          <a:latin typeface="Montserrat" pitchFamily="2" charset="0"/>
                          <a:ea typeface="Calibri"/>
                          <a:cs typeface="Calibri"/>
                          <a:sym typeface="Calibri"/>
                        </a:rPr>
                        <a:t>Исследуемый объект</a:t>
                      </a:r>
                      <a:endParaRPr sz="1400" b="1" u="none" strike="noStrike" cap="none" dirty="0">
                        <a:solidFill>
                          <a:srgbClr val="004F74"/>
                        </a:solidFill>
                        <a:latin typeface="Montserrat" pitchFamily="2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48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600" u="none" strike="noStrike" cap="none">
                          <a:solidFill>
                            <a:srgbClr val="004F74"/>
                          </a:solidFill>
                          <a:latin typeface="Montserrat" pitchFamily="2" charset="0"/>
                          <a:ea typeface="Calibri"/>
                          <a:cs typeface="Calibri"/>
                          <a:sym typeface="Calibri"/>
                        </a:rPr>
                        <a:t>1.</a:t>
                      </a:r>
                      <a:endParaRPr sz="1600" u="none" strike="noStrike" cap="none">
                        <a:solidFill>
                          <a:srgbClr val="004F74"/>
                        </a:solidFill>
                        <a:latin typeface="Montserrat" pitchFamily="2" charset="0"/>
                      </a:endParaRPr>
                    </a:p>
                  </a:txBody>
                  <a:tcPr marL="34925" marR="34925" marT="34925" marB="349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4F74"/>
                          </a:solidFill>
                          <a:latin typeface="Montserrat" pitchFamily="2" charset="0"/>
                          <a:ea typeface="Calibri"/>
                          <a:cs typeface="Calibri"/>
                          <a:sym typeface="Calibri"/>
                        </a:rPr>
                        <a:t>Образец 1</a:t>
                      </a:r>
                      <a:endParaRPr sz="1600" u="none" strike="noStrike" cap="none" dirty="0">
                        <a:solidFill>
                          <a:srgbClr val="004F74"/>
                        </a:solidFill>
                        <a:latin typeface="Montserrat" pitchFamily="2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4F74"/>
                          </a:solidFill>
                          <a:latin typeface="Montserrat" pitchFamily="2" charset="0"/>
                          <a:ea typeface="Calibri"/>
                          <a:cs typeface="Calibri"/>
                          <a:sym typeface="Calibri"/>
                        </a:rPr>
                        <a:t>«Шампунь ежедневный СЕБОЛЕПТ»</a:t>
                      </a:r>
                      <a:endParaRPr sz="1600" u="none" strike="noStrike" cap="none" dirty="0">
                        <a:solidFill>
                          <a:srgbClr val="004F74"/>
                        </a:solidFill>
                        <a:latin typeface="Montserrat" pitchFamily="2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48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600" u="none" strike="noStrike" cap="none">
                          <a:solidFill>
                            <a:srgbClr val="004F74"/>
                          </a:solidFill>
                          <a:latin typeface="Montserrat" pitchFamily="2" charset="0"/>
                          <a:ea typeface="Calibri"/>
                          <a:cs typeface="Calibri"/>
                          <a:sym typeface="Calibri"/>
                        </a:rPr>
                        <a:t>2.</a:t>
                      </a:r>
                      <a:endParaRPr sz="1600" u="none" strike="noStrike" cap="none">
                        <a:solidFill>
                          <a:srgbClr val="004F74"/>
                        </a:solidFill>
                        <a:latin typeface="Montserrat" pitchFamily="2" charset="0"/>
                      </a:endParaRPr>
                    </a:p>
                  </a:txBody>
                  <a:tcPr marL="34925" marR="34925" marT="34925" marB="349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4F74"/>
                          </a:solidFill>
                          <a:latin typeface="Montserrat" pitchFamily="2" charset="0"/>
                          <a:ea typeface="Calibri"/>
                          <a:cs typeface="Calibri"/>
                          <a:sym typeface="Calibri"/>
                        </a:rPr>
                        <a:t>Образец 2</a:t>
                      </a:r>
                      <a:endParaRPr sz="1600" u="none" strike="noStrike" cap="none" dirty="0">
                        <a:solidFill>
                          <a:srgbClr val="004F74"/>
                        </a:solidFill>
                        <a:latin typeface="Montserrat" pitchFamily="2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4F74"/>
                          </a:solidFill>
                          <a:latin typeface="Montserrat" pitchFamily="2" charset="0"/>
                          <a:ea typeface="Calibri"/>
                          <a:cs typeface="Calibri"/>
                          <a:sym typeface="Calibri"/>
                        </a:rPr>
                        <a:t>«Шампунь от перхоти СЕБОЛЕПТ»</a:t>
                      </a:r>
                      <a:endParaRPr sz="1600" u="none" strike="noStrike" cap="none" dirty="0">
                        <a:solidFill>
                          <a:srgbClr val="004F74"/>
                        </a:solidFill>
                        <a:latin typeface="Montserrat" pitchFamily="2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4A766B6-9157-ED94-4695-F139508FC875}"/>
              </a:ext>
            </a:extLst>
          </p:cNvPr>
          <p:cNvSpPr txBox="1"/>
          <p:nvPr/>
        </p:nvSpPr>
        <p:spPr>
          <a:xfrm>
            <a:off x="0" y="515633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Отчет по научно-исследовательской работе «Изучение противогрибковой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активности шампуней </a:t>
            </a:r>
            <a:r>
              <a:rPr lang="ru-RU" sz="20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СЕБО</a:t>
            </a:r>
            <a:r>
              <a:rPr lang="ru-RU" sz="2000" b="1" dirty="0">
                <a:solidFill>
                  <a:srgbClr val="56B89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ЛЕПТ</a:t>
            </a:r>
            <a:r>
              <a:rPr lang="ru-RU" sz="2000" b="1" baseline="30000" dirty="0">
                <a:solidFill>
                  <a:srgbClr val="56B89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®</a:t>
            </a:r>
            <a:r>
              <a:rPr lang="ru-RU" sz="2000" b="1" i="0" u="none" strike="noStrike" cap="none" dirty="0">
                <a:solidFill>
                  <a:srgbClr val="56B89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20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на тест-культурах грибов </a:t>
            </a:r>
            <a:r>
              <a:rPr lang="en" sz="20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in vitro»</a:t>
            </a:r>
            <a:endParaRPr lang="en" sz="200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53FC25-F985-EAFA-CA40-CDB4EAF2A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5957" y="4994031"/>
            <a:ext cx="1657766" cy="186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5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9"/>
          <p:cNvSpPr txBox="1"/>
          <p:nvPr/>
        </p:nvSpPr>
        <p:spPr>
          <a:xfrm>
            <a:off x="363182" y="5541140"/>
            <a:ext cx="11465635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Результаты исследований в условиях </a:t>
            </a:r>
            <a:r>
              <a:rPr lang="ru-RU" sz="16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in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16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vitro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показывают </a:t>
            </a: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высокую эффективность </a:t>
            </a:r>
            <a:endParaRPr lang="en-US" sz="1600" b="1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исследуемых образцов шампуней при их использовании в медицинской практике </a:t>
            </a:r>
            <a:endParaRPr lang="en-US" sz="16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для лечения заболеваний кожи волосистой части головы</a:t>
            </a:r>
            <a:endParaRPr sz="1100" b="1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977FCC5-6F31-E1D0-A572-45B8E0534369}"/>
              </a:ext>
            </a:extLst>
          </p:cNvPr>
          <p:cNvGrpSpPr/>
          <p:nvPr/>
        </p:nvGrpSpPr>
        <p:grpSpPr>
          <a:xfrm>
            <a:off x="706244" y="2120725"/>
            <a:ext cx="11077905" cy="3026124"/>
            <a:chOff x="706244" y="2120725"/>
            <a:chExt cx="11077905" cy="3026124"/>
          </a:xfrm>
        </p:grpSpPr>
        <p:pic>
          <p:nvPicPr>
            <p:cNvPr id="416" name="Google Shape;416;p39"/>
            <p:cNvPicPr preferRelativeResize="0"/>
            <p:nvPr/>
          </p:nvPicPr>
          <p:blipFill rotWithShape="1">
            <a:blip r:embed="rId3">
              <a:alphaModFix/>
            </a:blip>
            <a:srcRect l="3268" t="744" r="53287" b="9518"/>
            <a:stretch/>
          </p:blipFill>
          <p:spPr>
            <a:xfrm>
              <a:off x="706244" y="2120725"/>
              <a:ext cx="2571794" cy="2463036"/>
            </a:xfrm>
            <a:prstGeom prst="roundRect">
              <a:avLst>
                <a:gd name="adj" fmla="val 10027"/>
              </a:avLst>
            </a:prstGeom>
            <a:noFill/>
            <a:ln>
              <a:noFill/>
            </a:ln>
          </p:spPr>
        </p:pic>
        <p:pic>
          <p:nvPicPr>
            <p:cNvPr id="419" name="Google Shape;419;p39"/>
            <p:cNvPicPr preferRelativeResize="0"/>
            <p:nvPr/>
          </p:nvPicPr>
          <p:blipFill rotWithShape="1">
            <a:blip r:embed="rId4">
              <a:alphaModFix/>
            </a:blip>
            <a:srcRect l="3899" t="3196" r="54485" b="2420"/>
            <a:stretch/>
          </p:blipFill>
          <p:spPr>
            <a:xfrm>
              <a:off x="6363167" y="2161710"/>
              <a:ext cx="2445243" cy="2449531"/>
            </a:xfrm>
            <a:prstGeom prst="roundRect">
              <a:avLst>
                <a:gd name="adj" fmla="val 8767"/>
              </a:avLst>
            </a:prstGeom>
            <a:noFill/>
            <a:ln>
              <a:noFill/>
            </a:ln>
          </p:spPr>
        </p:pic>
        <p:pic>
          <p:nvPicPr>
            <p:cNvPr id="8" name="Google Shape;416;p39">
              <a:extLst>
                <a:ext uri="{FF2B5EF4-FFF2-40B4-BE49-F238E27FC236}">
                  <a16:creationId xmlns:a16="http://schemas.microsoft.com/office/drawing/2014/main" id="{3E0FE896-0B6A-DF36-0C82-240799C7A91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53748" t="765" r="2807" b="9495"/>
            <a:stretch/>
          </p:blipFill>
          <p:spPr>
            <a:xfrm>
              <a:off x="3389059" y="2141746"/>
              <a:ext cx="2571794" cy="2463036"/>
            </a:xfrm>
            <a:prstGeom prst="roundRect">
              <a:avLst>
                <a:gd name="adj" fmla="val 10027"/>
              </a:avLst>
            </a:prstGeom>
            <a:noFill/>
            <a:ln>
              <a:noFill/>
            </a:ln>
          </p:spPr>
        </p:pic>
        <p:pic>
          <p:nvPicPr>
            <p:cNvPr id="9" name="Google Shape;419;p39">
              <a:extLst>
                <a:ext uri="{FF2B5EF4-FFF2-40B4-BE49-F238E27FC236}">
                  <a16:creationId xmlns:a16="http://schemas.microsoft.com/office/drawing/2014/main" id="{A3950E54-CFA7-5BD2-3517-089DA6E766F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54115" t="3698" r="5393" b="4466"/>
            <a:stretch/>
          </p:blipFill>
          <p:spPr>
            <a:xfrm>
              <a:off x="8925557" y="2158709"/>
              <a:ext cx="2445243" cy="2449531"/>
            </a:xfrm>
            <a:prstGeom prst="roundRect">
              <a:avLst>
                <a:gd name="adj" fmla="val 8767"/>
              </a:avLst>
            </a:prstGeom>
            <a:noFill/>
            <a:ln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27607D8-B3CF-E045-3DF3-5DBFECAA29B4}"/>
                </a:ext>
              </a:extLst>
            </p:cNvPr>
            <p:cNvSpPr txBox="1"/>
            <p:nvPr/>
          </p:nvSpPr>
          <p:spPr>
            <a:xfrm>
              <a:off x="744285" y="4746739"/>
              <a:ext cx="53517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i="1" dirty="0">
                  <a:solidFill>
                    <a:srgbClr val="004F74"/>
                  </a:solidFill>
                  <a:latin typeface="Montserrat" pitchFamily="2" charset="0"/>
                </a:rPr>
                <a:t>Рисунок 1 – Зоны угнетения роста </a:t>
              </a:r>
              <a:r>
                <a:rPr lang="ru-RU" sz="1000" i="1" dirty="0" err="1">
                  <a:solidFill>
                    <a:srgbClr val="004F74"/>
                  </a:solidFill>
                  <a:latin typeface="Montserrat" pitchFamily="2" charset="0"/>
                </a:rPr>
                <a:t>M</a:t>
              </a:r>
              <a:r>
                <a:rPr lang="en-US" sz="1000" i="1" dirty="0" err="1">
                  <a:solidFill>
                    <a:srgbClr val="004F74"/>
                  </a:solidFill>
                  <a:latin typeface="Montserrat" pitchFamily="2" charset="0"/>
                </a:rPr>
                <a:t>alassezia</a:t>
              </a:r>
              <a:r>
                <a:rPr lang="en-US" sz="1000" i="1" dirty="0">
                  <a:solidFill>
                    <a:srgbClr val="004F74"/>
                  </a:solidFill>
                  <a:latin typeface="Montserrat" pitchFamily="2" charset="0"/>
                </a:rPr>
                <a:t> furfur </a:t>
              </a:r>
              <a:r>
                <a:rPr lang="en-US" sz="1000" i="1" dirty="0" err="1">
                  <a:solidFill>
                    <a:srgbClr val="004F74"/>
                  </a:solidFill>
                  <a:latin typeface="Montserrat" pitchFamily="2" charset="0"/>
                </a:rPr>
                <a:t>п</a:t>
              </a:r>
              <a:r>
                <a:rPr lang="ru-RU" sz="1000" i="1" dirty="0">
                  <a:solidFill>
                    <a:srgbClr val="004F74"/>
                  </a:solidFill>
                  <a:latin typeface="Montserrat" pitchFamily="2" charset="0"/>
                </a:rPr>
                <a:t>ри действии исследуемых образцов шампуней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FC5926-089A-0332-5134-F914CFDA683F}"/>
                </a:ext>
              </a:extLst>
            </p:cNvPr>
            <p:cNvSpPr txBox="1"/>
            <p:nvPr/>
          </p:nvSpPr>
          <p:spPr>
            <a:xfrm>
              <a:off x="6432434" y="4746739"/>
              <a:ext cx="53517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i="1" dirty="0">
                  <a:solidFill>
                    <a:srgbClr val="004F74"/>
                  </a:solidFill>
                  <a:latin typeface="Montserrat" pitchFamily="2" charset="0"/>
                </a:rPr>
                <a:t>Рисунок 2 – Зоны угнетения роста </a:t>
              </a:r>
              <a:r>
                <a:rPr lang="ru-RU" sz="1000" i="1" dirty="0" err="1">
                  <a:solidFill>
                    <a:srgbClr val="004F74"/>
                  </a:solidFill>
                  <a:latin typeface="Montserrat" pitchFamily="2" charset="0"/>
                </a:rPr>
                <a:t>M</a:t>
              </a:r>
              <a:r>
                <a:rPr lang="en-US" sz="1000" i="1" dirty="0" err="1">
                  <a:solidFill>
                    <a:srgbClr val="004F74"/>
                  </a:solidFill>
                  <a:latin typeface="Montserrat" pitchFamily="2" charset="0"/>
                </a:rPr>
                <a:t>alassezia</a:t>
              </a:r>
              <a:r>
                <a:rPr lang="en-US" sz="1000" i="1" dirty="0">
                  <a:solidFill>
                    <a:srgbClr val="004F74"/>
                  </a:solidFill>
                  <a:latin typeface="Montserrat" pitchFamily="2" charset="0"/>
                </a:rPr>
                <a:t> </a:t>
              </a:r>
              <a:r>
                <a:rPr lang="ru-RU" sz="1000" i="1" dirty="0" err="1">
                  <a:solidFill>
                    <a:srgbClr val="004F74"/>
                  </a:solidFill>
                  <a:latin typeface="Montserrat" pitchFamily="2" charset="0"/>
                </a:rPr>
                <a:t>g</a:t>
              </a:r>
              <a:r>
                <a:rPr lang="en-US" sz="1000" i="1" dirty="0" err="1">
                  <a:solidFill>
                    <a:srgbClr val="004F74"/>
                  </a:solidFill>
                  <a:latin typeface="Montserrat" pitchFamily="2" charset="0"/>
                </a:rPr>
                <a:t>lobosa</a:t>
              </a:r>
              <a:r>
                <a:rPr lang="en-US" sz="1000" i="1" dirty="0">
                  <a:solidFill>
                    <a:srgbClr val="004F74"/>
                  </a:solidFill>
                  <a:latin typeface="Montserrat" pitchFamily="2" charset="0"/>
                </a:rPr>
                <a:t> </a:t>
              </a:r>
              <a:r>
                <a:rPr lang="en-US" sz="1000" i="1" dirty="0" err="1">
                  <a:solidFill>
                    <a:srgbClr val="004F74"/>
                  </a:solidFill>
                  <a:latin typeface="Montserrat" pitchFamily="2" charset="0"/>
                </a:rPr>
                <a:t>п</a:t>
              </a:r>
              <a:r>
                <a:rPr lang="ru-RU" sz="1000" i="1" dirty="0">
                  <a:solidFill>
                    <a:srgbClr val="004F74"/>
                  </a:solidFill>
                  <a:latin typeface="Montserrat" pitchFamily="2" charset="0"/>
                </a:rPr>
                <a:t>ри действии исследуемых образцов шампуней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79AAFAA-A658-5408-1366-F0D0CBB03D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5957" y="4994031"/>
            <a:ext cx="1657766" cy="18639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809A6AF-AAD1-9F7B-A740-7FE6DE5040ED}"/>
              </a:ext>
            </a:extLst>
          </p:cNvPr>
          <p:cNvSpPr txBox="1"/>
          <p:nvPr/>
        </p:nvSpPr>
        <p:spPr>
          <a:xfrm>
            <a:off x="0" y="519513"/>
            <a:ext cx="122037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Сравнительный анализ эффективности в условиях </a:t>
            </a:r>
            <a:r>
              <a:rPr lang="en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in vitro </a:t>
            </a:r>
            <a:r>
              <a:rPr lang="ru-RU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образцов </a:t>
            </a: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«Шампунь ежедневный СЕБОЛЕПТ» и «Шампунь для волос от перхоти СЕБОЛЕПТ» показал, </a:t>
            </a: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что шампуни обладают </a:t>
            </a:r>
            <a:r>
              <a:rPr lang="ru-RU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фунгистатическим</a:t>
            </a:r>
            <a:r>
              <a:rPr lang="ru-RU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и </a:t>
            </a:r>
            <a:r>
              <a:rPr lang="ru-RU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фунгицидным</a:t>
            </a:r>
            <a:r>
              <a:rPr lang="ru-RU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действием в отношении </a:t>
            </a:r>
            <a:br>
              <a:rPr lang="ru-RU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</a:br>
            <a:r>
              <a:rPr lang="ru-RU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тест-штаммов грибов </a:t>
            </a:r>
            <a:r>
              <a:rPr lang="ru-RU" b="0" i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р. </a:t>
            </a:r>
            <a:r>
              <a:rPr lang="en" b="0" i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Malassezia</a:t>
            </a:r>
            <a:r>
              <a:rPr lang="en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  </a:t>
            </a:r>
            <a:r>
              <a:rPr lang="ru-RU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особенно выраженной для </a:t>
            </a:r>
            <a:r>
              <a:rPr lang="en" b="0" i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M. furfur </a:t>
            </a:r>
            <a:r>
              <a:rPr lang="ru-RU" b="0" i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и </a:t>
            </a:r>
            <a:r>
              <a:rPr lang="en" b="0" i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M. </a:t>
            </a:r>
            <a:r>
              <a:rPr lang="en" b="0" i="1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globosa</a:t>
            </a:r>
            <a:r>
              <a:rPr lang="en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endParaRPr lang="en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7301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67;p34">
            <a:extLst>
              <a:ext uri="{FF2B5EF4-FFF2-40B4-BE49-F238E27FC236}">
                <a16:creationId xmlns:a16="http://schemas.microsoft.com/office/drawing/2014/main" id="{4B8AE37A-C504-C7B4-7C25-DC223300DBC1}"/>
              </a:ext>
            </a:extLst>
          </p:cNvPr>
          <p:cNvSpPr txBox="1">
            <a:spLocks/>
          </p:cNvSpPr>
          <p:nvPr/>
        </p:nvSpPr>
        <p:spPr>
          <a:xfrm>
            <a:off x="0" y="615704"/>
            <a:ext cx="12192000" cy="9049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СЕБО</a:t>
            </a:r>
            <a:r>
              <a:rPr lang="ru-RU" sz="2400" b="1" dirty="0">
                <a:solidFill>
                  <a:srgbClr val="56B89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ЛЕПТ</a:t>
            </a:r>
            <a:r>
              <a:rPr lang="ru-RU" sz="2400" b="1" baseline="30000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®</a:t>
            </a:r>
            <a:r>
              <a:rPr lang="ru-RU" sz="24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2000" b="1" dirty="0">
                <a:solidFill>
                  <a:srgbClr val="004F74"/>
                </a:solidFill>
                <a:latin typeface="Montserrat" pitchFamily="2" charset="0"/>
              </a:rPr>
              <a:t>оказывает быстрый и длительный </a:t>
            </a:r>
            <a:r>
              <a:rPr lang="ru-RU" sz="2000" b="1" dirty="0" err="1">
                <a:solidFill>
                  <a:srgbClr val="004F74"/>
                </a:solidFill>
                <a:latin typeface="Montserrat" pitchFamily="2" charset="0"/>
              </a:rPr>
              <a:t>противозудный</a:t>
            </a:r>
            <a:r>
              <a:rPr lang="ru-RU" sz="2000" b="1" dirty="0">
                <a:solidFill>
                  <a:srgbClr val="004F74"/>
                </a:solidFill>
                <a:latin typeface="Montserrat" pitchFamily="2" charset="0"/>
              </a:rPr>
              <a:t> эффект </a:t>
            </a:r>
          </a:p>
          <a:p>
            <a:r>
              <a:rPr lang="ru-RU" sz="2000" b="1" dirty="0">
                <a:solidFill>
                  <a:srgbClr val="004F74"/>
                </a:solidFill>
                <a:latin typeface="Montserrat" pitchFamily="2" charset="0"/>
              </a:rPr>
              <a:t>за счет двойного механизма  действия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CAA5FC-FE26-E248-129B-D732FF4E2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80" y="1532647"/>
            <a:ext cx="6423471" cy="266836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1701D47-E72B-9FBF-64E3-93445CE9864B}"/>
              </a:ext>
            </a:extLst>
          </p:cNvPr>
          <p:cNvGrpSpPr/>
          <p:nvPr/>
        </p:nvGrpSpPr>
        <p:grpSpPr>
          <a:xfrm>
            <a:off x="7534853" y="2220180"/>
            <a:ext cx="4342462" cy="1120271"/>
            <a:chOff x="7534853" y="2070280"/>
            <a:chExt cx="4342462" cy="1120271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66FDB8C-A668-4E10-B93E-862EF10FCA2E}"/>
                </a:ext>
              </a:extLst>
            </p:cNvPr>
            <p:cNvSpPr/>
            <p:nvPr/>
          </p:nvSpPr>
          <p:spPr>
            <a:xfrm>
              <a:off x="8345101" y="2070280"/>
              <a:ext cx="942975" cy="4286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dirty="0">
                  <a:solidFill>
                    <a:schemeClr val="tx1"/>
                  </a:solidFill>
                  <a:latin typeface="Montserrat" pitchFamily="2" charset="0"/>
                </a:rPr>
                <a:t>зуд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2C84A198-C0C8-428A-B815-19D60278C964}"/>
                </a:ext>
              </a:extLst>
            </p:cNvPr>
            <p:cNvSpPr/>
            <p:nvPr/>
          </p:nvSpPr>
          <p:spPr>
            <a:xfrm>
              <a:off x="8330111" y="2527087"/>
              <a:ext cx="3092394" cy="3061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dirty="0">
                  <a:solidFill>
                    <a:schemeClr val="tx1"/>
                  </a:solidFill>
                  <a:latin typeface="Montserrat" pitchFamily="2" charset="0"/>
                </a:rPr>
                <a:t>действие </a:t>
              </a:r>
              <a:r>
                <a:rPr lang="ru-RU" sz="1600" dirty="0" err="1">
                  <a:solidFill>
                    <a:schemeClr val="tx1"/>
                  </a:solidFill>
                  <a:latin typeface="Montserrat" pitchFamily="2" charset="0"/>
                </a:rPr>
                <a:t>полидоканола</a:t>
              </a:r>
              <a:endParaRPr lang="ru-RU" sz="1600" dirty="0">
                <a:solidFill>
                  <a:schemeClr val="tx1"/>
                </a:solidFill>
                <a:latin typeface="Montserrat" pitchFamily="2" charset="0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813D2917-FAAA-4A50-B02B-C5DF33C82E48}"/>
                </a:ext>
              </a:extLst>
            </p:cNvPr>
            <p:cNvSpPr/>
            <p:nvPr/>
          </p:nvSpPr>
          <p:spPr>
            <a:xfrm>
              <a:off x="8330111" y="2969999"/>
              <a:ext cx="3547204" cy="2155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dirty="0">
                  <a:solidFill>
                    <a:schemeClr val="tx1"/>
                  </a:solidFill>
                  <a:latin typeface="Montserrat" pitchFamily="2" charset="0"/>
                </a:rPr>
                <a:t>действие </a:t>
              </a:r>
              <a:r>
                <a:rPr lang="ru-RU" sz="1600" dirty="0" err="1">
                  <a:solidFill>
                    <a:schemeClr val="tx1"/>
                  </a:solidFill>
                  <a:latin typeface="Montserrat" pitchFamily="2" charset="0"/>
                </a:rPr>
                <a:t>пироктон</a:t>
              </a:r>
              <a:r>
                <a:rPr lang="ru-RU" sz="1600" dirty="0">
                  <a:solidFill>
                    <a:schemeClr val="tx1"/>
                  </a:solidFill>
                  <a:latin typeface="Montserrat" pitchFamily="2" charset="0"/>
                </a:rPr>
                <a:t> </a:t>
              </a:r>
              <a:r>
                <a:rPr lang="ru-RU" sz="1600" dirty="0" err="1">
                  <a:solidFill>
                    <a:schemeClr val="tx1"/>
                  </a:solidFill>
                  <a:latin typeface="Montserrat" pitchFamily="2" charset="0"/>
                </a:rPr>
                <a:t>оламина</a:t>
              </a:r>
              <a:endParaRPr lang="ru-RU" sz="1600" dirty="0">
                <a:solidFill>
                  <a:schemeClr val="tx1"/>
                </a:solidFill>
                <a:latin typeface="Montserrat" pitchFamily="2" charset="0"/>
              </a:endParaRPr>
            </a:p>
          </p:txBody>
        </p:sp>
        <p:sp>
          <p:nvSpPr>
            <p:cNvPr id="16" name="Прямоугольник 11">
              <a:extLst>
                <a:ext uri="{FF2B5EF4-FFF2-40B4-BE49-F238E27FC236}">
                  <a16:creationId xmlns:a16="http://schemas.microsoft.com/office/drawing/2014/main" id="{AB4EF23E-5EA8-9FC9-3816-9CE680CAF643}"/>
                </a:ext>
              </a:extLst>
            </p:cNvPr>
            <p:cNvSpPr/>
            <p:nvPr/>
          </p:nvSpPr>
          <p:spPr>
            <a:xfrm>
              <a:off x="7544793" y="2175144"/>
              <a:ext cx="593745" cy="215551"/>
            </a:xfrm>
            <a:custGeom>
              <a:avLst/>
              <a:gdLst>
                <a:gd name="connsiteX0" fmla="*/ 0 w 485005"/>
                <a:gd name="connsiteY0" fmla="*/ 0 h 210609"/>
                <a:gd name="connsiteX1" fmla="*/ 485005 w 485005"/>
                <a:gd name="connsiteY1" fmla="*/ 0 h 210609"/>
                <a:gd name="connsiteX2" fmla="*/ 485005 w 485005"/>
                <a:gd name="connsiteY2" fmla="*/ 210609 h 210609"/>
                <a:gd name="connsiteX3" fmla="*/ 0 w 485005"/>
                <a:gd name="connsiteY3" fmla="*/ 210609 h 210609"/>
                <a:gd name="connsiteX4" fmla="*/ 0 w 485005"/>
                <a:gd name="connsiteY4" fmla="*/ 0 h 210609"/>
                <a:gd name="connsiteX0" fmla="*/ 0 w 593745"/>
                <a:gd name="connsiteY0" fmla="*/ 4942 h 215551"/>
                <a:gd name="connsiteX1" fmla="*/ 593745 w 593745"/>
                <a:gd name="connsiteY1" fmla="*/ 0 h 215551"/>
                <a:gd name="connsiteX2" fmla="*/ 485005 w 593745"/>
                <a:gd name="connsiteY2" fmla="*/ 215551 h 215551"/>
                <a:gd name="connsiteX3" fmla="*/ 0 w 593745"/>
                <a:gd name="connsiteY3" fmla="*/ 215551 h 215551"/>
                <a:gd name="connsiteX4" fmla="*/ 0 w 593745"/>
                <a:gd name="connsiteY4" fmla="*/ 4942 h 21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3745" h="215551">
                  <a:moveTo>
                    <a:pt x="0" y="4942"/>
                  </a:moveTo>
                  <a:lnTo>
                    <a:pt x="593745" y="0"/>
                  </a:lnTo>
                  <a:lnTo>
                    <a:pt x="485005" y="215551"/>
                  </a:lnTo>
                  <a:lnTo>
                    <a:pt x="0" y="215551"/>
                  </a:lnTo>
                  <a:lnTo>
                    <a:pt x="0" y="4942"/>
                  </a:lnTo>
                  <a:close/>
                </a:path>
              </a:pathLst>
            </a:custGeom>
            <a:solidFill>
              <a:srgbClr val="004F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1">
              <a:extLst>
                <a:ext uri="{FF2B5EF4-FFF2-40B4-BE49-F238E27FC236}">
                  <a16:creationId xmlns:a16="http://schemas.microsoft.com/office/drawing/2014/main" id="{B91A2F8B-3EFC-2610-1FFE-D3B799AF99DF}"/>
                </a:ext>
              </a:extLst>
            </p:cNvPr>
            <p:cNvSpPr/>
            <p:nvPr/>
          </p:nvSpPr>
          <p:spPr>
            <a:xfrm>
              <a:off x="7544793" y="2572709"/>
              <a:ext cx="593745" cy="215551"/>
            </a:xfrm>
            <a:custGeom>
              <a:avLst/>
              <a:gdLst>
                <a:gd name="connsiteX0" fmla="*/ 0 w 485005"/>
                <a:gd name="connsiteY0" fmla="*/ 0 h 210609"/>
                <a:gd name="connsiteX1" fmla="*/ 485005 w 485005"/>
                <a:gd name="connsiteY1" fmla="*/ 0 h 210609"/>
                <a:gd name="connsiteX2" fmla="*/ 485005 w 485005"/>
                <a:gd name="connsiteY2" fmla="*/ 210609 h 210609"/>
                <a:gd name="connsiteX3" fmla="*/ 0 w 485005"/>
                <a:gd name="connsiteY3" fmla="*/ 210609 h 210609"/>
                <a:gd name="connsiteX4" fmla="*/ 0 w 485005"/>
                <a:gd name="connsiteY4" fmla="*/ 0 h 210609"/>
                <a:gd name="connsiteX0" fmla="*/ 0 w 593745"/>
                <a:gd name="connsiteY0" fmla="*/ 4942 h 215551"/>
                <a:gd name="connsiteX1" fmla="*/ 593745 w 593745"/>
                <a:gd name="connsiteY1" fmla="*/ 0 h 215551"/>
                <a:gd name="connsiteX2" fmla="*/ 485005 w 593745"/>
                <a:gd name="connsiteY2" fmla="*/ 215551 h 215551"/>
                <a:gd name="connsiteX3" fmla="*/ 0 w 593745"/>
                <a:gd name="connsiteY3" fmla="*/ 215551 h 215551"/>
                <a:gd name="connsiteX4" fmla="*/ 0 w 593745"/>
                <a:gd name="connsiteY4" fmla="*/ 4942 h 21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3745" h="215551">
                  <a:moveTo>
                    <a:pt x="0" y="4942"/>
                  </a:moveTo>
                  <a:lnTo>
                    <a:pt x="593745" y="0"/>
                  </a:lnTo>
                  <a:lnTo>
                    <a:pt x="485005" y="215551"/>
                  </a:lnTo>
                  <a:lnTo>
                    <a:pt x="0" y="215551"/>
                  </a:lnTo>
                  <a:lnTo>
                    <a:pt x="0" y="4942"/>
                  </a:lnTo>
                  <a:close/>
                </a:path>
              </a:pathLst>
            </a:custGeom>
            <a:solidFill>
              <a:srgbClr val="56B89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1">
              <a:extLst>
                <a:ext uri="{FF2B5EF4-FFF2-40B4-BE49-F238E27FC236}">
                  <a16:creationId xmlns:a16="http://schemas.microsoft.com/office/drawing/2014/main" id="{C2D1433E-BBB4-E3BF-4217-9A6C1C49F08A}"/>
                </a:ext>
              </a:extLst>
            </p:cNvPr>
            <p:cNvSpPr/>
            <p:nvPr/>
          </p:nvSpPr>
          <p:spPr>
            <a:xfrm>
              <a:off x="7534853" y="2975000"/>
              <a:ext cx="593745" cy="215551"/>
            </a:xfrm>
            <a:custGeom>
              <a:avLst/>
              <a:gdLst>
                <a:gd name="connsiteX0" fmla="*/ 0 w 485005"/>
                <a:gd name="connsiteY0" fmla="*/ 0 h 210609"/>
                <a:gd name="connsiteX1" fmla="*/ 485005 w 485005"/>
                <a:gd name="connsiteY1" fmla="*/ 0 h 210609"/>
                <a:gd name="connsiteX2" fmla="*/ 485005 w 485005"/>
                <a:gd name="connsiteY2" fmla="*/ 210609 h 210609"/>
                <a:gd name="connsiteX3" fmla="*/ 0 w 485005"/>
                <a:gd name="connsiteY3" fmla="*/ 210609 h 210609"/>
                <a:gd name="connsiteX4" fmla="*/ 0 w 485005"/>
                <a:gd name="connsiteY4" fmla="*/ 0 h 210609"/>
                <a:gd name="connsiteX0" fmla="*/ 0 w 593745"/>
                <a:gd name="connsiteY0" fmla="*/ 4942 h 215551"/>
                <a:gd name="connsiteX1" fmla="*/ 593745 w 593745"/>
                <a:gd name="connsiteY1" fmla="*/ 0 h 215551"/>
                <a:gd name="connsiteX2" fmla="*/ 485005 w 593745"/>
                <a:gd name="connsiteY2" fmla="*/ 215551 h 215551"/>
                <a:gd name="connsiteX3" fmla="*/ 0 w 593745"/>
                <a:gd name="connsiteY3" fmla="*/ 215551 h 215551"/>
                <a:gd name="connsiteX4" fmla="*/ 0 w 593745"/>
                <a:gd name="connsiteY4" fmla="*/ 4942 h 21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3745" h="215551">
                  <a:moveTo>
                    <a:pt x="0" y="4942"/>
                  </a:moveTo>
                  <a:lnTo>
                    <a:pt x="593745" y="0"/>
                  </a:lnTo>
                  <a:lnTo>
                    <a:pt x="485005" y="215551"/>
                  </a:lnTo>
                  <a:lnTo>
                    <a:pt x="0" y="215551"/>
                  </a:lnTo>
                  <a:lnTo>
                    <a:pt x="0" y="4942"/>
                  </a:lnTo>
                  <a:close/>
                </a:path>
              </a:pathLst>
            </a:custGeom>
            <a:solidFill>
              <a:srgbClr val="01A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DB485BB-8AEE-8B20-0597-0EDDEE16D447}"/>
              </a:ext>
            </a:extLst>
          </p:cNvPr>
          <p:cNvSpPr txBox="1"/>
          <p:nvPr/>
        </p:nvSpPr>
        <p:spPr>
          <a:xfrm>
            <a:off x="1138445" y="4529749"/>
            <a:ext cx="4512847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1" dirty="0" err="1">
                <a:solidFill>
                  <a:srgbClr val="01A9AD"/>
                </a:solidFill>
                <a:latin typeface="Montserrat" pitchFamily="2" charset="0"/>
              </a:rPr>
              <a:t>Полидоканол</a:t>
            </a:r>
            <a:endParaRPr lang="ru-RU" sz="2000" b="1" dirty="0">
              <a:solidFill>
                <a:srgbClr val="01A9AD"/>
              </a:solidFill>
              <a:latin typeface="Montserrat" pitchFamily="2" charset="0"/>
            </a:endParaRPr>
          </a:p>
          <a:p>
            <a:pPr algn="l"/>
            <a:endParaRPr lang="ru-RU" sz="1600" dirty="0">
              <a:latin typeface="Montserrat" pitchFamily="2" charset="0"/>
            </a:endParaRPr>
          </a:p>
          <a:p>
            <a:pPr marL="342900" indent="-342900" algn="l">
              <a:buClr>
                <a:srgbClr val="004F74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Устраняет зуд через </a:t>
            </a:r>
            <a:r>
              <a:rPr lang="ru-RU" sz="1600" b="1" dirty="0">
                <a:solidFill>
                  <a:srgbClr val="01A9AD"/>
                </a:solidFill>
                <a:latin typeface="Montserrat" pitchFamily="2" charset="0"/>
              </a:rPr>
              <a:t>5 минут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после применения</a:t>
            </a:r>
          </a:p>
          <a:p>
            <a:pPr marL="342900" indent="-342900" algn="l">
              <a:buClr>
                <a:srgbClr val="004F74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Длительность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противозудного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эффекта </a:t>
            </a:r>
            <a:r>
              <a:rPr lang="ru-RU" sz="1600" b="1" dirty="0">
                <a:solidFill>
                  <a:srgbClr val="01A9AD"/>
                </a:solidFill>
                <a:latin typeface="Montserrat" pitchFamily="2" charset="0"/>
              </a:rPr>
              <a:t>3-4 часа</a:t>
            </a:r>
          </a:p>
          <a:p>
            <a:pPr marL="342900" indent="-342900" algn="l">
              <a:buClr>
                <a:srgbClr val="004F74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Среднее снижение зуда до </a:t>
            </a:r>
            <a:r>
              <a:rPr lang="ru-RU" sz="1600" b="1" dirty="0">
                <a:solidFill>
                  <a:srgbClr val="01A9AD"/>
                </a:solidFill>
                <a:latin typeface="Montserrat" pitchFamily="2" charset="0"/>
              </a:rPr>
              <a:t>80%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94E5A2-38EE-C511-F12B-0FA8298AEA7B}"/>
              </a:ext>
            </a:extLst>
          </p:cNvPr>
          <p:cNvSpPr txBox="1"/>
          <p:nvPr/>
        </p:nvSpPr>
        <p:spPr>
          <a:xfrm>
            <a:off x="6677125" y="4529749"/>
            <a:ext cx="4745379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1A9AD"/>
                </a:solidFill>
                <a:latin typeface="Montserrat" pitchFamily="2" charset="0"/>
              </a:rPr>
              <a:t>Пироктон</a:t>
            </a:r>
            <a:r>
              <a:rPr lang="ru-RU" sz="2000" b="1" dirty="0">
                <a:solidFill>
                  <a:srgbClr val="01A9AD"/>
                </a:solidFill>
                <a:latin typeface="Montserrat" pitchFamily="2" charset="0"/>
              </a:rPr>
              <a:t> </a:t>
            </a:r>
            <a:r>
              <a:rPr lang="ru-RU" sz="2000" b="1" dirty="0" err="1">
                <a:solidFill>
                  <a:srgbClr val="01A9AD"/>
                </a:solidFill>
                <a:latin typeface="Montserrat" pitchFamily="2" charset="0"/>
              </a:rPr>
              <a:t>оламин</a:t>
            </a:r>
            <a:r>
              <a:rPr lang="ru-RU" sz="2000" b="1" dirty="0">
                <a:solidFill>
                  <a:srgbClr val="01A9AD"/>
                </a:solidFill>
                <a:latin typeface="Montserrat" pitchFamily="2" charset="0"/>
              </a:rPr>
              <a:t> + </a:t>
            </a:r>
            <a:r>
              <a:rPr lang="ru-RU" sz="2000" b="1" dirty="0" err="1">
                <a:solidFill>
                  <a:srgbClr val="01A9AD"/>
                </a:solidFill>
                <a:latin typeface="Montserrat" pitchFamily="2" charset="0"/>
              </a:rPr>
              <a:t>климбазол</a:t>
            </a:r>
            <a:endParaRPr lang="ru-RU" sz="2000" b="1" dirty="0">
              <a:solidFill>
                <a:srgbClr val="01A9AD"/>
              </a:solidFill>
              <a:latin typeface="Montserrat" pitchFamily="2" charset="0"/>
            </a:endParaRPr>
          </a:p>
          <a:p>
            <a:pPr marL="285750" indent="-285750">
              <a:buClr>
                <a:srgbClr val="004F74"/>
              </a:buClr>
              <a:buFont typeface="Arial" panose="020B0604020202020204" pitchFamily="34" charset="0"/>
              <a:buChar char="•"/>
            </a:pP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Clr>
                <a:srgbClr val="004F74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Подавляют размножение грибов рода </a:t>
            </a:r>
            <a:r>
              <a:rPr lang="en-US" sz="1600" i="1" dirty="0">
                <a:solidFill>
                  <a:srgbClr val="004F74"/>
                </a:solidFill>
                <a:latin typeface="Montserrat" pitchFamily="2" charset="0"/>
              </a:rPr>
              <a:t>Malassezia</a:t>
            </a:r>
          </a:p>
          <a:p>
            <a:pPr marL="285750" indent="-285750">
              <a:buClr>
                <a:srgbClr val="004F74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Отсутствует резистентность</a:t>
            </a:r>
          </a:p>
          <a:p>
            <a:pPr marL="285750" indent="-285750">
              <a:buClr>
                <a:srgbClr val="004F74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Устраняет воспаление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48BC0CD-A68D-2DAA-07E7-97229EEC7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5957" y="4994031"/>
            <a:ext cx="1657766" cy="186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06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4A489C-4703-C075-C0D4-1DBDB8414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4346" y="1110502"/>
            <a:ext cx="5667768" cy="5667768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E711CEAE-C9C0-E937-7C6F-45D839EBD21E}"/>
              </a:ext>
            </a:extLst>
          </p:cNvPr>
          <p:cNvSpPr/>
          <p:nvPr/>
        </p:nvSpPr>
        <p:spPr>
          <a:xfrm>
            <a:off x="1436917" y="5007960"/>
            <a:ext cx="8343900" cy="919310"/>
          </a:xfrm>
          <a:prstGeom prst="roundRect">
            <a:avLst/>
          </a:prstGeom>
          <a:solidFill>
            <a:srgbClr val="EDF7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7" name="Google Shape;367;p34"/>
          <p:cNvSpPr txBox="1">
            <a:spLocks noGrp="1"/>
          </p:cNvSpPr>
          <p:nvPr>
            <p:ph type="title"/>
          </p:nvPr>
        </p:nvSpPr>
        <p:spPr>
          <a:xfrm>
            <a:off x="0" y="363913"/>
            <a:ext cx="12192000" cy="90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B58"/>
              </a:buClr>
              <a:buSzPts val="4000"/>
              <a:buFont typeface="Calibri"/>
              <a:buNone/>
            </a:pPr>
            <a:r>
              <a:rPr lang="ru-RU" sz="2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СЕБО</a:t>
            </a:r>
            <a:r>
              <a:rPr lang="ru-RU" sz="2400" b="1" i="0" u="none" strike="noStrike" cap="none" dirty="0">
                <a:solidFill>
                  <a:srgbClr val="56B89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ЛЕПТ</a:t>
            </a:r>
            <a:r>
              <a:rPr lang="ru-RU" sz="2400" b="1" i="0" u="none" strike="noStrike" cap="none" baseline="30000" dirty="0">
                <a:solidFill>
                  <a:srgbClr val="56B89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®</a:t>
            </a:r>
            <a:r>
              <a:rPr lang="ru-RU" sz="2400" b="1" i="0" u="none" strike="noStrike" cap="none" dirty="0">
                <a:solidFill>
                  <a:srgbClr val="003B58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20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шампунь от перхоти, 250 мл </a:t>
            </a:r>
            <a:endParaRPr sz="20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370" name="Google Shape;370;p34"/>
          <p:cNvSpPr txBox="1"/>
          <p:nvPr/>
        </p:nvSpPr>
        <p:spPr>
          <a:xfrm>
            <a:off x="3313994" y="1605789"/>
            <a:ext cx="10975620" cy="807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000" b="1" i="0" u="none" strike="noStrike" cap="none" dirty="0">
                <a:solidFill>
                  <a:srgbClr val="01A9AD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Уникальная* комбинация 3х активных компонентов</a:t>
            </a:r>
            <a:r>
              <a:rPr lang="ru-RU" sz="2000" b="1" dirty="0">
                <a:solidFill>
                  <a:srgbClr val="01A9AD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п</a:t>
            </a:r>
            <a:r>
              <a:rPr lang="ru-RU" sz="1600" b="1" u="none" strike="noStrike" cap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ироктон</a:t>
            </a:r>
            <a:r>
              <a:rPr lang="ru-RU" sz="1600" b="1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1600" b="1" u="none" strike="noStrike" cap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оламин</a:t>
            </a:r>
            <a:r>
              <a:rPr lang="ru-RU" sz="1600" b="1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 + </a:t>
            </a:r>
            <a:r>
              <a:rPr lang="ru-RU" sz="1600" b="1" u="none" strike="noStrike" cap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климбазол</a:t>
            </a:r>
            <a:r>
              <a:rPr lang="ru-RU" sz="1600" b="1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 + </a:t>
            </a:r>
            <a:r>
              <a:rPr lang="ru-RU" sz="1600" b="1" u="none" strike="noStrike" cap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полидоканол</a:t>
            </a:r>
            <a:r>
              <a:rPr lang="ru-RU" sz="1600" b="1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 </a:t>
            </a:r>
            <a:br>
              <a:rPr lang="ru-RU" sz="1600" b="1" i="0" u="none" strike="noStrike" cap="none" dirty="0">
                <a:solidFill>
                  <a:srgbClr val="003B58"/>
                </a:solidFill>
                <a:latin typeface="Montserrat" pitchFamily="2" charset="0"/>
                <a:ea typeface="Calibri"/>
                <a:cs typeface="Calibri"/>
                <a:sym typeface="Calibri"/>
              </a:rPr>
            </a:br>
            <a:endParaRPr sz="1050" b="0" i="0" u="none" strike="noStrike" cap="none" dirty="0">
              <a:solidFill>
                <a:srgbClr val="000000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1" name="Google Shape;371;p34"/>
          <p:cNvSpPr txBox="1"/>
          <p:nvPr/>
        </p:nvSpPr>
        <p:spPr>
          <a:xfrm>
            <a:off x="1825053" y="5142512"/>
            <a:ext cx="609442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b="1" i="0" u="none" strike="noStrike" cap="none" dirty="0">
                <a:solidFill>
                  <a:srgbClr val="01A9AD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Для устранения перхоти </a:t>
            </a:r>
            <a:r>
              <a:rPr lang="ru-RU" b="1" dirty="0">
                <a:solidFill>
                  <a:srgbClr val="01A9AD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применять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b="1" i="0" u="none" strike="noStrike" cap="none" dirty="0">
                <a:solidFill>
                  <a:srgbClr val="01A9AD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2-3 раза в неделю, 1 месяц</a:t>
            </a:r>
            <a:br>
              <a:rPr lang="ru-RU" b="1" i="0" u="none" strike="noStrike" cap="none" dirty="0">
                <a:solidFill>
                  <a:srgbClr val="01A9AD"/>
                </a:solidFill>
                <a:latin typeface="Montserrat" pitchFamily="2" charset="0"/>
                <a:ea typeface="Calibri"/>
                <a:cs typeface="Calibri"/>
                <a:sym typeface="Calibri"/>
              </a:rPr>
            </a:br>
            <a:endParaRPr b="1" i="0" u="none" strike="noStrike" cap="none" dirty="0">
              <a:solidFill>
                <a:srgbClr val="01A9AD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099C00-4C54-412F-8B41-AE1C5271DA43}"/>
              </a:ext>
            </a:extLst>
          </p:cNvPr>
          <p:cNvSpPr txBox="1"/>
          <p:nvPr/>
        </p:nvSpPr>
        <p:spPr>
          <a:xfrm>
            <a:off x="1825053" y="3029242"/>
            <a:ext cx="74251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Устраняет перхоть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Нормализует работу сальных желез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Уменьшает зуд кожи головы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Успокаивает чувствительную кожу головы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Восстанавливает баланс микрофлоры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волосистой части головы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CCEC85-017A-DD69-B4DD-7F9A2D57D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59" y="900726"/>
            <a:ext cx="2011167" cy="21285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7EECAF-28E6-010F-8763-6723AC4599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5957" y="4994031"/>
            <a:ext cx="1657766" cy="186396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45E52D5-0F33-69FA-718A-53C751EB6828}"/>
              </a:ext>
            </a:extLst>
          </p:cNvPr>
          <p:cNvSpPr/>
          <p:nvPr/>
        </p:nvSpPr>
        <p:spPr>
          <a:xfrm>
            <a:off x="796290" y="6235402"/>
            <a:ext cx="953174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latin typeface="Montserrat" pitchFamily="2" charset="0"/>
              </a:rPr>
              <a:t>* Уникальная на российском рынке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CE1CCA-855D-2EC2-E66C-ED8089542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3856" y="1093877"/>
            <a:ext cx="5667768" cy="5667768"/>
          </a:xfrm>
          <a:prstGeom prst="rect">
            <a:avLst/>
          </a:prstGeom>
        </p:spPr>
      </p:pic>
      <p:sp>
        <p:nvSpPr>
          <p:cNvPr id="376" name="Google Shape;376;p35"/>
          <p:cNvSpPr txBox="1"/>
          <p:nvPr/>
        </p:nvSpPr>
        <p:spPr>
          <a:xfrm>
            <a:off x="-15006651" y="458486"/>
            <a:ext cx="1199352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dirty="0">
                <a:solidFill>
                  <a:srgbClr val="003B58"/>
                </a:solidFill>
                <a:latin typeface="Calibri"/>
                <a:ea typeface="Calibri"/>
                <a:cs typeface="Calibri"/>
                <a:sym typeface="Calibri"/>
              </a:rPr>
              <a:t>СЕБОЛЕПТ® шампунь для ежедневного применения профилактический от перхоти, 250 мл</a:t>
            </a:r>
            <a:endParaRPr sz="2800" b="0" i="0" u="none" strike="noStrike" cap="none" dirty="0">
              <a:solidFill>
                <a:srgbClr val="003B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35"/>
          <p:cNvSpPr txBox="1"/>
          <p:nvPr/>
        </p:nvSpPr>
        <p:spPr>
          <a:xfrm>
            <a:off x="-182096" y="1540824"/>
            <a:ext cx="123858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b="1" i="0" u="none" strike="noStrike" cap="none" dirty="0">
                <a:solidFill>
                  <a:srgbClr val="01A9AD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2 активных компонента в профилактической дозировке</a:t>
            </a:r>
            <a:r>
              <a:rPr lang="ru-RU" b="1" dirty="0">
                <a:solidFill>
                  <a:srgbClr val="01A9AD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: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п</a:t>
            </a:r>
            <a:r>
              <a:rPr lang="ru-RU" b="1" u="none" strike="noStrike" cap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ироктон</a:t>
            </a:r>
            <a:r>
              <a:rPr lang="ru-RU" b="1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b="1" u="none" strike="noStrike" cap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оламин</a:t>
            </a:r>
            <a:r>
              <a:rPr lang="ru-RU" b="1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 + </a:t>
            </a:r>
            <a:r>
              <a:rPr lang="ru-RU" b="1" u="none" strike="noStrike" cap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климбазол</a:t>
            </a:r>
            <a:endParaRPr b="1" i="0" u="none" strike="noStrike" cap="none" dirty="0">
              <a:solidFill>
                <a:schemeClr val="bg1">
                  <a:lumMod val="50000"/>
                </a:schemeClr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35"/>
          <p:cNvSpPr txBox="1"/>
          <p:nvPr/>
        </p:nvSpPr>
        <p:spPr>
          <a:xfrm>
            <a:off x="-14695937" y="4594473"/>
            <a:ext cx="7872915" cy="158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B395"/>
                </a:solidFill>
                <a:latin typeface="Calibri"/>
                <a:ea typeface="Arial"/>
                <a:cs typeface="Calibri"/>
                <a:sym typeface="Calibri"/>
              </a:rPr>
              <a:t>Для деликатного очищения волос и кожи головы, поддержания лечебного эффекта шампуня от перхоти</a:t>
            </a:r>
            <a:endParaRPr b="0" i="0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endParaRPr lang="ru-RU" dirty="0">
              <a:solidFill>
                <a:srgbClr val="00B3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B395"/>
                </a:solidFill>
                <a:latin typeface="Calibri"/>
                <a:ea typeface="Calibri"/>
                <a:cs typeface="Calibri"/>
                <a:sym typeface="Calibri"/>
              </a:rPr>
              <a:t>В качестве </a:t>
            </a:r>
            <a:r>
              <a:rPr lang="ru-RU" b="0" i="0" u="none" strike="noStrike" cap="none" dirty="0">
                <a:solidFill>
                  <a:srgbClr val="00B395"/>
                </a:solidFill>
                <a:latin typeface="Calibri"/>
                <a:ea typeface="Calibri"/>
                <a:cs typeface="Calibri"/>
                <a:sym typeface="Calibri"/>
              </a:rPr>
              <a:t>самостоятельного базового средства для ежедневного ухода за волосами и чувствительной кожей головы для предупреждения образования перхоти</a:t>
            </a:r>
            <a:endParaRPr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FF097F-4561-4294-A742-8E00A13344E0}"/>
              </a:ext>
            </a:extLst>
          </p:cNvPr>
          <p:cNvSpPr txBox="1"/>
          <p:nvPr/>
        </p:nvSpPr>
        <p:spPr>
          <a:xfrm>
            <a:off x="-14695937" y="2692348"/>
            <a:ext cx="63782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3B58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Предупреждает образование перхоти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3B58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Нормализует работу сальных желез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3B58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Восстановление баланса микрофлоры волосистой части головы</a:t>
            </a:r>
          </a:p>
        </p:txBody>
      </p:sp>
      <p:sp>
        <p:nvSpPr>
          <p:cNvPr id="3" name="Google Shape;367;p34">
            <a:extLst>
              <a:ext uri="{FF2B5EF4-FFF2-40B4-BE49-F238E27FC236}">
                <a16:creationId xmlns:a16="http://schemas.microsoft.com/office/drawing/2014/main" id="{38608DA8-5FF4-E97C-7F3F-F06CB40E68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513813"/>
            <a:ext cx="12192000" cy="90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B58"/>
              </a:buClr>
              <a:buSzPts val="4000"/>
              <a:buFont typeface="Calibri"/>
              <a:buNone/>
            </a:pPr>
            <a:r>
              <a:rPr lang="ru-RU" sz="20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СЕБО</a:t>
            </a:r>
            <a:r>
              <a:rPr lang="ru-RU" sz="2000" b="1" i="0" u="none" strike="noStrike" cap="none" dirty="0">
                <a:solidFill>
                  <a:srgbClr val="56B89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ЛЕПТ</a:t>
            </a:r>
            <a:r>
              <a:rPr lang="ru-RU" sz="2000" b="1" i="0" u="none" strike="noStrike" cap="none" baseline="30000" dirty="0">
                <a:solidFill>
                  <a:srgbClr val="56B89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®</a:t>
            </a:r>
            <a:r>
              <a:rPr lang="ru-RU" sz="2000" b="1" i="0" u="none" strike="noStrike" cap="none" dirty="0">
                <a:solidFill>
                  <a:srgbClr val="003B58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20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шампунь </a:t>
            </a:r>
            <a:r>
              <a:rPr lang="ru-RU" sz="20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для ежедневного применения </a:t>
            </a:r>
            <a:br>
              <a:rPr lang="ru-RU" sz="20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</a:br>
            <a:r>
              <a:rPr lang="ru-RU" sz="20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профилактический от перхоти, 250 мл</a:t>
            </a:r>
            <a:endParaRPr sz="2400" dirty="0">
              <a:solidFill>
                <a:srgbClr val="004F74"/>
              </a:solidFill>
              <a:latin typeface="Montserrat" pitchFamily="2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C2EF9AB-2EBB-C9AA-8BF1-C88D082A7A2C}"/>
              </a:ext>
            </a:extLst>
          </p:cNvPr>
          <p:cNvGrpSpPr/>
          <p:nvPr/>
        </p:nvGrpSpPr>
        <p:grpSpPr>
          <a:xfrm>
            <a:off x="1484759" y="3834297"/>
            <a:ext cx="8343900" cy="2211249"/>
            <a:chOff x="1544719" y="3886219"/>
            <a:chExt cx="8343900" cy="2211249"/>
          </a:xfrm>
        </p:grpSpPr>
        <p:sp>
          <p:nvSpPr>
            <p:cNvPr id="2" name="Скругленный прямоугольник 1">
              <a:extLst>
                <a:ext uri="{FF2B5EF4-FFF2-40B4-BE49-F238E27FC236}">
                  <a16:creationId xmlns:a16="http://schemas.microsoft.com/office/drawing/2014/main" id="{01D6F134-3897-78AC-D6C1-B7C2490F5089}"/>
                </a:ext>
              </a:extLst>
            </p:cNvPr>
            <p:cNvSpPr/>
            <p:nvPr/>
          </p:nvSpPr>
          <p:spPr>
            <a:xfrm>
              <a:off x="1544719" y="3886219"/>
              <a:ext cx="8343900" cy="2211249"/>
            </a:xfrm>
            <a:prstGeom prst="roundRect">
              <a:avLst>
                <a:gd name="adj" fmla="val 8988"/>
              </a:avLst>
            </a:prstGeom>
            <a:solidFill>
              <a:srgbClr val="EDF7F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Google Shape;371;p34">
              <a:extLst>
                <a:ext uri="{FF2B5EF4-FFF2-40B4-BE49-F238E27FC236}">
                  <a16:creationId xmlns:a16="http://schemas.microsoft.com/office/drawing/2014/main" id="{35B09B86-7DE4-80A0-3FD0-13FE909AD5A3}"/>
                </a:ext>
              </a:extLst>
            </p:cNvPr>
            <p:cNvSpPr txBox="1"/>
            <p:nvPr/>
          </p:nvSpPr>
          <p:spPr>
            <a:xfrm>
              <a:off x="1847795" y="4133163"/>
              <a:ext cx="5916584" cy="1754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0" indent="-3429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ts val="2400"/>
                <a:buFont typeface="Wingdings" panose="05000000000000000000" pitchFamily="2" charset="2"/>
                <a:buChar char="§"/>
              </a:pPr>
              <a:r>
                <a:rPr lang="ru-RU" sz="1500" b="1" dirty="0">
                  <a:solidFill>
                    <a:srgbClr val="01A9AD"/>
                  </a:solidFill>
                  <a:latin typeface="Montserrat" pitchFamily="2" charset="0"/>
                  <a:ea typeface="Arial"/>
                  <a:cs typeface="Calibri"/>
                  <a:sym typeface="Calibri"/>
                </a:rPr>
                <a:t>Для деликатного очищения волос и кожи головы, </a:t>
              </a:r>
              <a:r>
                <a:rPr lang="ru-RU" sz="1500" dirty="0">
                  <a:solidFill>
                    <a:srgbClr val="01A9AD"/>
                  </a:solidFill>
                  <a:latin typeface="Montserrat" pitchFamily="2" charset="0"/>
                  <a:ea typeface="Arial"/>
                  <a:cs typeface="Calibri"/>
                  <a:sym typeface="Calibri"/>
                </a:rPr>
                <a:t>поддержания лечебного эффекта шампуня от перхоти</a:t>
              </a:r>
              <a:endParaRPr lang="ru-RU" sz="1500" b="0" i="0" strike="noStrike" cap="none" dirty="0">
                <a:solidFill>
                  <a:srgbClr val="01A9AD"/>
                </a:solidFill>
                <a:latin typeface="Montserrat" pitchFamily="2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285750" marR="0" lvl="0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ts val="2400"/>
                <a:buFont typeface="Wingdings" panose="05000000000000000000" pitchFamily="2" charset="2"/>
                <a:buChar char="§"/>
              </a:pPr>
              <a:endParaRPr lang="ru-RU" sz="1500" dirty="0">
                <a:solidFill>
                  <a:srgbClr val="01A9AD"/>
                </a:solidFill>
                <a:latin typeface="Montserrat" pitchFamily="2" charset="0"/>
                <a:ea typeface="Calibri"/>
                <a:cs typeface="Calibri"/>
                <a:sym typeface="Calibri"/>
              </a:endParaRPr>
            </a:p>
            <a:p>
              <a:pPr marL="342900" marR="0" lvl="0" indent="-3429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ts val="2400"/>
                <a:buFont typeface="Wingdings" panose="05000000000000000000" pitchFamily="2" charset="2"/>
                <a:buChar char="§"/>
              </a:pPr>
              <a:r>
                <a:rPr lang="ru-RU" sz="1500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В качестве </a:t>
              </a:r>
              <a:r>
                <a:rPr lang="ru-RU" sz="1500" b="0" i="0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самостоятельного </a:t>
              </a:r>
              <a:r>
                <a:rPr lang="ru-RU" sz="1500" b="1" i="0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базового средства для ежедневного ухода за волосами и чувствительной кожей головы</a:t>
              </a:r>
              <a:r>
                <a:rPr lang="ru-RU" sz="1500" b="0" i="0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 для предупреждения образования перхоти</a:t>
              </a:r>
              <a:endParaRPr lang="ru-RU" sz="1500" b="0" i="0" u="none" strike="noStrike" cap="none" dirty="0">
                <a:solidFill>
                  <a:srgbClr val="01A9AD"/>
                </a:solidFill>
                <a:latin typeface="Montserrat" pitchFamily="2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1FA498E-B969-477D-B0CF-99208A0C31D4}"/>
              </a:ext>
            </a:extLst>
          </p:cNvPr>
          <p:cNvSpPr txBox="1"/>
          <p:nvPr/>
        </p:nvSpPr>
        <p:spPr>
          <a:xfrm>
            <a:off x="1787835" y="2527144"/>
            <a:ext cx="53092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3B58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Предупреждает образование перхоти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3B58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Нормализует работу сальных желез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3B58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Восстановление баланса микрофлоры волосистой части головы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09E8D8-2D44-167C-2C2D-504DFED30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5957" y="4994031"/>
            <a:ext cx="1657766" cy="18639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7BDC8D7-679C-1D0B-E8C7-201F7A62E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979" y="1236964"/>
            <a:ext cx="5667768" cy="5667768"/>
          </a:xfrm>
          <a:prstGeom prst="rect">
            <a:avLst/>
          </a:prstGeom>
        </p:spPr>
      </p:pic>
      <p:sp>
        <p:nvSpPr>
          <p:cNvPr id="2" name="Google Shape;367;p34">
            <a:extLst>
              <a:ext uri="{FF2B5EF4-FFF2-40B4-BE49-F238E27FC236}">
                <a16:creationId xmlns:a16="http://schemas.microsoft.com/office/drawing/2014/main" id="{905F2291-24BD-90DD-BC5B-E7F02A8C29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83833"/>
            <a:ext cx="12192000" cy="90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B58"/>
              </a:buClr>
              <a:buSzPts val="4000"/>
              <a:buFont typeface="Calibri"/>
              <a:buNone/>
            </a:pPr>
            <a:r>
              <a:rPr lang="ru-RU" sz="2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СЕБО</a:t>
            </a:r>
            <a:r>
              <a:rPr lang="ru-RU" sz="2400" b="1" i="0" u="none" strike="noStrike" cap="none" dirty="0">
                <a:solidFill>
                  <a:srgbClr val="56B89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ЛЕПТ</a:t>
            </a:r>
            <a:r>
              <a:rPr lang="ru-RU" sz="2400" b="1" i="0" u="none" strike="noStrike" cap="none" baseline="30000" dirty="0">
                <a:solidFill>
                  <a:srgbClr val="56B89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®</a:t>
            </a:r>
            <a:r>
              <a:rPr lang="ru-RU" sz="2400" b="1" i="0" u="none" strike="noStrike" cap="none" dirty="0">
                <a:solidFill>
                  <a:srgbClr val="003B58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20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бальзам-ополаскиватель от перхоти, 250 мл </a:t>
            </a:r>
            <a:endParaRPr sz="20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3" name="Google Shape;379;p35">
            <a:extLst>
              <a:ext uri="{FF2B5EF4-FFF2-40B4-BE49-F238E27FC236}">
                <a16:creationId xmlns:a16="http://schemas.microsoft.com/office/drawing/2014/main" id="{533A2051-3DEF-2660-F9CD-DC23953F3FF9}"/>
              </a:ext>
            </a:extLst>
          </p:cNvPr>
          <p:cNvSpPr txBox="1"/>
          <p:nvPr/>
        </p:nvSpPr>
        <p:spPr>
          <a:xfrm>
            <a:off x="-182097" y="1400252"/>
            <a:ext cx="123858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b="1" i="0" u="none" strike="noStrike" cap="none" dirty="0">
                <a:solidFill>
                  <a:srgbClr val="01A9AD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2 активных компонента:</a:t>
            </a:r>
            <a:endParaRPr lang="ru-RU" b="1" dirty="0">
              <a:solidFill>
                <a:srgbClr val="01A9AD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п</a:t>
            </a:r>
            <a:r>
              <a:rPr lang="ru-RU" b="1" u="none" strike="noStrike" cap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ироктон</a:t>
            </a:r>
            <a:r>
              <a:rPr lang="ru-RU" b="1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b="1" u="none" strike="noStrike" cap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оламин</a:t>
            </a:r>
            <a:r>
              <a:rPr lang="ru-RU" b="1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 + </a:t>
            </a:r>
            <a:r>
              <a:rPr lang="ru-RU" b="1" u="none" strike="noStrike" cap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SemiBold" pitchFamily="2" charset="0"/>
                <a:ea typeface="Calibri"/>
                <a:cs typeface="Calibri"/>
                <a:sym typeface="Calibri"/>
              </a:rPr>
              <a:t>климбазол</a:t>
            </a:r>
            <a:endParaRPr lang="ru-RU" b="1" i="0" u="none" strike="noStrike" cap="none" dirty="0">
              <a:solidFill>
                <a:schemeClr val="bg1">
                  <a:lumMod val="50000"/>
                </a:schemeClr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EF3577C-623A-330D-38C1-B2A7CEA54549}"/>
              </a:ext>
            </a:extLst>
          </p:cNvPr>
          <p:cNvGrpSpPr/>
          <p:nvPr/>
        </p:nvGrpSpPr>
        <p:grpSpPr>
          <a:xfrm>
            <a:off x="1544719" y="4031272"/>
            <a:ext cx="8343900" cy="2005634"/>
            <a:chOff x="1544719" y="3918304"/>
            <a:chExt cx="8343900" cy="1636260"/>
          </a:xfrm>
        </p:grpSpPr>
        <p:sp>
          <p:nvSpPr>
            <p:cNvPr id="11" name="Скругленный прямоугольник 10">
              <a:extLst>
                <a:ext uri="{FF2B5EF4-FFF2-40B4-BE49-F238E27FC236}">
                  <a16:creationId xmlns:a16="http://schemas.microsoft.com/office/drawing/2014/main" id="{BC7729F4-99E2-DDCC-4F83-50C42610C3C3}"/>
                </a:ext>
              </a:extLst>
            </p:cNvPr>
            <p:cNvSpPr/>
            <p:nvPr/>
          </p:nvSpPr>
          <p:spPr>
            <a:xfrm>
              <a:off x="1544719" y="3918304"/>
              <a:ext cx="8343900" cy="1636260"/>
            </a:xfrm>
            <a:prstGeom prst="roundRect">
              <a:avLst>
                <a:gd name="adj" fmla="val 8988"/>
              </a:avLst>
            </a:prstGeom>
            <a:solidFill>
              <a:srgbClr val="EDF7F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Google Shape;371;p34">
              <a:extLst>
                <a:ext uri="{FF2B5EF4-FFF2-40B4-BE49-F238E27FC236}">
                  <a16:creationId xmlns:a16="http://schemas.microsoft.com/office/drawing/2014/main" id="{2CF63169-9E92-D0A1-996E-342114A57599}"/>
                </a:ext>
              </a:extLst>
            </p:cNvPr>
            <p:cNvSpPr txBox="1"/>
            <p:nvPr/>
          </p:nvSpPr>
          <p:spPr>
            <a:xfrm>
              <a:off x="1847795" y="4133163"/>
              <a:ext cx="6094428" cy="1255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ct val="100000"/>
                <a:buFont typeface="Wingdings" panose="05000000000000000000" pitchFamily="2" charset="2"/>
                <a:buChar char="§"/>
              </a:pPr>
              <a:r>
                <a:rPr lang="ru-RU" sz="1400" b="0" i="0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После каждого применения шампуня от перхоти </a:t>
              </a:r>
              <a:r>
                <a:rPr lang="ru-RU" sz="1400" b="0" i="0" u="none" strike="noStrike" cap="none" dirty="0" err="1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Себолепт</a:t>
              </a:r>
              <a:r>
                <a:rPr lang="ru-RU" sz="1400" b="0" i="0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 и профилактического шампуня от перхоти </a:t>
              </a:r>
              <a:r>
                <a:rPr lang="ru-RU" sz="1400" b="1" i="0" u="none" strike="noStrike" cap="none" dirty="0" err="1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Себолепт</a:t>
              </a:r>
              <a:r>
                <a:rPr lang="ru-RU" sz="1400" b="1" i="0" u="none" strike="noStrike" cap="none" baseline="30000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®</a:t>
              </a:r>
            </a:p>
            <a:p>
              <a:pPr marL="342900" marR="0" lvl="0" indent="-3429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ct val="100000"/>
                <a:buFont typeface="Wingdings" panose="05000000000000000000" pitchFamily="2" charset="2"/>
                <a:buChar char="§"/>
              </a:pPr>
              <a:endParaRPr lang="ru-RU" sz="1400" b="0" i="0" u="none" strike="noStrike" cap="none" dirty="0">
                <a:solidFill>
                  <a:srgbClr val="01A9AD"/>
                </a:solidFill>
                <a:latin typeface="Montserrat" pitchFamily="2" charset="0"/>
                <a:ea typeface="Calibri"/>
                <a:cs typeface="Calibri"/>
                <a:sym typeface="Calibri"/>
              </a:endParaRPr>
            </a:p>
            <a:p>
              <a:pPr marL="342900" marR="0" lvl="0" indent="-3429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ct val="100000"/>
                <a:buFont typeface="Wingdings" panose="05000000000000000000" pitchFamily="2" charset="2"/>
                <a:buChar char="§"/>
              </a:pPr>
              <a:r>
                <a:rPr lang="ru-RU" sz="1400" b="0" i="0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В качестве </a:t>
              </a:r>
              <a:r>
                <a:rPr lang="ru-RU" sz="1400" b="1" i="0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базового средства для ежедневного деликатного ухода за волосами и кожей головы </a:t>
              </a:r>
            </a:p>
            <a:p>
              <a:pPr marL="285750" marR="0" lvl="0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F74"/>
                </a:buClr>
                <a:buSzPct val="100000"/>
                <a:buFont typeface="Wingdings" panose="05000000000000000000" pitchFamily="2" charset="2"/>
                <a:buChar char="§"/>
              </a:pPr>
              <a:r>
                <a:rPr lang="ru-RU" sz="1400" b="1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       </a:t>
              </a:r>
              <a:r>
                <a:rPr lang="ru-RU" sz="1400" b="0" i="0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для профилактики перхоти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2E406CB-6DE2-B37F-6AF9-99645995C6A7}"/>
              </a:ext>
            </a:extLst>
          </p:cNvPr>
          <p:cNvSpPr txBox="1"/>
          <p:nvPr/>
        </p:nvSpPr>
        <p:spPr>
          <a:xfrm>
            <a:off x="1847795" y="2499260"/>
            <a:ext cx="53092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Улучшает структуру волос, защищая их от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пересушивания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4F74"/>
              </a:solidFill>
              <a:effectLst/>
              <a:uLnTx/>
              <a:uFillTx/>
              <a:latin typeface="Montserrat" pitchFamily="2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Нормализует работу сальных желез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Увлажняет кожу головы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F52E741-DDA5-913A-A1EE-7698D8476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5957" y="4994031"/>
            <a:ext cx="1657766" cy="186396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0;p27">
            <a:extLst>
              <a:ext uri="{FF2B5EF4-FFF2-40B4-BE49-F238E27FC236}">
                <a16:creationId xmlns:a16="http://schemas.microsoft.com/office/drawing/2014/main" id="{59D1589D-883A-48E8-BADA-1C410D00C7D1}"/>
              </a:ext>
            </a:extLst>
          </p:cNvPr>
          <p:cNvSpPr/>
          <p:nvPr/>
        </p:nvSpPr>
        <p:spPr>
          <a:xfrm>
            <a:off x="1" y="809794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20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Дополнительные активные компоненты линейки СЕБО</a:t>
            </a:r>
            <a:r>
              <a:rPr lang="ru-RU" sz="2000" b="1" i="0" u="none" strike="noStrike" cap="none" dirty="0">
                <a:solidFill>
                  <a:srgbClr val="56B89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ЛЕПТ</a:t>
            </a:r>
            <a:r>
              <a:rPr lang="ru-RU" sz="2000" b="1" i="0" u="none" strike="noStrike" cap="none" baseline="30000" dirty="0">
                <a:solidFill>
                  <a:srgbClr val="56B893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®</a:t>
            </a:r>
            <a:r>
              <a:rPr lang="ru-RU" sz="2000" b="1" i="0" u="none" strike="noStrike" cap="none" dirty="0">
                <a:solidFill>
                  <a:srgbClr val="003B58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endParaRPr lang="ru-RU" sz="20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11BC99-B656-667E-2974-DA3A0EB54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5957" y="4994031"/>
            <a:ext cx="1657766" cy="1863969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6B89D09-753A-D42E-FA85-ECBC24DDAF4A}"/>
              </a:ext>
            </a:extLst>
          </p:cNvPr>
          <p:cNvGrpSpPr/>
          <p:nvPr/>
        </p:nvGrpSpPr>
        <p:grpSpPr>
          <a:xfrm>
            <a:off x="974038" y="1828801"/>
            <a:ext cx="10257179" cy="3816626"/>
            <a:chOff x="974038" y="1630018"/>
            <a:chExt cx="10257179" cy="3816626"/>
          </a:xfrm>
        </p:grpSpPr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832AC672-24AC-665C-8A61-5DA3A395AE3D}"/>
                </a:ext>
              </a:extLst>
            </p:cNvPr>
            <p:cNvSpPr/>
            <p:nvPr/>
          </p:nvSpPr>
          <p:spPr>
            <a:xfrm>
              <a:off x="974038" y="1630018"/>
              <a:ext cx="2941982" cy="3816626"/>
            </a:xfrm>
            <a:prstGeom prst="roundRect">
              <a:avLst/>
            </a:prstGeom>
            <a:solidFill>
              <a:srgbClr val="EDF7F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Скругленный прямоугольник 4">
              <a:extLst>
                <a:ext uri="{FF2B5EF4-FFF2-40B4-BE49-F238E27FC236}">
                  <a16:creationId xmlns:a16="http://schemas.microsoft.com/office/drawing/2014/main" id="{4D8D7C2E-8AC9-F555-E64E-93CE637D9C98}"/>
                </a:ext>
              </a:extLst>
            </p:cNvPr>
            <p:cNvSpPr/>
            <p:nvPr/>
          </p:nvSpPr>
          <p:spPr>
            <a:xfrm>
              <a:off x="4174435" y="1630018"/>
              <a:ext cx="3856383" cy="3816626"/>
            </a:xfrm>
            <a:prstGeom prst="roundRect">
              <a:avLst/>
            </a:prstGeom>
            <a:solidFill>
              <a:srgbClr val="EDF7F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2810CFA2-7213-94E5-5BAE-834C175245BB}"/>
                </a:ext>
              </a:extLst>
            </p:cNvPr>
            <p:cNvSpPr/>
            <p:nvPr/>
          </p:nvSpPr>
          <p:spPr>
            <a:xfrm>
              <a:off x="8289234" y="1630018"/>
              <a:ext cx="2941983" cy="3816626"/>
            </a:xfrm>
            <a:prstGeom prst="roundRect">
              <a:avLst/>
            </a:prstGeom>
            <a:solidFill>
              <a:srgbClr val="EDF7F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FA5D55-1A54-1DB7-4F6E-8FEBBBD774F3}"/>
                </a:ext>
              </a:extLst>
            </p:cNvPr>
            <p:cNvSpPr txBox="1"/>
            <p:nvPr/>
          </p:nvSpPr>
          <p:spPr>
            <a:xfrm>
              <a:off x="1113185" y="2067338"/>
              <a:ext cx="2663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МОЧЕВИНА </a:t>
              </a:r>
              <a:endParaRPr lang="ru-RU" u="none" strike="noStrike" cap="none" dirty="0">
                <a:solidFill>
                  <a:srgbClr val="01A9AD"/>
                </a:solidFill>
                <a:latin typeface="Montserrat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5BC6A5-A885-8D2C-5501-BF8B1AA0419F}"/>
                </a:ext>
              </a:extLst>
            </p:cNvPr>
            <p:cNvSpPr txBox="1"/>
            <p:nvPr/>
          </p:nvSpPr>
          <p:spPr>
            <a:xfrm>
              <a:off x="4750904" y="1967948"/>
              <a:ext cx="26636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173"/>
                </a:buClr>
                <a:buSzPts val="2400"/>
                <a:buFont typeface="Calibri"/>
                <a:buNone/>
              </a:pPr>
              <a:r>
                <a:rPr lang="ru-RU" sz="1800" b="1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Д-ПАНТЕНОЛ</a:t>
              </a:r>
              <a:br>
                <a:rPr lang="ru-RU" sz="1800" b="1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</a:br>
              <a:r>
                <a:rPr lang="ru-RU" sz="1800" b="1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(провитамин В5)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07BE4F-0D35-6F6E-E8EA-0923752D9B9E}"/>
                </a:ext>
              </a:extLst>
            </p:cNvPr>
            <p:cNvSpPr txBox="1"/>
            <p:nvPr/>
          </p:nvSpPr>
          <p:spPr>
            <a:xfrm>
              <a:off x="8468139" y="1967948"/>
              <a:ext cx="2663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1800" b="1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МЯГКИЕ ПАВ  </a:t>
              </a:r>
              <a:endParaRPr lang="ru-RU" sz="1100" u="none" strike="noStrike" cap="none" dirty="0">
                <a:solidFill>
                  <a:srgbClr val="01A9AD"/>
                </a:solidFill>
                <a:latin typeface="Montserrat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B6BA1A-8E45-6887-E5DF-8AF8E632B928}"/>
                </a:ext>
              </a:extLst>
            </p:cNvPr>
            <p:cNvSpPr txBox="1"/>
            <p:nvPr/>
          </p:nvSpPr>
          <p:spPr>
            <a:xfrm>
              <a:off x="1113185" y="2902226"/>
              <a:ext cx="266368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Оказывает увлажняющий </a:t>
              </a:r>
            </a:p>
            <a:p>
              <a:pPr algn="ctr"/>
              <a:r>
                <a:rPr lang="ru-RU" sz="160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и мягкий отшелушивающий эффекты</a:t>
              </a:r>
              <a:endParaRPr lang="ru-RU" sz="1600" u="none" strike="noStrike" cap="none" dirty="0">
                <a:solidFill>
                  <a:srgbClr val="004F74"/>
                </a:solidFill>
                <a:latin typeface="Montserrat" pitchFamily="2" charset="0"/>
              </a:endParaRPr>
            </a:p>
            <a:p>
              <a:pPr algn="ctr"/>
              <a:endParaRPr lang="ru-RU" sz="2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EE4EBA-26E7-758D-7216-6490CCE2C41C}"/>
                </a:ext>
              </a:extLst>
            </p:cNvPr>
            <p:cNvSpPr txBox="1"/>
            <p:nvPr/>
          </p:nvSpPr>
          <p:spPr>
            <a:xfrm>
              <a:off x="4214192" y="2902226"/>
              <a:ext cx="371723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lang="ru-RU" sz="160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Улучшает структуру волос, укрепляет и защищает их от воздействия неблагоприятных внешних факторов. </a:t>
              </a:r>
              <a:br>
                <a:rPr lang="ru-RU" sz="160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</a:br>
              <a:r>
                <a:rPr lang="ru-RU" sz="160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Ускоряет процесс  </a:t>
              </a:r>
              <a:r>
                <a:rPr lang="ru-RU" sz="1600" u="none" strike="noStrike" cap="none" dirty="0" err="1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эпителизации</a:t>
              </a:r>
              <a:r>
                <a:rPr lang="ru-RU" sz="160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, обладает противовоспалительным действием</a:t>
              </a:r>
              <a:endParaRPr lang="ru-RU" sz="1050" u="none" strike="noStrike" cap="none" dirty="0">
                <a:solidFill>
                  <a:srgbClr val="004F74"/>
                </a:solidFill>
                <a:latin typeface="Montserrat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8F33876-F184-669B-CD59-2E06227F83CA}"/>
                </a:ext>
              </a:extLst>
            </p:cNvPr>
            <p:cNvSpPr txBox="1"/>
            <p:nvPr/>
          </p:nvSpPr>
          <p:spPr>
            <a:xfrm>
              <a:off x="8428382" y="2902226"/>
              <a:ext cx="26636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160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Мягко очищают волосы и поддерживают физиологический </a:t>
              </a:r>
              <a:r>
                <a:rPr lang="en" sz="160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pH </a:t>
              </a:r>
              <a:r>
                <a:rPr lang="ru-RU" sz="160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кожи головы</a:t>
              </a:r>
              <a:endParaRPr lang="ru-RU" sz="1600" u="none" strike="noStrike" cap="none" dirty="0">
                <a:solidFill>
                  <a:srgbClr val="004F74"/>
                </a:solidFill>
                <a:latin typeface="Montserra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583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68248D-7242-EF32-1392-4BE836107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6974" y="498761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05B527-D778-44F0-BB2C-22213C550AA5}"/>
              </a:ext>
            </a:extLst>
          </p:cNvPr>
          <p:cNvSpPr txBox="1"/>
          <p:nvPr/>
        </p:nvSpPr>
        <p:spPr>
          <a:xfrm>
            <a:off x="1105918" y="2552552"/>
            <a:ext cx="600925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Многофакторный механизм действия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У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никальная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* комбинация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противозудного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 и 2х противогрибковых компонентов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Усиленная противогрибковая активность без резистентности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Уменьшает выпадение волос</a:t>
            </a:r>
            <a:endParaRPr lang="ru-RU" sz="1600" dirty="0">
              <a:solidFill>
                <a:srgbClr val="004F74"/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Подходит для любого типа волос,  </a:t>
            </a:r>
            <a:r>
              <a:rPr kumimoji="0" lang="ru-RU" sz="1600" i="1" u="none" strike="noStrike" kern="120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 Medium" pitchFamily="2" charset="0"/>
                <a:cs typeface="Times New Roman" panose="02020603050405020304" pitchFamily="18" charset="0"/>
              </a:rPr>
              <a:t>даже для окрашенных и повреждённых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50B980-715C-4114-AC68-32617C35D277}"/>
              </a:ext>
            </a:extLst>
          </p:cNvPr>
          <p:cNvSpPr txBox="1"/>
          <p:nvPr/>
        </p:nvSpPr>
        <p:spPr>
          <a:xfrm>
            <a:off x="5227666" y="733415"/>
            <a:ext cx="6398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серия средств c уникальным* составом для всеобъемлющего ухода за волосами и кожей головы от перхоти и зуда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D36DF1-7D1C-F9CF-7223-325DFE952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97" y="809347"/>
            <a:ext cx="3811060" cy="6717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24ED541-92FF-F4F9-9222-06EB9E270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1640" y="3268868"/>
            <a:ext cx="3192081" cy="358913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83DA8F-1640-F34B-590E-EF7083183056}"/>
              </a:ext>
            </a:extLst>
          </p:cNvPr>
          <p:cNvSpPr/>
          <p:nvPr/>
        </p:nvSpPr>
        <p:spPr>
          <a:xfrm>
            <a:off x="796290" y="6235402"/>
            <a:ext cx="953174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* Уникальная для России</a:t>
            </a:r>
          </a:p>
        </p:txBody>
      </p:sp>
    </p:spTree>
    <p:extLst>
      <p:ext uri="{BB962C8B-B14F-4D97-AF65-F5344CB8AC3E}">
        <p14:creationId xmlns:p14="http://schemas.microsoft.com/office/powerpoint/2010/main" val="534320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4610" y="849829"/>
            <a:ext cx="11029243" cy="110667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Ж 22 года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Диагноз: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Себорейный дерматит волосистой части головы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Проводимая терапия: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СЕБОЛЕПТ® шампунь от перхоти + СЕБОЛЕПТ® бальзам ополаскиватель + СЕБОЛЕПТ® шампунь ежедневный</a:t>
            </a:r>
            <a:br>
              <a:rPr lang="ru-RU" sz="1600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Продолжительность терапии: 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35 дней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17C3AC-82DE-4352-BF7E-C9C2ABCEB3EF}"/>
              </a:ext>
            </a:extLst>
          </p:cNvPr>
          <p:cNvSpPr txBox="1"/>
          <p:nvPr/>
        </p:nvSpPr>
        <p:spPr>
          <a:xfrm>
            <a:off x="594610" y="2467172"/>
            <a:ext cx="265136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Шелушение – 3 (сильная)</a:t>
            </a:r>
            <a:endParaRPr lang="en-US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Гиперемия – 2 (умеренная)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Зуд по ВАШ – 10</a:t>
            </a:r>
          </a:p>
          <a:p>
            <a:endParaRPr lang="ru-RU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F4530F-7BBA-4BD1-AF62-E928D56A6796}"/>
              </a:ext>
            </a:extLst>
          </p:cNvPr>
          <p:cNvSpPr txBox="1"/>
          <p:nvPr/>
        </p:nvSpPr>
        <p:spPr>
          <a:xfrm>
            <a:off x="8929036" y="2580709"/>
            <a:ext cx="309151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Шелушение – 2 (умеренная)</a:t>
            </a:r>
            <a:endParaRPr lang="en-US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Гиперемия – 0 (отсутствие)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Зуд по ВАШ – 1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Оценка комфортности применения 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(со слов пациента) – 3 (отлично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ru-RU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B93937-0F4D-4620-AF0C-AF6C6169C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695" y="1773875"/>
            <a:ext cx="2681583" cy="3488490"/>
          </a:xfrm>
          <a:prstGeom prst="round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EF708A-993F-4689-85C5-78BF9C159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54" y="1752165"/>
            <a:ext cx="2681583" cy="3531910"/>
          </a:xfrm>
          <a:prstGeom prst="round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13124D-0485-46C4-AEF0-BC903CD1489B}"/>
              </a:ext>
            </a:extLst>
          </p:cNvPr>
          <p:cNvSpPr txBox="1"/>
          <p:nvPr/>
        </p:nvSpPr>
        <p:spPr>
          <a:xfrm>
            <a:off x="594610" y="6216527"/>
            <a:ext cx="6932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Фото клинического случая предоставил врач, г. Москва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B5468D-33ED-4EC8-99B5-F968573D9748}"/>
              </a:ext>
            </a:extLst>
          </p:cNvPr>
          <p:cNvSpPr txBox="1"/>
          <p:nvPr/>
        </p:nvSpPr>
        <p:spPr>
          <a:xfrm>
            <a:off x="3678171" y="1908206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FE3626-13F7-4C14-8EE6-EDD695DBE142}"/>
              </a:ext>
            </a:extLst>
          </p:cNvPr>
          <p:cNvSpPr txBox="1"/>
          <p:nvPr/>
        </p:nvSpPr>
        <p:spPr>
          <a:xfrm>
            <a:off x="6308353" y="1908206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После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5B8EBD8-1107-4E7D-AB52-49DD82570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093" y="4992462"/>
            <a:ext cx="1658256" cy="18655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EAD24C-1696-4212-B877-0078773CC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7974" y="373674"/>
            <a:ext cx="2481287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22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8" descr="C:\Users\Пользователь\Desktop\себорея циновит ш\simp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0625" y="1257300"/>
            <a:ext cx="3687000" cy="2166333"/>
          </a:xfrm>
          <a:prstGeom prst="roundRect">
            <a:avLst>
              <a:gd name="adj" fmla="val 10144"/>
            </a:avLst>
          </a:prstGeom>
          <a:noFill/>
          <a:ln>
            <a:noFill/>
          </a:ln>
        </p:spPr>
      </p:pic>
      <p:pic>
        <p:nvPicPr>
          <p:cNvPr id="144" name="Google Shape;144;p18" descr="C:\Users\Пользователь\Desktop\себорея циновит ш\Suhaya-seboreya-kozhi-golovyi-foto.jpg"/>
          <p:cNvPicPr preferRelativeResize="0"/>
          <p:nvPr/>
        </p:nvPicPr>
        <p:blipFill rotWithShape="1">
          <a:blip r:embed="rId4">
            <a:alphaModFix/>
          </a:blip>
          <a:srcRect r="5267"/>
          <a:stretch/>
        </p:blipFill>
        <p:spPr>
          <a:xfrm>
            <a:off x="7790625" y="3778534"/>
            <a:ext cx="3687000" cy="2166333"/>
          </a:xfrm>
          <a:prstGeom prst="roundRect">
            <a:avLst>
              <a:gd name="adj" fmla="val 9928"/>
            </a:avLst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76AA53-26E3-E07A-71E8-CFE325D2F83B}"/>
              </a:ext>
            </a:extLst>
          </p:cNvPr>
          <p:cNvSpPr txBox="1"/>
          <p:nvPr/>
        </p:nvSpPr>
        <p:spPr>
          <a:xfrm>
            <a:off x="-1" y="561164"/>
            <a:ext cx="12191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400" b="1" dirty="0">
                <a:solidFill>
                  <a:srgbClr val="004F74"/>
                </a:solidFill>
                <a:latin typeface="Montserrat" pitchFamily="2" charset="0"/>
                <a:cs typeface="Calibri"/>
                <a:sym typeface="Calibri"/>
              </a:rPr>
              <a:t>Типы себорейного дерматита</a:t>
            </a:r>
            <a:endParaRPr lang="ru-RU" sz="1200" b="1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5D6E43-462E-6D78-E73B-B3387A0C285A}"/>
              </a:ext>
            </a:extLst>
          </p:cNvPr>
          <p:cNvSpPr txBox="1"/>
          <p:nvPr/>
        </p:nvSpPr>
        <p:spPr>
          <a:xfrm>
            <a:off x="1337846" y="1233769"/>
            <a:ext cx="3995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r>
              <a:rPr lang="ru-RU" sz="2000" b="1" dirty="0">
                <a:solidFill>
                  <a:srgbClr val="01A9AD"/>
                </a:solidFill>
                <a:latin typeface="Montserrat" pitchFamily="2" charset="0"/>
              </a:rPr>
              <a:t>Сухая перхоть (СД)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11B64-83C8-77A3-4F3B-7A5E0C9E9191}"/>
              </a:ext>
            </a:extLst>
          </p:cNvPr>
          <p:cNvSpPr txBox="1"/>
          <p:nvPr/>
        </p:nvSpPr>
        <p:spPr>
          <a:xfrm>
            <a:off x="1214021" y="1756963"/>
            <a:ext cx="62167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Л</a:t>
            </a:r>
            <a:r>
              <a:rPr lang="ru-RU" sz="1600" b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егко отделяющиеся чешуйки</a:t>
            </a:r>
            <a:r>
              <a:rPr lang="ru-RU" sz="1600" b="0" i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и шелушащиеся участки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З</a:t>
            </a:r>
            <a:r>
              <a:rPr lang="ru-RU" sz="1600" b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уд разной интенсивности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1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</a:t>
            </a:r>
            <a:r>
              <a:rPr lang="ru-RU" sz="1600" b="1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алоотделение</a:t>
            </a:r>
            <a:r>
              <a:rPr lang="ru-RU" sz="1600" b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снижено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Б</a:t>
            </a:r>
            <a:r>
              <a:rPr lang="ru-RU" sz="1600" b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елые чешуйки </a:t>
            </a:r>
            <a:r>
              <a: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сплошь покрывают кожу и волосы.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Волосы чрезмерно сухие, тонкие и ломкие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844AD00-69F4-E2E8-4E35-189BC05719AC}"/>
              </a:ext>
            </a:extLst>
          </p:cNvPr>
          <p:cNvGrpSpPr/>
          <p:nvPr/>
        </p:nvGrpSpPr>
        <p:grpSpPr>
          <a:xfrm>
            <a:off x="1214021" y="3684230"/>
            <a:ext cx="6377404" cy="2298599"/>
            <a:chOff x="1214021" y="3724478"/>
            <a:chExt cx="5901483" cy="2298599"/>
          </a:xfrm>
        </p:grpSpPr>
        <p:sp>
          <p:nvSpPr>
            <p:cNvPr id="142" name="Google Shape;142;p18"/>
            <p:cNvSpPr txBox="1"/>
            <p:nvPr/>
          </p:nvSpPr>
          <p:spPr>
            <a:xfrm>
              <a:off x="1214021" y="3724478"/>
              <a:ext cx="5562761" cy="648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400"/>
                <a:buFont typeface="Calibri"/>
                <a:buNone/>
              </a:pPr>
              <a:r>
                <a:rPr lang="ru-RU" sz="2000" b="1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Жирная перхоть (СД) </a:t>
              </a:r>
              <a:endParaRPr sz="1200" b="1" u="none" strike="noStrike" cap="none" dirty="0">
                <a:solidFill>
                  <a:srgbClr val="01A9AD"/>
                </a:solidFill>
                <a:latin typeface="Montserrat" pitchFamily="2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ru-RU" b="1" u="none" strike="noStrike" cap="none" dirty="0">
                  <a:solidFill>
                    <a:srgbClr val="01A9AD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     </a:t>
              </a:r>
              <a:endParaRPr sz="1200" b="1" u="none" strike="noStrike" cap="none" dirty="0">
                <a:solidFill>
                  <a:srgbClr val="01A9AD"/>
                </a:solidFill>
                <a:latin typeface="Montserrat" pitchFamily="2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5F4CA1-5D28-B786-5612-E75C42E000D0}"/>
                </a:ext>
              </a:extLst>
            </p:cNvPr>
            <p:cNvSpPr txBox="1"/>
            <p:nvPr/>
          </p:nvSpPr>
          <p:spPr>
            <a:xfrm>
              <a:off x="1214022" y="4207195"/>
              <a:ext cx="5901482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 pitchFamily="34" charset="0"/>
                <a:buChar char="•"/>
              </a:pPr>
              <a:r>
                <a:rPr lang="ru-RU" sz="1600" b="1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чешуйки, насыщенные секретом сальных желез </a:t>
              </a:r>
              <a:r>
                <a:rPr lang="ru-RU" sz="16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грязно-желтого или сероватого цвета</a:t>
              </a: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 pitchFamily="34" charset="0"/>
                <a:buChar char="•"/>
              </a:pPr>
              <a:r>
                <a:rPr lang="ru-RU" sz="1600" b="1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К</a:t>
              </a:r>
              <a:r>
                <a:rPr lang="ru-RU" sz="1600" b="1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ожное сало выделяется в избытке. </a:t>
              </a:r>
              <a:r>
                <a:rPr lang="ru-RU" sz="16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В результате разрыхляется роговой слой кожи, нарушается нормальный цикл деления клеток, </a:t>
              </a:r>
              <a:r>
                <a:rPr lang="ru-RU" sz="160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чешуйки перхоти слипаются и </a:t>
              </a:r>
              <a:r>
                <a:rPr lang="ru-RU" sz="1600" b="1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приобретают вид жирных хлопьев</a:t>
              </a:r>
              <a:endParaRPr lang="ru-RU"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 pitchFamily="34" charset="0"/>
                <a:buChar char="•"/>
              </a:pPr>
              <a:r>
                <a:rPr lang="ru-RU" sz="1600" b="1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Волосы жесткие и жирные</a:t>
              </a:r>
              <a:endParaRPr lang="ru-RU" sz="1600" b="1" u="none" strike="noStrike" cap="none" dirty="0">
                <a:solidFill>
                  <a:srgbClr val="004F74"/>
                </a:solidFill>
                <a:latin typeface="Montserrat" pitchFamily="2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4738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7" r="12651"/>
          <a:stretch/>
        </p:blipFill>
        <p:spPr>
          <a:xfrm>
            <a:off x="5367189" y="2111469"/>
            <a:ext cx="3922008" cy="2856134"/>
          </a:xfrm>
          <a:prstGeom prst="roundRect">
            <a:avLst>
              <a:gd name="adj" fmla="val 5995"/>
            </a:avLst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" t="24699" r="-185" b="21857"/>
          <a:stretch/>
        </p:blipFill>
        <p:spPr>
          <a:xfrm>
            <a:off x="1114095" y="2111469"/>
            <a:ext cx="4054747" cy="2886956"/>
          </a:xfrm>
          <a:prstGeom prst="roundRect">
            <a:avLst>
              <a:gd name="adj" fmla="val 10068"/>
            </a:avLst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4BC1C2-6788-674C-62EF-2DB1F14A1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5957" y="4994031"/>
            <a:ext cx="1657766" cy="18639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3976C2-CC0F-652A-B42A-AAF3651A3082}"/>
              </a:ext>
            </a:extLst>
          </p:cNvPr>
          <p:cNvSpPr txBox="1"/>
          <p:nvPr/>
        </p:nvSpPr>
        <p:spPr>
          <a:xfrm>
            <a:off x="1210467" y="6168760"/>
            <a:ext cx="6932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Фото клинического случая предоставил врач Васильев-</a:t>
            </a:r>
            <a:r>
              <a:rPr lang="ru-RU" sz="11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Ступальский</a:t>
            </a:r>
            <a:r>
              <a:rPr lang="ru-RU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Евгений г. Тольятти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E9B058-D55B-46FF-D615-CB7DB31B267C}"/>
              </a:ext>
            </a:extLst>
          </p:cNvPr>
          <p:cNvSpPr txBox="1"/>
          <p:nvPr/>
        </p:nvSpPr>
        <p:spPr>
          <a:xfrm>
            <a:off x="1028628" y="687107"/>
            <a:ext cx="7878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М 31 год</a:t>
            </a:r>
          </a:p>
          <a:p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Диагноз: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Себорейный дерматит</a:t>
            </a:r>
          </a:p>
          <a:p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Проводимая терапия: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Себолепт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шампунь от перхоти</a:t>
            </a:r>
          </a:p>
          <a:p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Продолжительность терапии: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14 дней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2C9322-6CE1-FD69-1427-AC5B91B5F512}"/>
              </a:ext>
            </a:extLst>
          </p:cNvPr>
          <p:cNvSpPr txBox="1"/>
          <p:nvPr/>
        </p:nvSpPr>
        <p:spPr>
          <a:xfrm>
            <a:off x="1190318" y="5123764"/>
            <a:ext cx="28384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Шелушение 2 балла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Эритема 3 балла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Зуд по ВАШ 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FC0822-BAFF-BFA1-2188-035655CFD8B1}"/>
              </a:ext>
            </a:extLst>
          </p:cNvPr>
          <p:cNvSpPr txBox="1"/>
          <p:nvPr/>
        </p:nvSpPr>
        <p:spPr>
          <a:xfrm>
            <a:off x="5304353" y="5123764"/>
            <a:ext cx="2838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Шелушение 0 балла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Эритема 0 балла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Зуд по ВАШ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955C52-F5AA-62DB-84EE-85B15B5F21C2}"/>
              </a:ext>
            </a:extLst>
          </p:cNvPr>
          <p:cNvSpPr txBox="1"/>
          <p:nvPr/>
        </p:nvSpPr>
        <p:spPr>
          <a:xfrm>
            <a:off x="1190318" y="2322174"/>
            <a:ext cx="3631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Montserrat" pitchFamily="2" charset="0"/>
              </a:rPr>
              <a:t>До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F40479-3AF4-2134-415A-2A28F468B968}"/>
              </a:ext>
            </a:extLst>
          </p:cNvPr>
          <p:cNvSpPr txBox="1"/>
          <p:nvPr/>
        </p:nvSpPr>
        <p:spPr>
          <a:xfrm>
            <a:off x="5508319" y="2349240"/>
            <a:ext cx="3725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Montserrat" pitchFamily="2" charset="0"/>
              </a:rPr>
              <a:t>После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61F6A4E-FCE4-8997-5A6A-EE1F0F099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756" y="888042"/>
            <a:ext cx="2480149" cy="43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87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9B6C2EF-D2D3-42A3-BA3E-E8075DF3C4FD}"/>
              </a:ext>
            </a:extLst>
          </p:cNvPr>
          <p:cNvSpPr txBox="1"/>
          <p:nvPr/>
        </p:nvSpPr>
        <p:spPr>
          <a:xfrm>
            <a:off x="1129003" y="2684359"/>
            <a:ext cx="63448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Уникальная* комбинация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1A9AD"/>
                </a:solidFill>
                <a:effectLst/>
                <a:uLnTx/>
                <a:uFillTx/>
                <a:latin typeface="Montserrat" pitchFamily="2" charset="0"/>
                <a:cs typeface="Calibri" panose="020F0502020204030204" pitchFamily="34" charset="0"/>
              </a:rPr>
              <a:t>противозудного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1A9AD"/>
                </a:solidFill>
                <a:effectLst/>
                <a:uLnTx/>
                <a:uFillTx/>
                <a:latin typeface="Montserrat" pitchFamily="2" charset="0"/>
                <a:cs typeface="Calibri" panose="020F0502020204030204" pitchFamily="34" charset="0"/>
              </a:rPr>
              <a:t> и 2х противогрибковых </a:t>
            </a:r>
            <a:r>
              <a:rPr lang="ru-RU" sz="2000" b="1" dirty="0">
                <a:solidFill>
                  <a:srgbClr val="01A9AD"/>
                </a:solidFill>
                <a:latin typeface="Montserrat" pitchFamily="2" charset="0"/>
                <a:cs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компонентов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BD5813-DCDD-33CE-AD4F-173ABA601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390" y="588751"/>
            <a:ext cx="4513435" cy="7787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6665D9-6918-2997-9A2A-7928E2BE8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5957" y="4994031"/>
            <a:ext cx="1657766" cy="186396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9122792-D5DB-5E42-CBF6-86ABEA4E7B70}"/>
              </a:ext>
            </a:extLst>
          </p:cNvPr>
          <p:cNvSpPr/>
          <p:nvPr/>
        </p:nvSpPr>
        <p:spPr>
          <a:xfrm>
            <a:off x="1347143" y="6553938"/>
            <a:ext cx="953174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Calibri" panose="020F0502020204030204" pitchFamily="34" charset="0"/>
              </a:rPr>
              <a:t>*на российском рынке</a:t>
            </a:r>
            <a:endParaRPr lang="ru-RU" sz="8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9C46A9-F920-A0AC-28FC-986A219B6C8E}"/>
              </a:ext>
            </a:extLst>
          </p:cNvPr>
          <p:cNvSpPr txBox="1"/>
          <p:nvPr/>
        </p:nvSpPr>
        <p:spPr>
          <a:xfrm>
            <a:off x="1129003" y="3606895"/>
            <a:ext cx="645285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ru-RU" sz="1800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для устранения перхоти и зуда кожи головы,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для улучшения роста волос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с доказанной клинической эффективностью</a:t>
            </a:r>
            <a:endParaRPr lang="ru-RU" sz="1600" b="1" dirty="0">
              <a:solidFill>
                <a:srgbClr val="004F74"/>
              </a:solidFill>
              <a:latin typeface="Montserrat" pitchFamily="2" charset="0"/>
              <a:cs typeface="Calibri" panose="020F050202020403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8E9AF96-E3B8-F8B4-DE5A-6B145877B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970" y="570441"/>
            <a:ext cx="5738091" cy="607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99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/>
          <p:nvPr/>
        </p:nvSpPr>
        <p:spPr>
          <a:xfrm>
            <a:off x="90663" y="872577"/>
            <a:ext cx="12192000" cy="439738"/>
          </a:xfrm>
          <a:prstGeom prst="rect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Arial"/>
              <a:buNone/>
            </a:pP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Провоцирующие факторы</a:t>
            </a:r>
            <a:endParaRPr sz="160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Google Shape;167;p19">
            <a:extLst>
              <a:ext uri="{FF2B5EF4-FFF2-40B4-BE49-F238E27FC236}">
                <a16:creationId xmlns:a16="http://schemas.microsoft.com/office/drawing/2014/main" id="{7A19AC9D-A3E2-B39A-B1BC-C5DEE713A5D5}"/>
              </a:ext>
            </a:extLst>
          </p:cNvPr>
          <p:cNvSpPr txBox="1"/>
          <p:nvPr/>
        </p:nvSpPr>
        <p:spPr>
          <a:xfrm>
            <a:off x="0" y="430051"/>
            <a:ext cx="12192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400" b="1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Этиопатогенез</a:t>
            </a:r>
            <a:endParaRPr lang="ru-RU" sz="2400" b="1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04B6CDC9-5198-0F47-A9F6-58F546ABEAC8}"/>
              </a:ext>
            </a:extLst>
          </p:cNvPr>
          <p:cNvGrpSpPr/>
          <p:nvPr/>
        </p:nvGrpSpPr>
        <p:grpSpPr>
          <a:xfrm>
            <a:off x="2302282" y="723901"/>
            <a:ext cx="7832317" cy="5909116"/>
            <a:chOff x="2392022" y="910937"/>
            <a:chExt cx="7713890" cy="568344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7D49543-DBF9-7DF7-97FE-5C7C68792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40212" y="910937"/>
              <a:ext cx="404927" cy="940860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6EFF80C5-B829-C2BA-E27A-D182DC34C7CD}"/>
                </a:ext>
              </a:extLst>
            </p:cNvPr>
            <p:cNvGrpSpPr/>
            <p:nvPr/>
          </p:nvGrpSpPr>
          <p:grpSpPr>
            <a:xfrm>
              <a:off x="2392022" y="1388727"/>
              <a:ext cx="7713890" cy="5205657"/>
              <a:chOff x="2377509" y="1388727"/>
              <a:chExt cx="7713890" cy="5205657"/>
            </a:xfrm>
          </p:grpSpPr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EDC83B52-A12E-AC3F-CC0D-EE5FE8790E51}"/>
                  </a:ext>
                </a:extLst>
              </p:cNvPr>
              <p:cNvGrpSpPr/>
              <p:nvPr/>
            </p:nvGrpSpPr>
            <p:grpSpPr>
              <a:xfrm>
                <a:off x="7645401" y="3506115"/>
                <a:ext cx="1692274" cy="993995"/>
                <a:chOff x="3057299" y="2036763"/>
                <a:chExt cx="1692274" cy="993995"/>
              </a:xfrm>
            </p:grpSpPr>
            <p:sp>
              <p:nvSpPr>
                <p:cNvPr id="17" name="Скругленный прямоугольник 16">
                  <a:extLst>
                    <a:ext uri="{FF2B5EF4-FFF2-40B4-BE49-F238E27FC236}">
                      <a16:creationId xmlns:a16="http://schemas.microsoft.com/office/drawing/2014/main" id="{0CEF56CD-2E07-CE95-BC3D-80B3F0D7233A}"/>
                    </a:ext>
                  </a:extLst>
                </p:cNvPr>
                <p:cNvSpPr/>
                <p:nvPr/>
              </p:nvSpPr>
              <p:spPr>
                <a:xfrm>
                  <a:off x="3071813" y="2036763"/>
                  <a:ext cx="1663700" cy="993995"/>
                </a:xfrm>
                <a:prstGeom prst="roundRect">
                  <a:avLst/>
                </a:prstGeom>
                <a:solidFill>
                  <a:srgbClr val="EDF7F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7723C9A-8F22-C505-AFBD-CA96C42F2111}"/>
                    </a:ext>
                  </a:extLst>
                </p:cNvPr>
                <p:cNvSpPr txBox="1"/>
                <p:nvPr/>
              </p:nvSpPr>
              <p:spPr>
                <a:xfrm>
                  <a:off x="3057299" y="2190525"/>
                  <a:ext cx="1692274" cy="7104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F5496"/>
                    </a:buClr>
                    <a:buSzPts val="1800"/>
                    <a:buFont typeface="Arial"/>
                    <a:buNone/>
                  </a:pPr>
                  <a:r>
                    <a:rPr lang="ru-RU" sz="1400" b="1" i="0" u="none" strike="noStrike" cap="none" dirty="0">
                      <a:solidFill>
                        <a:srgbClr val="004F74"/>
                      </a:solidFill>
                      <a:latin typeface="Montserrat" pitchFamily="2" charset="0"/>
                      <a:ea typeface="Calibri"/>
                      <a:cs typeface="Calibri"/>
                      <a:sym typeface="Calibri"/>
                    </a:rPr>
                    <a:t>Повышенное выделение кожного сала</a:t>
                  </a:r>
                  <a:endParaRPr lang="ru-RU" sz="1400" b="0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27A12D44-3B1B-300C-2CA4-7F8E7CD26FAE}"/>
                  </a:ext>
                </a:extLst>
              </p:cNvPr>
              <p:cNvGrpSpPr/>
              <p:nvPr/>
            </p:nvGrpSpPr>
            <p:grpSpPr>
              <a:xfrm>
                <a:off x="3045733" y="3506115"/>
                <a:ext cx="1692274" cy="993995"/>
                <a:chOff x="3057526" y="2036763"/>
                <a:chExt cx="1692274" cy="993995"/>
              </a:xfrm>
            </p:grpSpPr>
            <p:sp>
              <p:nvSpPr>
                <p:cNvPr id="14" name="Скругленный прямоугольник 13">
                  <a:extLst>
                    <a:ext uri="{FF2B5EF4-FFF2-40B4-BE49-F238E27FC236}">
                      <a16:creationId xmlns:a16="http://schemas.microsoft.com/office/drawing/2014/main" id="{EE21840E-CF86-096A-41C7-DF1A600DBA8F}"/>
                    </a:ext>
                  </a:extLst>
                </p:cNvPr>
                <p:cNvSpPr/>
                <p:nvPr/>
              </p:nvSpPr>
              <p:spPr>
                <a:xfrm>
                  <a:off x="3071813" y="2036763"/>
                  <a:ext cx="1663700" cy="993995"/>
                </a:xfrm>
                <a:prstGeom prst="roundRect">
                  <a:avLst/>
                </a:prstGeom>
                <a:solidFill>
                  <a:srgbClr val="EDF7F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F2F27F7-DCFF-D0D3-C3E4-50D830BC8BA2}"/>
                    </a:ext>
                  </a:extLst>
                </p:cNvPr>
                <p:cNvSpPr txBox="1"/>
                <p:nvPr/>
              </p:nvSpPr>
              <p:spPr>
                <a:xfrm>
                  <a:off x="3057526" y="2190525"/>
                  <a:ext cx="1692274" cy="7104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F5496"/>
                    </a:buClr>
                    <a:buSzPts val="1800"/>
                    <a:buFont typeface="Arial"/>
                    <a:buNone/>
                  </a:pPr>
                  <a:r>
                    <a:rPr lang="ru-RU" sz="1400" b="1" i="0" u="none" strike="noStrike" cap="none" dirty="0">
                      <a:solidFill>
                        <a:srgbClr val="004F74"/>
                      </a:solidFill>
                      <a:latin typeface="Montserrat" pitchFamily="2" charset="0"/>
                      <a:ea typeface="Calibri"/>
                      <a:cs typeface="Calibri"/>
                      <a:sym typeface="Calibri"/>
                    </a:rPr>
                    <a:t>Снижение местного иммунитета</a:t>
                  </a:r>
                  <a:endParaRPr lang="ru-RU" sz="1400" b="0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6" name="Скругленный прямоугольник 5">
                <a:extLst>
                  <a:ext uri="{FF2B5EF4-FFF2-40B4-BE49-F238E27FC236}">
                    <a16:creationId xmlns:a16="http://schemas.microsoft.com/office/drawing/2014/main" id="{E0FFBAA0-CEC6-6C8B-222D-55073590769F}"/>
                  </a:ext>
                </a:extLst>
              </p:cNvPr>
              <p:cNvSpPr/>
              <p:nvPr/>
            </p:nvSpPr>
            <p:spPr>
              <a:xfrm>
                <a:off x="5371307" y="2057490"/>
                <a:ext cx="1663700" cy="993995"/>
              </a:xfrm>
              <a:prstGeom prst="roundRect">
                <a:avLst/>
              </a:prstGeom>
              <a:solidFill>
                <a:srgbClr val="EDF7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Скругленный прямоугольник 6">
                <a:extLst>
                  <a:ext uri="{FF2B5EF4-FFF2-40B4-BE49-F238E27FC236}">
                    <a16:creationId xmlns:a16="http://schemas.microsoft.com/office/drawing/2014/main" id="{FB7D3F83-1E90-4D86-EA88-5184FCAFC839}"/>
                  </a:ext>
                </a:extLst>
              </p:cNvPr>
              <p:cNvSpPr/>
              <p:nvPr/>
            </p:nvSpPr>
            <p:spPr>
              <a:xfrm>
                <a:off x="7737023" y="2046372"/>
                <a:ext cx="1663700" cy="993995"/>
              </a:xfrm>
              <a:prstGeom prst="roundRect">
                <a:avLst/>
              </a:prstGeom>
              <a:solidFill>
                <a:srgbClr val="EDF7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52" name="Google Shape;152;p19" descr="C:\Users\Пользователь\Desktop\Malassezia_furfur_SEM_lores.jp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498251" y="3642181"/>
                <a:ext cx="1472406" cy="1150937"/>
              </a:xfrm>
              <a:prstGeom prst="roundRect">
                <a:avLst/>
              </a:prstGeom>
              <a:noFill/>
              <a:ln>
                <a:noFill/>
              </a:ln>
            </p:spPr>
          </p:pic>
          <p:sp>
            <p:nvSpPr>
              <p:cNvPr id="163" name="Google Shape;163;p19"/>
              <p:cNvSpPr/>
              <p:nvPr/>
            </p:nvSpPr>
            <p:spPr>
              <a:xfrm>
                <a:off x="4938260" y="3050808"/>
                <a:ext cx="2592388" cy="646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0C0"/>
                  </a:buClr>
                  <a:buSzPts val="1800"/>
                  <a:buFont typeface="Arial"/>
                  <a:buNone/>
                </a:pPr>
                <a:r>
                  <a:rPr lang="ru-RU" sz="1400" b="0" i="1" u="none" strike="noStrike" cap="none" dirty="0" err="1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Malassezia</a:t>
                </a:r>
                <a:r>
                  <a:rPr lang="ru-RU" sz="1400" b="0" i="1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 </a:t>
                </a: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0C0"/>
                  </a:buClr>
                  <a:buSzPts val="1800"/>
                  <a:buFont typeface="Arial"/>
                  <a:buNone/>
                </a:pPr>
                <a:r>
                  <a:rPr lang="ru-RU" sz="1400" b="0" i="1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(</a:t>
                </a:r>
                <a:r>
                  <a:rPr lang="ru-RU" sz="1400" b="0" i="1" u="none" strike="noStrike" cap="none" dirty="0" err="1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Pityrosporum</a:t>
                </a:r>
                <a:r>
                  <a:rPr lang="ru-RU" sz="1400" b="0" i="1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ru-RU" sz="1400" b="0" i="1" u="none" strike="noStrike" cap="none" dirty="0" err="1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ovale</a:t>
                </a:r>
                <a:r>
                  <a:rPr lang="ru-RU" sz="1400" b="0" i="1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)</a:t>
                </a:r>
                <a:endParaRPr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19"/>
              <p:cNvSpPr/>
              <p:nvPr/>
            </p:nvSpPr>
            <p:spPr>
              <a:xfrm>
                <a:off x="3934960" y="5672047"/>
                <a:ext cx="4713288" cy="922337"/>
              </a:xfrm>
              <a:prstGeom prst="rect">
                <a:avLst/>
              </a:prstGeom>
              <a:noFill/>
              <a:ln w="254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F5496"/>
                  </a:buClr>
                  <a:buSzPts val="1800"/>
                  <a:buFont typeface="Arial"/>
                  <a:buNone/>
                </a:pPr>
                <a:r>
                  <a:rPr lang="ru-RU" sz="1400" b="1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Ускоренное (патологическое) деление </a:t>
                </a: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F5496"/>
                  </a:buClr>
                  <a:buSzPts val="1800"/>
                  <a:buFont typeface="Arial"/>
                  <a:buNone/>
                </a:pPr>
                <a:r>
                  <a:rPr lang="ru-RU" sz="1400" b="1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и отмирание  </a:t>
                </a:r>
                <a:r>
                  <a:rPr lang="ru-RU" sz="1400" b="1" i="0" u="none" strike="noStrike" cap="none" dirty="0" err="1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кератоцитов</a:t>
                </a:r>
                <a:r>
                  <a:rPr lang="ru-RU" sz="1400" b="1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, шелушение, гиперкератоз,  перхоть</a:t>
                </a:r>
                <a:endParaRPr sz="11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2" name="Группа 11">
                <a:extLst>
                  <a:ext uri="{FF2B5EF4-FFF2-40B4-BE49-F238E27FC236}">
                    <a16:creationId xmlns:a16="http://schemas.microsoft.com/office/drawing/2014/main" id="{2EFE92A4-BD61-9EBE-8552-584E28C1CA1E}"/>
                  </a:ext>
                </a:extLst>
              </p:cNvPr>
              <p:cNvGrpSpPr/>
              <p:nvPr/>
            </p:nvGrpSpPr>
            <p:grpSpPr>
              <a:xfrm>
                <a:off x="3057299" y="2036763"/>
                <a:ext cx="1692274" cy="1013376"/>
                <a:chOff x="3057299" y="2036763"/>
                <a:chExt cx="1692274" cy="1013376"/>
              </a:xfrm>
            </p:grpSpPr>
            <p:sp>
              <p:nvSpPr>
                <p:cNvPr id="3" name="Скругленный прямоугольник 2">
                  <a:extLst>
                    <a:ext uri="{FF2B5EF4-FFF2-40B4-BE49-F238E27FC236}">
                      <a16:creationId xmlns:a16="http://schemas.microsoft.com/office/drawing/2014/main" id="{648F2614-FD3D-8FDF-5FC3-D7D0B43874B0}"/>
                    </a:ext>
                  </a:extLst>
                </p:cNvPr>
                <p:cNvSpPr/>
                <p:nvPr/>
              </p:nvSpPr>
              <p:spPr>
                <a:xfrm>
                  <a:off x="3071813" y="2036763"/>
                  <a:ext cx="1663700" cy="993995"/>
                </a:xfrm>
                <a:prstGeom prst="roundRect">
                  <a:avLst/>
                </a:prstGeom>
                <a:solidFill>
                  <a:srgbClr val="EDF7F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5C15026-3D84-16D1-6171-1D6A83FEF582}"/>
                    </a:ext>
                  </a:extLst>
                </p:cNvPr>
                <p:cNvSpPr txBox="1"/>
                <p:nvPr/>
              </p:nvSpPr>
              <p:spPr>
                <a:xfrm>
                  <a:off x="3057299" y="2132469"/>
                  <a:ext cx="1692274" cy="9176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F5496"/>
                    </a:buClr>
                    <a:buSzPts val="1800"/>
                    <a:buFont typeface="Arial"/>
                    <a:buNone/>
                  </a:pPr>
                  <a:r>
                    <a:rPr lang="ru-RU" sz="1400" b="1" i="0" u="none" strike="noStrike" cap="none" dirty="0">
                      <a:solidFill>
                        <a:srgbClr val="004F74"/>
                      </a:solidFill>
                      <a:latin typeface="Montserrat" pitchFamily="2" charset="0"/>
                      <a:ea typeface="Calibri"/>
                      <a:cs typeface="Calibri"/>
                      <a:sym typeface="Calibri"/>
                    </a:rPr>
                    <a:t>Воспаление</a:t>
                  </a:r>
                  <a:endParaRPr lang="ru-RU" sz="1400" b="0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F5496"/>
                    </a:buClr>
                    <a:buSzPts val="1800"/>
                    <a:buFont typeface="Arial"/>
                    <a:buNone/>
                  </a:pPr>
                  <a:r>
                    <a:rPr lang="ru-RU" sz="1400" b="1" i="0" u="none" strike="noStrike" cap="none" dirty="0">
                      <a:solidFill>
                        <a:srgbClr val="004F74"/>
                      </a:solidFill>
                      <a:latin typeface="Montserrat" pitchFamily="2" charset="0"/>
                      <a:ea typeface="Calibri"/>
                      <a:cs typeface="Calibri"/>
                      <a:sym typeface="Calibri"/>
                    </a:rPr>
                    <a:t>Отек</a:t>
                  </a:r>
                  <a:endParaRPr lang="ru-RU" sz="1400" b="0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F5496"/>
                    </a:buClr>
                    <a:buSzPts val="1800"/>
                    <a:buFont typeface="Arial"/>
                    <a:buNone/>
                  </a:pPr>
                  <a:r>
                    <a:rPr lang="ru-RU" sz="1400" b="1" i="0" u="none" strike="noStrike" cap="none" dirty="0">
                      <a:solidFill>
                        <a:srgbClr val="004F74"/>
                      </a:solidFill>
                      <a:latin typeface="Montserrat" pitchFamily="2" charset="0"/>
                      <a:ea typeface="Calibri"/>
                      <a:cs typeface="Calibri"/>
                      <a:sym typeface="Calibri"/>
                    </a:rPr>
                    <a:t>Покраснение</a:t>
                  </a:r>
                  <a:endParaRPr lang="ru-RU" sz="1400" b="0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F5496"/>
                    </a:buClr>
                    <a:buSzPts val="1800"/>
                    <a:buFont typeface="Arial"/>
                    <a:buNone/>
                  </a:pPr>
                  <a:r>
                    <a:rPr lang="ru-RU" sz="1400" b="1" i="0" u="none" strike="noStrike" cap="none" dirty="0">
                      <a:solidFill>
                        <a:srgbClr val="004F74"/>
                      </a:solidFill>
                      <a:latin typeface="Montserrat" pitchFamily="2" charset="0"/>
                      <a:ea typeface="Calibri"/>
                      <a:cs typeface="Calibri"/>
                      <a:sym typeface="Calibri"/>
                    </a:rPr>
                    <a:t>Зуд</a:t>
                  </a:r>
                  <a:endParaRPr lang="ru-RU" sz="1400" b="0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B47F0C-473B-2FB2-B3C6-C07D822AE50E}"/>
                  </a:ext>
                </a:extLst>
              </p:cNvPr>
              <p:cNvSpPr txBox="1"/>
              <p:nvPr/>
            </p:nvSpPr>
            <p:spPr>
              <a:xfrm>
                <a:off x="5357247" y="2316816"/>
                <a:ext cx="169227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F5496"/>
                  </a:buClr>
                  <a:buSzPts val="1800"/>
                  <a:buFont typeface="Arial"/>
                  <a:buNone/>
                </a:pPr>
                <a:r>
                  <a:rPr lang="ru-RU" sz="1400" b="1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Размножение </a:t>
                </a: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F5496"/>
                  </a:buClr>
                  <a:buSzPts val="1800"/>
                  <a:buFont typeface="Arial"/>
                  <a:buNone/>
                </a:pPr>
                <a:r>
                  <a:rPr lang="ru-RU" sz="1400" b="1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грибов</a:t>
                </a:r>
                <a:endParaRPr lang="ru-RU" sz="11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91AB13-915F-93D2-5850-FF57D6C17DE5}"/>
                  </a:ext>
                </a:extLst>
              </p:cNvPr>
              <p:cNvSpPr txBox="1"/>
              <p:nvPr/>
            </p:nvSpPr>
            <p:spPr>
              <a:xfrm>
                <a:off x="7731125" y="2132469"/>
                <a:ext cx="1666083" cy="917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F5496"/>
                  </a:buClr>
                  <a:buSzPts val="1800"/>
                  <a:buFont typeface="Arial"/>
                  <a:buNone/>
                </a:pPr>
                <a:r>
                  <a:rPr lang="ru-RU" sz="1400" b="1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Активация </a:t>
                </a: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F5496"/>
                  </a:buClr>
                  <a:buSzPts val="1800"/>
                  <a:buFont typeface="Arial"/>
                  <a:buNone/>
                </a:pPr>
                <a:r>
                  <a:rPr lang="ru-RU" sz="1400" b="1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работы </a:t>
                </a: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F5496"/>
                  </a:buClr>
                  <a:buSzPts val="1800"/>
                  <a:buFont typeface="Arial"/>
                  <a:buNone/>
                </a:pPr>
                <a:r>
                  <a:rPr lang="ru-RU" sz="1400" b="1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сальных </a:t>
                </a: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F5496"/>
                  </a:buClr>
                  <a:buSzPts val="1800"/>
                  <a:buFont typeface="Arial"/>
                  <a:buNone/>
                </a:pPr>
                <a:r>
                  <a:rPr lang="ru-RU" sz="1400" b="1" i="0" u="none" strike="noStrike" cap="none" dirty="0">
                    <a:solidFill>
                      <a:srgbClr val="004F74"/>
                    </a:solidFill>
                    <a:latin typeface="Montserrat" pitchFamily="2" charset="0"/>
                    <a:ea typeface="Calibri"/>
                    <a:cs typeface="Calibri"/>
                    <a:sym typeface="Calibri"/>
                  </a:rPr>
                  <a:t>желез</a:t>
                </a:r>
                <a:endParaRPr lang="ru-RU" sz="14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9670E89B-9AB2-4057-6A2D-6553E3C26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823834" y="1388727"/>
                <a:ext cx="1828800" cy="571500"/>
              </a:xfrm>
              <a:prstGeom prst="rect">
                <a:avLst/>
              </a:prstGeom>
            </p:spPr>
          </p:pic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55C1CB79-549E-718A-5FF5-CDBB0F15A4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6819448" y="1409109"/>
                <a:ext cx="1828800" cy="571500"/>
              </a:xfrm>
              <a:prstGeom prst="rect">
                <a:avLst/>
              </a:prstGeom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B1CB72C0-CA30-C63D-0451-A0777A5DA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748859" y="3011491"/>
                <a:ext cx="1828800" cy="571500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6980DDEF-4D8E-7588-B7DD-6107C1F0E5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891249" y="2945466"/>
                <a:ext cx="1828800" cy="571500"/>
              </a:xfrm>
              <a:prstGeom prst="rect">
                <a:avLst/>
              </a:prstGeom>
            </p:spPr>
          </p:pic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4B261B7B-2D25-940E-7123-FFBE013BC6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25696" flipH="1">
                <a:off x="6817295" y="4699119"/>
                <a:ext cx="1828800" cy="571500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0A5BEDF1-6352-AF59-15C6-DDEC13FAE4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4304">
                <a:off x="3766841" y="4721549"/>
                <a:ext cx="1828800" cy="571500"/>
              </a:xfrm>
              <a:prstGeom prst="rect">
                <a:avLst/>
              </a:prstGeom>
            </p:spPr>
          </p:pic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106D6729-31E8-4321-215F-7DA848F72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12360" y="4615117"/>
                <a:ext cx="404927" cy="940860"/>
              </a:xfrm>
              <a:prstGeom prst="rect">
                <a:avLst/>
              </a:prstGeom>
            </p:spPr>
          </p:pic>
        </p:grp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5ADCF2E-8887-4C33-A5FF-304C893354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633" t="30403" r="1211" b="5128"/>
          <a:stretch/>
        </p:blipFill>
        <p:spPr>
          <a:xfrm>
            <a:off x="2614313" y="4625602"/>
            <a:ext cx="1434706" cy="167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08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7985FBE-4B7D-958A-F15C-BE07AF02CA40}"/>
              </a:ext>
            </a:extLst>
          </p:cNvPr>
          <p:cNvSpPr/>
          <p:nvPr/>
        </p:nvSpPr>
        <p:spPr>
          <a:xfrm>
            <a:off x="1398914" y="1903750"/>
            <a:ext cx="9424152" cy="3942413"/>
          </a:xfrm>
          <a:prstGeom prst="roundRect">
            <a:avLst>
              <a:gd name="adj" fmla="val 6021"/>
            </a:avLst>
          </a:prstGeom>
          <a:solidFill>
            <a:srgbClr val="EDF7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/>
          </p:nvPr>
        </p:nvSpPr>
        <p:spPr>
          <a:xfrm>
            <a:off x="0" y="306865"/>
            <a:ext cx="12192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B58"/>
              </a:buClr>
              <a:buSzPts val="2800"/>
              <a:buFont typeface="Calibri"/>
              <a:buNone/>
            </a:pPr>
            <a:r>
              <a:rPr lang="ru-RU" sz="24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Факторы, способствующие неконтролируемому </a:t>
            </a:r>
            <a:br>
              <a:rPr lang="ru-RU" sz="24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</a:br>
            <a:r>
              <a:rPr lang="ru-RU" sz="2400" b="1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размножению грибов </a:t>
            </a:r>
            <a:endParaRPr lang="ru-RU" sz="24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177" name="Google Shape;177;p20"/>
          <p:cNvSpPr txBox="1">
            <a:spLocks noGrp="1"/>
          </p:cNvSpPr>
          <p:nvPr>
            <p:ph type="body" idx="1"/>
          </p:nvPr>
        </p:nvSpPr>
        <p:spPr>
          <a:xfrm>
            <a:off x="1773501" y="2199797"/>
            <a:ext cx="94241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spcBef>
                <a:spcPts val="0"/>
              </a:spcBef>
              <a:buClr>
                <a:srgbClr val="004F74"/>
              </a:buClr>
              <a:buSzPts val="2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Активация мужских половых гормонов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(андрогенов), поэтому СД чаще встречается в пубертатном периоде и у мужчин</a:t>
            </a:r>
            <a:endParaRPr sz="1600" dirty="0">
              <a:solidFill>
                <a:srgbClr val="004F74"/>
              </a:solidFill>
              <a:latin typeface="Montserrat" pitchFamily="2" charset="0"/>
            </a:endParaRPr>
          </a:p>
          <a:p>
            <a:pPr>
              <a:buClr>
                <a:srgbClr val="004F74"/>
              </a:buClr>
              <a:buSzPts val="2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Снижение иммунитета,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иммунодефицитные состояния</a:t>
            </a:r>
            <a:endParaRPr sz="1600" dirty="0">
              <a:solidFill>
                <a:srgbClr val="004F74"/>
              </a:solidFill>
              <a:latin typeface="Montserrat" pitchFamily="2" charset="0"/>
            </a:endParaRPr>
          </a:p>
          <a:p>
            <a:pPr>
              <a:buClr>
                <a:srgbClr val="004F74"/>
              </a:buClr>
              <a:buSzPts val="2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Генетическая предрасположенность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(наличие СД в семейном анамнезе)</a:t>
            </a:r>
            <a:endParaRPr sz="1600" dirty="0">
              <a:solidFill>
                <a:srgbClr val="004F74"/>
              </a:solidFill>
              <a:latin typeface="Montserrat" pitchFamily="2" charset="0"/>
            </a:endParaRPr>
          </a:p>
          <a:p>
            <a:pPr>
              <a:buClr>
                <a:srgbClr val="004F74"/>
              </a:buClr>
              <a:buSzPts val="2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Стресс, заболевания ЦНС</a:t>
            </a:r>
            <a:endParaRPr sz="1600" b="1" dirty="0">
              <a:solidFill>
                <a:srgbClr val="004F74"/>
              </a:solidFill>
              <a:latin typeface="Montserrat" pitchFamily="2" charset="0"/>
            </a:endParaRPr>
          </a:p>
          <a:p>
            <a:pPr>
              <a:buClr>
                <a:srgbClr val="004F74"/>
              </a:buClr>
              <a:buSzPts val="2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Зимнее время года</a:t>
            </a:r>
            <a:endParaRPr sz="1600" b="1" dirty="0">
              <a:solidFill>
                <a:srgbClr val="004F74"/>
              </a:solidFill>
              <a:latin typeface="Montserrat" pitchFamily="2" charset="0"/>
            </a:endParaRPr>
          </a:p>
          <a:p>
            <a:pPr>
              <a:buClr>
                <a:srgbClr val="004F74"/>
              </a:buClr>
              <a:buSzPts val="2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Избыточная потливость</a:t>
            </a:r>
            <a:endParaRPr sz="1600" b="1" dirty="0">
              <a:solidFill>
                <a:srgbClr val="004F74"/>
              </a:solidFill>
              <a:latin typeface="Montserrat" pitchFamily="2" charset="0"/>
            </a:endParaRPr>
          </a:p>
          <a:p>
            <a:pPr>
              <a:buClr>
                <a:srgbClr val="004F74"/>
              </a:buClr>
              <a:buSzPts val="2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Повышенная выработка кожного сала</a:t>
            </a:r>
            <a:endParaRPr sz="1600" b="1" dirty="0">
              <a:solidFill>
                <a:srgbClr val="004F74"/>
              </a:solidFill>
              <a:latin typeface="Montserrat" pitchFamily="2" charset="0"/>
            </a:endParaRPr>
          </a:p>
          <a:p>
            <a:pPr>
              <a:buClr>
                <a:srgbClr val="004F74"/>
              </a:buClr>
              <a:buSzPts val="2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Использование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щелочных моющих средств, фена и средств для укладки</a:t>
            </a:r>
            <a:endParaRPr sz="1600" b="1" dirty="0">
              <a:solidFill>
                <a:srgbClr val="004F74"/>
              </a:solidFill>
              <a:latin typeface="Montserrat" pitchFamily="2" charset="0"/>
            </a:endParaRPr>
          </a:p>
          <a:p>
            <a:pPr>
              <a:buClr>
                <a:srgbClr val="004F74"/>
              </a:buClr>
              <a:buSzPts val="2000"/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Употребление алкоголя</a:t>
            </a:r>
            <a:endParaRPr sz="1600" b="1" dirty="0">
              <a:solidFill>
                <a:srgbClr val="004F74"/>
              </a:solidFill>
              <a:latin typeface="Montserrat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B1A8FA-073C-47A5-A876-BFA5F6691C4D}"/>
              </a:ext>
            </a:extLst>
          </p:cNvPr>
          <p:cNvSpPr txBox="1"/>
          <p:nvPr/>
        </p:nvSpPr>
        <p:spPr>
          <a:xfrm>
            <a:off x="1897322" y="2987085"/>
            <a:ext cx="6685052" cy="2538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устранять перхоть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уменьшать зуд кожи головы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успокаивать чувствительную кожу головы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восстанавливать баланс микрофлоры </a:t>
            </a:r>
            <a:br>
              <a:rPr lang="ru-RU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</a:br>
            <a:r>
              <a:rPr lang="ru-RU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волосистой части головы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стимулировать рост волос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CD7FC12-3E53-06FF-0B66-EFBF9A96BDFB}"/>
              </a:ext>
            </a:extLst>
          </p:cNvPr>
          <p:cNvGrpSpPr/>
          <p:nvPr/>
        </p:nvGrpSpPr>
        <p:grpSpPr>
          <a:xfrm>
            <a:off x="1125159" y="3114989"/>
            <a:ext cx="652535" cy="2391741"/>
            <a:chOff x="1468063" y="3114989"/>
            <a:chExt cx="652535" cy="23917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6C7351F6-17F9-40E4-8042-908725DA8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8063" y="3493936"/>
              <a:ext cx="599395" cy="335365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1EA5B7C-5DD9-4D44-8AF4-9C404AC98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8063" y="3914131"/>
              <a:ext cx="485005" cy="391578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C351BF4-6466-4DAC-AC7E-46469A036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8063" y="3114989"/>
              <a:ext cx="652535" cy="268913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38A40E3-EAC2-48A1-9CD2-AF2E5825F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8063" y="5171365"/>
              <a:ext cx="599395" cy="335365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7E7A762-8E64-4973-BA09-10CB4A999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8063" y="4409891"/>
              <a:ext cx="652535" cy="26891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9B6779B-F815-48B4-BDAB-AC489BC78089}"/>
              </a:ext>
            </a:extLst>
          </p:cNvPr>
          <p:cNvSpPr txBox="1"/>
          <p:nvPr/>
        </p:nvSpPr>
        <p:spPr>
          <a:xfrm>
            <a:off x="1010212" y="1865793"/>
            <a:ext cx="57552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4F74"/>
                </a:solidFill>
                <a:latin typeface="Montserrat" pitchFamily="2" charset="0"/>
                <a:cs typeface="Calibri" panose="020F0502020204030204" pitchFamily="34" charset="0"/>
              </a:rPr>
              <a:t>Средство для местного лечения себорейного дерматита должно: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655C8EE-E31B-3128-3A0E-5CD50D199D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4" t="1318" r="35692" b="947"/>
          <a:stretch/>
        </p:blipFill>
        <p:spPr>
          <a:xfrm>
            <a:off x="7543800" y="0"/>
            <a:ext cx="464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92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0309267-3342-6ECB-0139-218D933DD84E}"/>
              </a:ext>
            </a:extLst>
          </p:cNvPr>
          <p:cNvGrpSpPr/>
          <p:nvPr/>
        </p:nvGrpSpPr>
        <p:grpSpPr>
          <a:xfrm>
            <a:off x="6334374" y="1741818"/>
            <a:ext cx="3508312" cy="1057444"/>
            <a:chOff x="1903485" y="1665578"/>
            <a:chExt cx="3508312" cy="105744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25ABE59-489E-3D4B-245B-58FF83424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479" y="1665578"/>
              <a:ext cx="3487318" cy="1057444"/>
            </a:xfrm>
            <a:prstGeom prst="rect">
              <a:avLst/>
            </a:prstGeom>
          </p:spPr>
        </p:pic>
        <p:sp>
          <p:nvSpPr>
            <p:cNvPr id="194" name="Google Shape;194;p22"/>
            <p:cNvSpPr/>
            <p:nvPr/>
          </p:nvSpPr>
          <p:spPr>
            <a:xfrm>
              <a:off x="1903485" y="1736263"/>
              <a:ext cx="3459162" cy="76911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ru-RU" sz="16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Размножение грибов рода </a:t>
              </a:r>
              <a:r>
                <a:rPr lang="ru-RU" sz="1600" b="0" i="1" u="none" strike="noStrike" cap="none" dirty="0" err="1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Malassezia</a:t>
              </a:r>
              <a:endParaRPr sz="1600" b="0" i="1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997A02D-36BF-0869-5692-2B67685D757C}"/>
              </a:ext>
            </a:extLst>
          </p:cNvPr>
          <p:cNvGrpSpPr/>
          <p:nvPr/>
        </p:nvGrpSpPr>
        <p:grpSpPr>
          <a:xfrm>
            <a:off x="6323326" y="2709737"/>
            <a:ext cx="3487318" cy="1057444"/>
            <a:chOff x="1924479" y="2636496"/>
            <a:chExt cx="3487318" cy="105744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580DF52-C5D3-181B-699C-9F7E11F4D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479" y="2636496"/>
              <a:ext cx="3487318" cy="1057444"/>
            </a:xfrm>
            <a:prstGeom prst="rect">
              <a:avLst/>
            </a:prstGeom>
          </p:spPr>
        </p:pic>
        <p:sp>
          <p:nvSpPr>
            <p:cNvPr id="195" name="Google Shape;195;p22"/>
            <p:cNvSpPr/>
            <p:nvPr/>
          </p:nvSpPr>
          <p:spPr>
            <a:xfrm>
              <a:off x="1924951" y="2793734"/>
              <a:ext cx="3459163" cy="811045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16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Воспаление </a:t>
              </a:r>
              <a:endParaRPr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00D2AC9-2F78-0E95-482C-41166C3BB9D1}"/>
              </a:ext>
            </a:extLst>
          </p:cNvPr>
          <p:cNvGrpSpPr/>
          <p:nvPr/>
        </p:nvGrpSpPr>
        <p:grpSpPr>
          <a:xfrm>
            <a:off x="6334374" y="3714414"/>
            <a:ext cx="3487318" cy="1057444"/>
            <a:chOff x="1910191" y="3593968"/>
            <a:chExt cx="3487318" cy="105744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2BB4DC5A-26DD-E51A-FB36-200C07970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0191" y="3593968"/>
              <a:ext cx="3487318" cy="1057444"/>
            </a:xfrm>
            <a:prstGeom prst="rect">
              <a:avLst/>
            </a:prstGeom>
          </p:spPr>
        </p:pic>
        <p:sp>
          <p:nvSpPr>
            <p:cNvPr id="197" name="Google Shape;197;p22"/>
            <p:cNvSpPr/>
            <p:nvPr/>
          </p:nvSpPr>
          <p:spPr>
            <a:xfrm>
              <a:off x="1924951" y="3782808"/>
              <a:ext cx="3459163" cy="751541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ru-RU" sz="16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Ускорение регенерации эпидермиса </a:t>
              </a:r>
              <a:endParaRPr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C3E4ECA-0BE8-4191-7EFF-A5EB6C5E0040}"/>
              </a:ext>
            </a:extLst>
          </p:cNvPr>
          <p:cNvGrpSpPr/>
          <p:nvPr/>
        </p:nvGrpSpPr>
        <p:grpSpPr>
          <a:xfrm>
            <a:off x="6310132" y="4716733"/>
            <a:ext cx="3494024" cy="1057444"/>
            <a:chOff x="1903485" y="4537204"/>
            <a:chExt cx="3494024" cy="105744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36E9FA9-CE50-D719-4A1F-951CC3208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0191" y="4537204"/>
              <a:ext cx="3487318" cy="1057444"/>
            </a:xfrm>
            <a:prstGeom prst="rect">
              <a:avLst/>
            </a:prstGeom>
          </p:spPr>
        </p:pic>
        <p:sp>
          <p:nvSpPr>
            <p:cNvPr id="198" name="Google Shape;198;p22"/>
            <p:cNvSpPr/>
            <p:nvPr/>
          </p:nvSpPr>
          <p:spPr>
            <a:xfrm>
              <a:off x="1903485" y="4707720"/>
              <a:ext cx="3459163" cy="75154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ru-RU" sz="1600" b="0" i="0" u="none" strike="noStrike" cap="none" dirty="0">
                  <a:solidFill>
                    <a:srgbClr val="004F74"/>
                  </a:solidFill>
                  <a:latin typeface="Montserrat" pitchFamily="2" charset="0"/>
                  <a:ea typeface="Calibri"/>
                  <a:cs typeface="Calibri"/>
                  <a:sym typeface="Calibri"/>
                </a:rPr>
                <a:t>Появление чешуек </a:t>
              </a:r>
              <a:endParaRPr sz="1600" b="0" i="0" u="none" strike="noStrike" cap="none" dirty="0">
                <a:solidFill>
                  <a:srgbClr val="004F74"/>
                </a:solidFill>
                <a:latin typeface="Montserrat" pitchFamily="2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99" name="Google Shape;199;p22"/>
          <p:cNvSpPr/>
          <p:nvPr/>
        </p:nvSpPr>
        <p:spPr>
          <a:xfrm>
            <a:off x="1455065" y="1741818"/>
            <a:ext cx="3459162" cy="757373"/>
          </a:xfrm>
          <a:prstGeom prst="roundRect">
            <a:avLst>
              <a:gd name="adj" fmla="val 16667"/>
            </a:avLst>
          </a:prstGeom>
          <a:solidFill>
            <a:srgbClr val="EDF7F1"/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Противогрибковые средства </a:t>
            </a:r>
            <a:r>
              <a:rPr lang="ru-RU" sz="14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Пироктон</a:t>
            </a:r>
            <a:r>
              <a:rPr lang="ru-RU" sz="1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14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оламин</a:t>
            </a:r>
            <a:r>
              <a:rPr lang="ru-RU" sz="1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,</a:t>
            </a:r>
            <a:endParaRPr sz="14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4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Климбазол</a:t>
            </a:r>
            <a:endParaRPr sz="14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2"/>
          <p:cNvSpPr/>
          <p:nvPr/>
        </p:nvSpPr>
        <p:spPr>
          <a:xfrm>
            <a:off x="1455065" y="2721912"/>
            <a:ext cx="3460750" cy="811045"/>
          </a:xfrm>
          <a:prstGeom prst="roundRect">
            <a:avLst>
              <a:gd name="adj" fmla="val 16667"/>
            </a:avLst>
          </a:prstGeom>
          <a:solidFill>
            <a:srgbClr val="EDF7F1"/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Противовоспалительные средства </a:t>
            </a:r>
            <a:b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</a:br>
            <a:r>
              <a:rPr lang="ru-RU" sz="14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Полидоканол</a:t>
            </a:r>
            <a:endParaRPr sz="14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2"/>
          <p:cNvSpPr/>
          <p:nvPr/>
        </p:nvSpPr>
        <p:spPr>
          <a:xfrm>
            <a:off x="1455065" y="3816428"/>
            <a:ext cx="3460750" cy="751541"/>
          </a:xfrm>
          <a:prstGeom prst="roundRect">
            <a:avLst>
              <a:gd name="adj" fmla="val 16667"/>
            </a:avLst>
          </a:prstGeom>
          <a:solidFill>
            <a:srgbClr val="EDF7F1"/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4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Кераторедуцирующее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 средство </a:t>
            </a:r>
            <a:r>
              <a:rPr lang="ru-RU" sz="16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Д-</a:t>
            </a:r>
            <a:r>
              <a:rPr lang="ru-RU" sz="1600" b="1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пантенол</a:t>
            </a:r>
            <a:endParaRPr sz="1600" b="0" i="0" u="none" strike="noStrike" cap="none" dirty="0">
              <a:solidFill>
                <a:srgbClr val="004F74"/>
              </a:solidFill>
              <a:latin typeface="Montserrat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2"/>
          <p:cNvSpPr/>
          <p:nvPr/>
        </p:nvSpPr>
        <p:spPr>
          <a:xfrm>
            <a:off x="1455065" y="4859530"/>
            <a:ext cx="3459163" cy="751541"/>
          </a:xfrm>
          <a:prstGeom prst="roundRect">
            <a:avLst>
              <a:gd name="adj" fmla="val 16667"/>
            </a:avLst>
          </a:prstGeom>
          <a:solidFill>
            <a:srgbClr val="EDF7F1"/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400" b="0" i="0" u="none" strike="noStrike" cap="none" dirty="0" err="1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Кератолитики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r>
              <a:rPr lang="ru-RU" sz="1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Мочевина</a:t>
            </a:r>
            <a:r>
              <a:rPr lang="ru-RU" sz="1400" b="0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endParaRPr sz="110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20A5B0-A48D-DF1B-508A-FC3CE69F4239}"/>
              </a:ext>
            </a:extLst>
          </p:cNvPr>
          <p:cNvSpPr/>
          <p:nvPr/>
        </p:nvSpPr>
        <p:spPr>
          <a:xfrm>
            <a:off x="796290" y="6037359"/>
            <a:ext cx="111208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Green D, Dong X. The cell biology of acute itch. J Cell Biol. 2016 Apr 25;213(2):155-61.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10.1083/jcb.201603042. PMID: 27114499; PMCID: PMC4862869.</a:t>
            </a:r>
            <a:endParaRPr lang="ru-RU" sz="8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  <a:p>
            <a:pPr marL="228600" indent="-228600">
              <a:buAutoNum type="arabicPeriod"/>
            </a:pP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Hawro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T,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Fluhr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JW,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Mengeaud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V,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Redoulès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D, Church MK, Maurer M, Metz M. Polidocanol inhibits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cowhage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- but not histamine-induced itch in humans. Exp Dermatol. 2014 Dec;23(12):922-3.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10.1111/exd.12555. PMID: 25265889.</a:t>
            </a:r>
            <a:endParaRPr lang="ru-RU" sz="8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4" name="Google Shape;176;p20">
            <a:extLst>
              <a:ext uri="{FF2B5EF4-FFF2-40B4-BE49-F238E27FC236}">
                <a16:creationId xmlns:a16="http://schemas.microsoft.com/office/drawing/2014/main" id="{1E7030A9-B1E9-244C-7B4D-72BBDD1D9B09}"/>
              </a:ext>
            </a:extLst>
          </p:cNvPr>
          <p:cNvSpPr txBox="1">
            <a:spLocks/>
          </p:cNvSpPr>
          <p:nvPr/>
        </p:nvSpPr>
        <p:spPr>
          <a:xfrm>
            <a:off x="0" y="499878"/>
            <a:ext cx="12192000" cy="5621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Лечение себорейного дерматита</a:t>
            </a:r>
            <a:r>
              <a:rPr lang="ru-RU" sz="2400" b="1" i="0" u="none" strike="noStrike" cap="none" baseline="30000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1</a:t>
            </a:r>
            <a:r>
              <a:rPr lang="ru-RU" sz="2400" b="1" i="0" u="none" strike="noStrike" cap="none" dirty="0">
                <a:solidFill>
                  <a:srgbClr val="004F74"/>
                </a:solidFill>
                <a:latin typeface="Montserrat" pitchFamily="2" charset="0"/>
                <a:ea typeface="Calibri"/>
                <a:cs typeface="Calibri"/>
                <a:sym typeface="Calibri"/>
              </a:rPr>
              <a:t> </a:t>
            </a:r>
            <a:endParaRPr lang="ru-RU" sz="2400" b="0" i="0" u="none" strike="noStrike" cap="none" dirty="0">
              <a:solidFill>
                <a:srgbClr val="004F74"/>
              </a:solidFill>
              <a:latin typeface="Montserrat" pitchFamily="2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8E2C4C-6378-2DFB-4705-CBEEA62069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295296" y="1812642"/>
            <a:ext cx="334650" cy="7775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AA7FEB-5912-95C2-6E6F-ECEA904834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295297" y="2777509"/>
            <a:ext cx="334650" cy="7775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046A7F-C533-349A-B097-A65B477D6A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325759" y="3854352"/>
            <a:ext cx="334650" cy="7775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3CC2E0-12E4-C3BE-41D1-8C1F327F7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325760" y="4900443"/>
            <a:ext cx="334650" cy="7775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6ACEEF-A566-48E0-A8AB-4B500FA1797D}"/>
              </a:ext>
            </a:extLst>
          </p:cNvPr>
          <p:cNvSpPr txBox="1"/>
          <p:nvPr/>
        </p:nvSpPr>
        <p:spPr>
          <a:xfrm>
            <a:off x="5022304" y="1701225"/>
            <a:ext cx="11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4F74"/>
                </a:solidFill>
              </a:rPr>
              <a:t>влияют на</a:t>
            </a:r>
          </a:p>
        </p:txBody>
      </p:sp>
    </p:spTree>
    <p:extLst>
      <p:ext uri="{BB962C8B-B14F-4D97-AF65-F5344CB8AC3E}">
        <p14:creationId xmlns:p14="http://schemas.microsoft.com/office/powerpoint/2010/main" val="2268302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856516" y="1189003"/>
            <a:ext cx="108096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Глобальный </a:t>
            </a:r>
            <a:r>
              <a:rPr lang="ru-RU" sz="1600" b="1" dirty="0">
                <a:solidFill>
                  <a:srgbClr val="004F74"/>
                </a:solidFill>
                <a:latin typeface="Montserrat"/>
                <a:cs typeface="Calibri"/>
              </a:rPr>
              <a:t>рост резистентности к </a:t>
            </a:r>
            <a:r>
              <a:rPr lang="ru-RU" sz="1600" b="1" dirty="0" err="1">
                <a:solidFill>
                  <a:srgbClr val="004F74"/>
                </a:solidFill>
                <a:latin typeface="Montserrat"/>
                <a:cs typeface="Calibri"/>
              </a:rPr>
              <a:t>азолам</a:t>
            </a:r>
            <a:r>
              <a:rPr lang="ru-RU" sz="1600" b="1" dirty="0">
                <a:solidFill>
                  <a:srgbClr val="004F74"/>
                </a:solidFill>
                <a:latin typeface="Montserrat"/>
                <a:cs typeface="Calibri"/>
              </a:rPr>
              <a:t> </a:t>
            </a: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обусловлен широким применением </a:t>
            </a:r>
            <a:r>
              <a:rPr lang="ru-RU" sz="1600" dirty="0" err="1">
                <a:solidFill>
                  <a:srgbClr val="004F74"/>
                </a:solidFill>
                <a:latin typeface="Montserrat"/>
                <a:cs typeface="Calibri"/>
              </a:rPr>
              <a:t>азолов</a:t>
            </a: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в медицине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сельском хозяйстве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потребительских товарах</a:t>
            </a:r>
            <a:r>
              <a:rPr lang="ru-RU" sz="1600" baseline="30000" dirty="0">
                <a:solidFill>
                  <a:srgbClr val="004F74"/>
                </a:solidFill>
                <a:latin typeface="Montserrat"/>
                <a:cs typeface="Calibri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516592" y="5892610"/>
            <a:ext cx="114653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1. 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Leong C, Kit JCW, Lee SM, Lam YI, Goh JPZ, </a:t>
            </a:r>
            <a:r>
              <a:rPr lang="en-US" sz="800" b="0" i="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Ianiri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 G, Dawson TL Jr. Azole resistance mechanisms in pathogenic </a:t>
            </a:r>
            <a:r>
              <a:rPr lang="en-US" sz="800" b="0" i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M. furfur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. </a:t>
            </a:r>
            <a:r>
              <a:rPr lang="en-US" sz="800" b="0" i="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Antimicrob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 Agents Chemother. 2021 May 1;65(5):e01975-20. </a:t>
            </a:r>
            <a:r>
              <a:rPr lang="en-US" sz="800" b="0" i="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doi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: 10.1128/AAC.01975-20. </a:t>
            </a:r>
            <a:r>
              <a:rPr lang="en-US" sz="800" b="0" i="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Epub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 2021 Feb 22. PMID: 33619053; PMCID: PMC8092866.</a:t>
            </a: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 2. 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Angileri M, </a:t>
            </a:r>
            <a:r>
              <a:rPr lang="en-US" sz="800" b="0" i="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Pasquetti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 M, De Lucia M, </a:t>
            </a:r>
            <a:r>
              <a:rPr lang="en-US" sz="800" b="0" i="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Peano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 A. Azole resistance of </a:t>
            </a:r>
            <a:r>
              <a:rPr lang="en-US" sz="800" b="0" i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Malassezia </a:t>
            </a:r>
            <a:r>
              <a:rPr lang="en-US" sz="800" b="0" i="1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pachydermatis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 causing treatment failure in a dog. Med </a:t>
            </a:r>
            <a:r>
              <a:rPr lang="en-US" sz="800" b="0" i="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Mycol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 Case Rep. 2018 Dec 21;23:58-61. </a:t>
            </a:r>
            <a:r>
              <a:rPr lang="en-US" sz="800" b="0" i="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doi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: 10.1016/j.mmcr.2018.12.004. PMID: 30662826; PMCID: PMC6325069</a:t>
            </a: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 3. 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Sergio Álvarez-Pérez, Sergio Quevedo-Caraballo, Marta E García, José L Blanco, Prevalence and genetic diversity of azole-resistant </a:t>
            </a:r>
            <a:r>
              <a:rPr lang="en-US" sz="800" b="0" i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Malassezia </a:t>
            </a:r>
            <a:r>
              <a:rPr lang="en-US" sz="800" b="0" i="1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pachydermatis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 isolates from canine otitis and dermatitis: A 2-year study, </a:t>
            </a:r>
            <a:r>
              <a:rPr lang="en-US" sz="800" b="0" i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Medical Mycology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, Volume 62, Issue 5, May 2024, myae053, </a:t>
            </a:r>
            <a:r>
              <a:rPr lang="en-US" sz="800" b="0" i="0" u="sng" strike="noStrike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  <a:hlinkClick r:id="rId3" tooltip="https://doi.org/10.1093/mmy/myae05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https://doi.org/10.1093/mmy/myae053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.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689416" y="4595132"/>
            <a:ext cx="109384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В отчетах указывается на наличие </a:t>
            </a:r>
            <a:r>
              <a:rPr lang="ru-RU" sz="1600" i="1" dirty="0" err="1">
                <a:solidFill>
                  <a:srgbClr val="004F74"/>
                </a:solidFill>
                <a:latin typeface="Montserrat"/>
                <a:cs typeface="Calibri"/>
              </a:rPr>
              <a:t>Malassezia</a:t>
            </a:r>
            <a:r>
              <a:rPr lang="ru-RU" sz="1600" i="1" dirty="0">
                <a:solidFill>
                  <a:srgbClr val="004F74"/>
                </a:solidFill>
                <a:latin typeface="Montserrat"/>
                <a:cs typeface="Calibri"/>
              </a:rPr>
              <a:t>, </a:t>
            </a: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резистентного к </a:t>
            </a:r>
            <a:r>
              <a:rPr lang="ru-RU" sz="1600" dirty="0" err="1">
                <a:solidFill>
                  <a:srgbClr val="004F74"/>
                </a:solidFill>
                <a:latin typeface="Montserrat"/>
                <a:cs typeface="Calibri"/>
              </a:rPr>
              <a:t>азолам</a:t>
            </a: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, у пациентов</a:t>
            </a:r>
            <a:r>
              <a:rPr lang="en-US" sz="1600" dirty="0">
                <a:solidFill>
                  <a:srgbClr val="004F74"/>
                </a:solidFill>
                <a:latin typeface="Montserrat"/>
                <a:cs typeface="Calibri"/>
              </a:rPr>
              <a:t> c </a:t>
            </a:r>
            <a:r>
              <a:rPr lang="ru-RU" sz="1600" b="1" dirty="0">
                <a:solidFill>
                  <a:srgbClr val="004F74"/>
                </a:solidFill>
                <a:latin typeface="Montserrat"/>
                <a:cs typeface="Calibri"/>
              </a:rPr>
              <a:t>хроническими заболеваниями </a:t>
            </a:r>
            <a:endParaRPr lang="en-US" sz="1600" b="1" dirty="0">
              <a:solidFill>
                <a:srgbClr val="004F74"/>
              </a:solidFill>
              <a:latin typeface="Montserra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Риск развития резистентности выше </a:t>
            </a:r>
            <a:r>
              <a:rPr lang="ru-RU" sz="1600" b="1" dirty="0">
                <a:solidFill>
                  <a:srgbClr val="004F74"/>
                </a:solidFill>
                <a:latin typeface="Montserrat"/>
                <a:cs typeface="Calibri"/>
              </a:rPr>
              <a:t>при длительном </a:t>
            </a: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системном или местном применении азолов²</a:t>
            </a:r>
            <a:endParaRPr dirty="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2770881" y="549891"/>
            <a:ext cx="7415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4F74"/>
                </a:solidFill>
                <a:latin typeface="Montserrat"/>
                <a:ea typeface="Calibri"/>
                <a:cs typeface="Calibri"/>
              </a:rPr>
              <a:t>Данные о резистентности к </a:t>
            </a:r>
            <a:r>
              <a:rPr lang="ru-RU" sz="2400" b="1" dirty="0" err="1">
                <a:solidFill>
                  <a:srgbClr val="004F74"/>
                </a:solidFill>
                <a:latin typeface="Montserrat"/>
                <a:ea typeface="Calibri"/>
                <a:cs typeface="Calibri"/>
              </a:rPr>
              <a:t>азолам</a:t>
            </a:r>
            <a:endParaRPr lang="ru-RU" sz="2400" b="1" dirty="0">
              <a:solidFill>
                <a:srgbClr val="004F74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33B7F2B-25D6-429D-BBBC-E9EE16392BE6}"/>
              </a:ext>
            </a:extLst>
          </p:cNvPr>
          <p:cNvSpPr/>
          <p:nvPr/>
        </p:nvSpPr>
        <p:spPr>
          <a:xfrm>
            <a:off x="844478" y="2404646"/>
            <a:ext cx="10809609" cy="707887"/>
          </a:xfrm>
          <a:prstGeom prst="roundRect">
            <a:avLst/>
          </a:prstGeom>
          <a:solidFill>
            <a:srgbClr val="E8F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928C47-5F70-4627-ABD1-D53AF6515FAB}"/>
              </a:ext>
            </a:extLst>
          </p:cNvPr>
          <p:cNvSpPr txBox="1"/>
          <p:nvPr/>
        </p:nvSpPr>
        <p:spPr bwMode="auto">
          <a:xfrm>
            <a:off x="2301213" y="2589312"/>
            <a:ext cx="78853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Резистентность к </a:t>
            </a:r>
            <a:r>
              <a:rPr lang="ru-RU" sz="1600" dirty="0" err="1">
                <a:solidFill>
                  <a:srgbClr val="004F74"/>
                </a:solidFill>
                <a:latin typeface="Montserrat"/>
                <a:cs typeface="Calibri"/>
              </a:rPr>
              <a:t>азолам</a:t>
            </a:r>
            <a:r>
              <a:rPr lang="ru-RU" sz="1600" dirty="0">
                <a:solidFill>
                  <a:srgbClr val="004F74"/>
                </a:solidFill>
                <a:latin typeface="Montserrat"/>
                <a:cs typeface="Calibri"/>
              </a:rPr>
              <a:t> в изученных популяциях составляет  </a:t>
            </a:r>
            <a:r>
              <a:rPr lang="ru-RU" sz="1600" b="1" dirty="0">
                <a:solidFill>
                  <a:srgbClr val="004F74"/>
                </a:solidFill>
                <a:latin typeface="Montserrat"/>
                <a:cs typeface="Calibri"/>
              </a:rPr>
              <a:t>10–12%³</a:t>
            </a:r>
            <a:endParaRPr sz="1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70FA15-30FA-4BC5-9B3F-1AFB9C3A332A}"/>
              </a:ext>
            </a:extLst>
          </p:cNvPr>
          <p:cNvSpPr txBox="1"/>
          <p:nvPr/>
        </p:nvSpPr>
        <p:spPr>
          <a:xfrm>
            <a:off x="894754" y="3516718"/>
            <a:ext cx="10733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4F74"/>
                </a:solidFill>
                <a:latin typeface="Montserrat"/>
                <a:cs typeface="Calibri"/>
              </a:rPr>
              <a:t>Это требует более эффективного контроля над применением противогрибковых препаратов и разработки новых методов лечения¹</a:t>
            </a:r>
            <a:endParaRPr lang="ru-RU" sz="16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908795" y="1312646"/>
            <a:ext cx="10661163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004F74"/>
                </a:solidFill>
                <a:latin typeface="Montserrat"/>
                <a:cs typeface="Calibri"/>
              </a:rPr>
              <a:t>Микроклимат кожи </a:t>
            </a:r>
          </a:p>
          <a:p>
            <a:pPr>
              <a:defRPr/>
            </a:pPr>
            <a:r>
              <a:rPr lang="ru-RU" sz="1400" i="1" dirty="0">
                <a:solidFill>
                  <a:srgbClr val="004F74"/>
                </a:solidFill>
                <a:latin typeface="Montserrat"/>
                <a:cs typeface="Calibri"/>
              </a:rPr>
              <a:t>	повышенная температура, влажность, концентрация CO</a:t>
            </a:r>
            <a:r>
              <a:rPr lang="ru-RU" sz="1400" i="1" baseline="-25000" dirty="0">
                <a:solidFill>
                  <a:srgbClr val="004F74"/>
                </a:solidFill>
                <a:latin typeface="Montserrat"/>
                <a:cs typeface="Calibri"/>
              </a:rPr>
              <a:t>2</a:t>
            </a:r>
            <a:endParaRPr lang="ru-RU" sz="1400" i="1" dirty="0">
              <a:solidFill>
                <a:srgbClr val="004F74"/>
              </a:solidFill>
              <a:latin typeface="Montserrat"/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ru-RU" sz="1400" b="1" dirty="0">
              <a:solidFill>
                <a:srgbClr val="004F74"/>
              </a:solidFill>
              <a:latin typeface="Montserra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004F74"/>
                </a:solidFill>
                <a:latin typeface="Montserrat"/>
                <a:cs typeface="Calibri"/>
              </a:rPr>
              <a:t>Нарушения иммунной системы</a:t>
            </a:r>
          </a:p>
          <a:p>
            <a:pPr>
              <a:defRPr/>
            </a:pPr>
            <a:r>
              <a:rPr lang="ru-RU" sz="1400" i="1" dirty="0">
                <a:solidFill>
                  <a:srgbClr val="004F74"/>
                </a:solidFill>
                <a:latin typeface="Montserrat"/>
                <a:cs typeface="Calibri"/>
              </a:rPr>
              <a:t>	иммунные дисфункции, кожная гиперчувствительность, атопический дерматит, аллергии</a:t>
            </a:r>
            <a:endParaRPr lang="ru-RU" sz="1400" dirty="0">
              <a:solidFill>
                <a:srgbClr val="004F74"/>
              </a:solidFill>
              <a:latin typeface="Montserrat"/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ru-RU" sz="1400" dirty="0">
              <a:solidFill>
                <a:srgbClr val="004F74"/>
              </a:solidFill>
              <a:latin typeface="Montserra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004F74"/>
                </a:solidFill>
                <a:latin typeface="Montserrat"/>
                <a:cs typeface="Calibri"/>
              </a:rPr>
              <a:t>Хронические заболевания</a:t>
            </a:r>
          </a:p>
          <a:p>
            <a:pPr>
              <a:defRPr/>
            </a:pPr>
            <a:r>
              <a:rPr lang="ru-RU" sz="1400" i="1" dirty="0">
                <a:solidFill>
                  <a:srgbClr val="004F74"/>
                </a:solidFill>
                <a:latin typeface="Montserrat"/>
                <a:cs typeface="Calibri"/>
              </a:rPr>
              <a:t>	эндокринные нарушения (гипотиреоз, </a:t>
            </a:r>
            <a:r>
              <a:rPr lang="ru-RU" sz="1400" i="1" dirty="0" err="1">
                <a:solidFill>
                  <a:srgbClr val="004F74"/>
                </a:solidFill>
                <a:latin typeface="Montserrat"/>
                <a:cs typeface="Calibri"/>
              </a:rPr>
              <a:t>гиперадренокортицизм</a:t>
            </a:r>
            <a:r>
              <a:rPr lang="ru-RU" sz="1400" i="1" dirty="0">
                <a:solidFill>
                  <a:srgbClr val="004F74"/>
                </a:solidFill>
                <a:latin typeface="Montserrat"/>
                <a:cs typeface="Calibri"/>
              </a:rPr>
              <a:t>, сахарный диабет), метаболические 	нарушения, кожные заболевания с нарушением барьерной функции кожи</a:t>
            </a:r>
          </a:p>
          <a:p>
            <a:pPr>
              <a:buFont typeface="Arial"/>
              <a:buChar char="•"/>
              <a:defRPr/>
            </a:pPr>
            <a:endParaRPr lang="ru-RU" sz="1400" dirty="0">
              <a:solidFill>
                <a:srgbClr val="004F74"/>
              </a:solidFill>
              <a:latin typeface="Montserra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004F74"/>
                </a:solidFill>
                <a:latin typeface="Montserrat"/>
                <a:cs typeface="Calibri"/>
              </a:rPr>
              <a:t>Повторное, длительное использование противогрибковых препаратов группы </a:t>
            </a:r>
            <a:r>
              <a:rPr lang="ru-RU" sz="1400" b="1" dirty="0" err="1">
                <a:solidFill>
                  <a:srgbClr val="004F74"/>
                </a:solidFill>
                <a:latin typeface="Montserrat"/>
                <a:cs typeface="Calibri"/>
              </a:rPr>
              <a:t>азолы</a:t>
            </a:r>
            <a:endParaRPr b="1" dirty="0"/>
          </a:p>
          <a:p>
            <a:pPr>
              <a:buFont typeface="Arial"/>
              <a:buChar char="•"/>
              <a:defRPr/>
            </a:pPr>
            <a:endParaRPr lang="ru-RU" sz="1400" dirty="0">
              <a:solidFill>
                <a:srgbClr val="004F74"/>
              </a:solidFill>
              <a:latin typeface="Montserra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004F74"/>
                </a:solidFill>
                <a:latin typeface="Montserrat"/>
                <a:cs typeface="Calibri"/>
              </a:rPr>
              <a:t>Особенности </a:t>
            </a:r>
            <a:r>
              <a:rPr lang="ru-RU" sz="1400" b="1" dirty="0" err="1">
                <a:solidFill>
                  <a:srgbClr val="004F74"/>
                </a:solidFill>
                <a:latin typeface="Montserrat"/>
                <a:cs typeface="Calibri"/>
              </a:rPr>
              <a:t>Malassezia</a:t>
            </a:r>
            <a:r>
              <a:rPr lang="ru-RU" sz="1400" b="1" dirty="0">
                <a:solidFill>
                  <a:srgbClr val="004F74"/>
                </a:solidFill>
                <a:latin typeface="Montserrat"/>
                <a:cs typeface="Calibri"/>
              </a:rPr>
              <a:t> усиливают его патогенность и устойчивость к терапии</a:t>
            </a:r>
          </a:p>
          <a:p>
            <a:pPr marL="1200150" lvl="2" indent="-285750">
              <a:buFont typeface="Wingdings" panose="05000000000000000000" pitchFamily="2" charset="2"/>
              <a:buChar char="ü"/>
              <a:defRPr/>
            </a:pPr>
            <a:r>
              <a:rPr lang="ru-RU" sz="1400" i="1" dirty="0">
                <a:solidFill>
                  <a:srgbClr val="004F74"/>
                </a:solidFill>
                <a:latin typeface="Montserrat"/>
                <a:cs typeface="Calibri"/>
              </a:rPr>
              <a:t>способность прикрепляться к коже</a:t>
            </a:r>
          </a:p>
          <a:p>
            <a:pPr marL="1200150" lvl="2" indent="-285750">
              <a:buFont typeface="Wingdings" panose="05000000000000000000" pitchFamily="2" charset="2"/>
              <a:buChar char="ü"/>
              <a:defRPr/>
            </a:pPr>
            <a:r>
              <a:rPr lang="ru-RU" sz="1400" i="1" dirty="0">
                <a:solidFill>
                  <a:srgbClr val="004F74"/>
                </a:solidFill>
                <a:latin typeface="Montserrat"/>
                <a:cs typeface="Calibri"/>
              </a:rPr>
              <a:t>выработка ферментов </a:t>
            </a:r>
          </a:p>
          <a:p>
            <a:pPr marL="1200150" lvl="2" indent="-285750">
              <a:buFont typeface="Wingdings" panose="05000000000000000000" pitchFamily="2" charset="2"/>
              <a:buChar char="ü"/>
              <a:defRPr/>
            </a:pPr>
            <a:r>
              <a:rPr lang="ru-RU" sz="1400" i="1" dirty="0">
                <a:solidFill>
                  <a:srgbClr val="004F74"/>
                </a:solidFill>
                <a:latin typeface="Montserrat"/>
                <a:cs typeface="Calibri"/>
              </a:rPr>
              <a:t>взаимодействие с другими микроорганизмами</a:t>
            </a:r>
            <a:endParaRPr lang="ru-RU" sz="1400" dirty="0">
              <a:solidFill>
                <a:srgbClr val="004F74"/>
              </a:solidFill>
              <a:latin typeface="Montserrat"/>
              <a:cs typeface="Calibri"/>
            </a:endParaRPr>
          </a:p>
          <a:p>
            <a:pPr>
              <a:defRPr/>
            </a:pPr>
            <a:endParaRPr lang="ru-RU" sz="1400" dirty="0">
              <a:solidFill>
                <a:srgbClr val="004F74"/>
              </a:solidFill>
              <a:latin typeface="Montserrat"/>
              <a:cs typeface="Calibri"/>
            </a:endParaRPr>
          </a:p>
          <a:p>
            <a:pPr>
              <a:buFont typeface="Arial"/>
              <a:buChar char="•"/>
              <a:defRPr/>
            </a:pPr>
            <a:endParaRPr lang="ru-RU" sz="1400" dirty="0">
              <a:solidFill>
                <a:srgbClr val="004F74"/>
              </a:solidFill>
              <a:latin typeface="Montserra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004F74"/>
                </a:solidFill>
                <a:latin typeface="Montserrat"/>
                <a:cs typeface="Calibri"/>
              </a:rPr>
              <a:t>Климатические факторы</a:t>
            </a:r>
          </a:p>
          <a:p>
            <a:pPr>
              <a:defRPr/>
            </a:pPr>
            <a:r>
              <a:rPr lang="ru-RU" sz="1400" i="1" dirty="0">
                <a:solidFill>
                  <a:srgbClr val="004F74"/>
                </a:solidFill>
                <a:latin typeface="Montserrat"/>
                <a:cs typeface="Calibri"/>
              </a:rPr>
              <a:t>	теплый и влажный климат повышает заболеваемость и устойчивость к </a:t>
            </a:r>
            <a:r>
              <a:rPr lang="ru-RU" sz="1400" i="1" dirty="0" err="1">
                <a:solidFill>
                  <a:srgbClr val="004F74"/>
                </a:solidFill>
                <a:latin typeface="Montserrat"/>
                <a:cs typeface="Calibri"/>
              </a:rPr>
              <a:t>Malassezia</a:t>
            </a:r>
            <a:endParaRPr lang="ru-RU" sz="1400" i="1" dirty="0">
              <a:solidFill>
                <a:srgbClr val="004F74"/>
              </a:solidFill>
              <a:latin typeface="Montserrat"/>
              <a:cs typeface="Calibri"/>
            </a:endParaRPr>
          </a:p>
          <a:p>
            <a:pPr>
              <a:defRPr/>
            </a:pPr>
            <a:endParaRPr lang="ru-RU" sz="1400" dirty="0">
              <a:solidFill>
                <a:srgbClr val="004F74"/>
              </a:solidFill>
              <a:latin typeface="Montserrat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766119" y="262067"/>
            <a:ext cx="109480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4F74"/>
                </a:solidFill>
                <a:latin typeface="Montserrat"/>
                <a:ea typeface="Calibri"/>
                <a:cs typeface="Calibri"/>
              </a:rPr>
              <a:t>Факторы, способствующие росту </a:t>
            </a:r>
            <a:r>
              <a:rPr lang="en-US" sz="2400" b="1" dirty="0">
                <a:solidFill>
                  <a:srgbClr val="004F74"/>
                </a:solidFill>
                <a:latin typeface="Montserrat"/>
                <a:ea typeface="Calibri"/>
                <a:cs typeface="Calibri"/>
              </a:rPr>
              <a:t>Malassezia </a:t>
            </a:r>
            <a:r>
              <a:rPr lang="ru-RU" sz="2400" b="1" dirty="0">
                <a:solidFill>
                  <a:srgbClr val="004F74"/>
                </a:solidFill>
                <a:latin typeface="Montserrat"/>
                <a:ea typeface="Calibri"/>
                <a:cs typeface="Calibri"/>
              </a:rPr>
              <a:t>и развитию устойчивых к </a:t>
            </a:r>
            <a:r>
              <a:rPr lang="ru-RU" sz="2400" b="1" dirty="0" err="1">
                <a:solidFill>
                  <a:srgbClr val="004F74"/>
                </a:solidFill>
                <a:latin typeface="Montserrat"/>
                <a:ea typeface="Calibri"/>
                <a:cs typeface="Calibri"/>
              </a:rPr>
              <a:t>кетоконазолу</a:t>
            </a:r>
            <a:r>
              <a:rPr lang="ru-RU" sz="2400" b="1" dirty="0">
                <a:solidFill>
                  <a:srgbClr val="004F74"/>
                </a:solidFill>
                <a:latin typeface="Montserrat"/>
                <a:ea typeface="Calibri"/>
                <a:cs typeface="Calibri"/>
              </a:rPr>
              <a:t> популяций</a:t>
            </a:r>
            <a:endParaRPr dirty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766119" y="6261998"/>
            <a:ext cx="1123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Строкова С.О., Никитина И.В., Донников А.Е. </a:t>
            </a:r>
            <a:r>
              <a:rPr lang="ru-RU" sz="80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Малассезиа</a:t>
            </a: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-ассоциированные инфекции у новорожденных: перспективы молекулярно-генетических методов диагностики. Клиническая дерматология и венерология. 2023;22(4):392–398. </a:t>
            </a:r>
            <a:r>
              <a:rPr lang="ru-RU" sz="800" u="sng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  <a:hlinkClick r:id="rId2" tooltip="https://doi.org/10.17116/klinderma20232204139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https://doi.org/10.17116/klinderma202322041392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Montserrat" panose="00000500000000000000" pitchFamily="2" charset="-52"/>
            </a:endParaRPr>
          </a:p>
          <a:p>
            <a:pPr>
              <a:defRPr/>
            </a:pPr>
            <a:r>
              <a:rPr lang="ru-RU" sz="80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Мачарадзе</a:t>
            </a: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 Д.Ш. Инфекции кожи при атопическом дерматите: клиника, лечение. </a:t>
            </a:r>
            <a:r>
              <a:rPr lang="ru-RU" sz="80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Consilium</a:t>
            </a: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sz="80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Medicum</a:t>
            </a: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rPr>
              <a:t>. 2024;26(8):498–504. DOI: 10.26442/20751753.2024.8.202876</a:t>
            </a:r>
            <a:endParaRPr dirty="0">
              <a:solidFill>
                <a:schemeClr val="bg1">
                  <a:lumMod val="65000"/>
                </a:schemeClr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017144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3730</TotalTime>
  <Words>3891</Words>
  <Application>Microsoft Office PowerPoint</Application>
  <PresentationFormat>Широкоэкранный</PresentationFormat>
  <Paragraphs>369</Paragraphs>
  <Slides>31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2" baseType="lpstr">
      <vt:lpstr>Wingdings</vt:lpstr>
      <vt:lpstr>Arial</vt:lpstr>
      <vt:lpstr>Quattrocento Sans</vt:lpstr>
      <vt:lpstr>Times New Roman</vt:lpstr>
      <vt:lpstr>Montserrat</vt:lpstr>
      <vt:lpstr>Montserrat Medium</vt:lpstr>
      <vt:lpstr>Calibri Light</vt:lpstr>
      <vt:lpstr>Calibri</vt:lpstr>
      <vt:lpstr>Gilroy Light</vt:lpstr>
      <vt:lpstr>Montserrat SemiBold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Факторы, способствующие неконтролируемому  размножению грибов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Зуд разной степени и интенсивности  наблюдается у большинства пациентов  с Себорейным дерматитом и псориазом</vt:lpstr>
      <vt:lpstr>Презентация PowerPoint</vt:lpstr>
      <vt:lpstr>Презентация PowerPoint</vt:lpstr>
      <vt:lpstr>СЕБОЛЕПТ® серия средств c уникальным* составом  для всеобъемлющего ухода за волосами и кожей головы от перхоти и зуда</vt:lpstr>
      <vt:lpstr>Презентация PowerPoint</vt:lpstr>
      <vt:lpstr>Презентация PowerPoint</vt:lpstr>
      <vt:lpstr>Презентация PowerPoint</vt:lpstr>
      <vt:lpstr>Презентация PowerPoint</vt:lpstr>
      <vt:lpstr>СЕБОЛЕПТ® шампунь от перхоти, 250 мл </vt:lpstr>
      <vt:lpstr>СЕБОЛЕПТ® шампунь для ежедневного применения  профилактический от перхоти, 250 мл</vt:lpstr>
      <vt:lpstr>СЕБОЛЕПТ® бальзам-ополаскиватель от перхоти, 250 мл </vt:lpstr>
      <vt:lpstr>Презентация PowerPoint</vt:lpstr>
      <vt:lpstr>Презентация PowerPoint</vt:lpstr>
      <vt:lpstr>Ж 22 года Диагноз: Себорейный дерматит волосистой части головы Проводимая терапия: СЕБОЛЕПТ® шампунь от перхоти + СЕБОЛЕПТ® бальзам ополаскиватель + СЕБОЛЕПТ® шампунь ежедневный Продолжительность терапии:  35 дней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ЗУД КОЖИ ГОЛОВЫ ТАКТИКА ВЕДЕНИЯ ПАЦИЕНТОВ</dc:title>
  <dc:creator>Курепина Мария</dc:creator>
  <cp:lastModifiedBy>Хорунженко Евгения Евгеньевна</cp:lastModifiedBy>
  <cp:revision>290</cp:revision>
  <dcterms:created xsi:type="dcterms:W3CDTF">2023-10-19T06:21:48Z</dcterms:created>
  <dcterms:modified xsi:type="dcterms:W3CDTF">2025-09-12T11:06:18Z</dcterms:modified>
</cp:coreProperties>
</file>