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791" r:id="rId2"/>
  </p:sldMasterIdLst>
  <p:notesMasterIdLst>
    <p:notesMasterId r:id="rId4"/>
  </p:notesMasterIdLst>
  <p:sldIdLst>
    <p:sldId id="1961" r:id="rId3"/>
  </p:sldIdLst>
  <p:sldSz cx="12192000" cy="6858000"/>
  <p:notesSz cx="6858000" cy="9144000"/>
  <p:embeddedFontLst>
    <p:embeddedFont>
      <p:font typeface="Akroba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Montserrat" panose="00000500000000000000" pitchFamily="2" charset="-52"/>
      <p:regular r:id="rId13"/>
      <p:bold r:id="rId14"/>
      <p:italic r:id="rId15"/>
      <p:boldItalic r:id="rId16"/>
    </p:embeddedFont>
    <p:embeddedFont>
      <p:font typeface="Montserrat Medium" panose="00000600000000000000" pitchFamily="2" charset="-52"/>
      <p:regular r:id="rId17"/>
      <p: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орунженко Евгения Евгеньевна" initials="ХЕЕ" lastIdx="1" clrIdx="0">
    <p:extLst>
      <p:ext uri="{19B8F6BF-5375-455C-9EA6-DF929625EA0E}">
        <p15:presenceInfo xmlns:p15="http://schemas.microsoft.com/office/powerpoint/2012/main" userId="S-1-5-21-3288999546-1934903612-1304290907-26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4"/>
    <a:srgbClr val="B2F0E0"/>
    <a:srgbClr val="9D9A19"/>
    <a:srgbClr val="62DBB8"/>
    <a:srgbClr val="009ADB"/>
    <a:srgbClr val="A0D5EA"/>
    <a:srgbClr val="0074AD"/>
    <a:srgbClr val="F99E32"/>
    <a:srgbClr val="9DD3E8"/>
    <a:srgbClr val="E2F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 varScale="1">
        <p:scale>
          <a:sx n="86" d="100"/>
          <a:sy n="86" d="100"/>
        </p:scale>
        <p:origin x="49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506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ableStyles" Target="tableStyles.xml"/><Relationship Id="rId10" Type="http://schemas.openxmlformats.org/officeDocument/2006/relationships/font" Target="fonts/font6.fntdata"/><Relationship Id="rId19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AD9D5-9F36-4385-8EEA-72636A97B602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BCCC-C62A-4DAD-B126-18862FAD4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93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50FE8-C5FA-F71A-FDD7-180C00B3C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3C1CF15-E042-4529-2E62-80507BF56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12E5D71-0FB6-65A5-F7D1-57DCC29F5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krobat" panose="00000600000000000000" pitchFamily="50" charset="-52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0465D4-61C4-D612-C73C-C84E8CEE34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8BCCC-C62A-4DAD-B126-18862FAD4E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714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1" y="0"/>
            <a:ext cx="31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93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1" y="0"/>
            <a:ext cx="31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" y="6030914"/>
            <a:ext cx="2978151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2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1" y="6030914"/>
            <a:ext cx="2978151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8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1" y="6030914"/>
            <a:ext cx="2978151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1" y="0"/>
            <a:ext cx="31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10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AFB7-B1A6-4BA0-9F5F-8495B72688F9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455C-4242-490B-952B-523978AC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156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AFB7-B1A6-4BA0-9F5F-8495B72688F9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455C-4242-490B-952B-523978AC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13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AFB7-B1A6-4BA0-9F5F-8495B72688F9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455C-4242-490B-952B-523978AC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668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AFB7-B1A6-4BA0-9F5F-8495B72688F9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455C-4242-490B-952B-523978AC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499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AFB7-B1A6-4BA0-9F5F-8495B72688F9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455C-4242-490B-952B-523978AC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66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AFB7-B1A6-4BA0-9F5F-8495B72688F9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455C-4242-490B-952B-523978AC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255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AFB7-B1A6-4BA0-9F5F-8495B72688F9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455C-4242-490B-952B-523978AC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6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1" y="0"/>
            <a:ext cx="31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" y="6030914"/>
            <a:ext cx="2978151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002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AFB7-B1A6-4BA0-9F5F-8495B72688F9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455C-4242-490B-952B-523978AC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869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AFB7-B1A6-4BA0-9F5F-8495B72688F9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455C-4242-490B-952B-523978AC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268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AFB7-B1A6-4BA0-9F5F-8495B72688F9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455C-4242-490B-952B-523978AC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95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AFB7-B1A6-4BA0-9F5F-8495B72688F9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455C-4242-490B-952B-523978AC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47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1" y="0"/>
            <a:ext cx="31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61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1" y="0"/>
            <a:ext cx="31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" y="6030914"/>
            <a:ext cx="2978151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7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1" y="0"/>
            <a:ext cx="31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" y="6030914"/>
            <a:ext cx="2978151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02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1" y="0"/>
            <a:ext cx="31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" y="6030914"/>
            <a:ext cx="2978151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49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1" y="0"/>
            <a:ext cx="31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" y="6030914"/>
            <a:ext cx="2978151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20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1" y="0"/>
            <a:ext cx="31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" y="6030914"/>
            <a:ext cx="2978151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385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1" y="0"/>
            <a:ext cx="31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" y="6030914"/>
            <a:ext cx="2978151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43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874501" y="0"/>
            <a:ext cx="31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1501" y="6030914"/>
            <a:ext cx="2978151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972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2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03C7B-3879-14B9-615C-8D63C73FB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4B2230C-F888-46E0-B555-B2FA4CABB717}"/>
              </a:ext>
            </a:extLst>
          </p:cNvPr>
          <p:cNvGrpSpPr/>
          <p:nvPr/>
        </p:nvGrpSpPr>
        <p:grpSpPr>
          <a:xfrm>
            <a:off x="1430064" y="288140"/>
            <a:ext cx="9493220" cy="646331"/>
            <a:chOff x="1438527" y="852416"/>
            <a:chExt cx="9493220" cy="646331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CDFFB92-8D96-F2A9-024A-46870CAD5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8527" y="877758"/>
              <a:ext cx="2222702" cy="59564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DDBA7A-1DB9-47AA-CA90-FFDBB5B2404B}"/>
                </a:ext>
              </a:extLst>
            </p:cNvPr>
            <p:cNvSpPr txBox="1"/>
            <p:nvPr/>
          </p:nvSpPr>
          <p:spPr>
            <a:xfrm>
              <a:off x="3748914" y="852416"/>
              <a:ext cx="718283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b="1" dirty="0">
                  <a:solidFill>
                    <a:srgbClr val="0074AD"/>
                  </a:solidFill>
                  <a:latin typeface="Montserrat" pitchFamily="2" charset="0"/>
                </a:rPr>
                <a:t>Крем ДНЕВНОЙ увлажняющий для комбинированной, жирной, проблемной кожи </a:t>
              </a:r>
              <a:r>
                <a:rPr lang="ru-RU" sz="1800" b="1" dirty="0">
                  <a:solidFill>
                    <a:srgbClr val="9D9A19"/>
                  </a:solidFill>
                  <a:latin typeface="Montserrat" pitchFamily="2" charset="0"/>
                </a:rPr>
                <a:t>SPF 20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942C93C-66CE-1A88-FFAB-E6267913A735}"/>
              </a:ext>
            </a:extLst>
          </p:cNvPr>
          <p:cNvSpPr txBox="1"/>
          <p:nvPr/>
        </p:nvSpPr>
        <p:spPr>
          <a:xfrm>
            <a:off x="121253" y="1120477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" b="1" dirty="0">
                <a:solidFill>
                  <a:srgbClr val="0074AD"/>
                </a:solidFill>
                <a:latin typeface="Montserrat" pitchFamily="2" charset="0"/>
              </a:rPr>
              <a:t>Уникальное средство с тройным эффектом: </a:t>
            </a:r>
            <a:r>
              <a:rPr lang="ru-RU" sz="1380" dirty="0">
                <a:solidFill>
                  <a:srgbClr val="0074AD"/>
                </a:solidFill>
                <a:latin typeface="Montserrat" pitchFamily="2" charset="0"/>
              </a:rPr>
              <a:t>от акне, от сухости, с </a:t>
            </a:r>
            <a:r>
              <a:rPr lang="en-US" sz="1380" dirty="0">
                <a:solidFill>
                  <a:srgbClr val="0074AD"/>
                </a:solidFill>
                <a:latin typeface="Montserrat" pitchFamily="2" charset="0"/>
              </a:rPr>
              <a:t>SPF</a:t>
            </a:r>
            <a:r>
              <a:rPr lang="ru-RU" sz="1380" dirty="0">
                <a:solidFill>
                  <a:srgbClr val="0074AD"/>
                </a:solidFill>
                <a:latin typeface="Montserrat" pitchFamily="2" charset="0"/>
              </a:rPr>
              <a:t>, достаточным для повседневной защиты от УФ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34867FA2-E58A-043F-F788-718C92DA6BEF}"/>
              </a:ext>
            </a:extLst>
          </p:cNvPr>
          <p:cNvSpPr txBox="1">
            <a:spLocks/>
          </p:cNvSpPr>
          <p:nvPr/>
        </p:nvSpPr>
        <p:spPr>
          <a:xfrm>
            <a:off x="6124307" y="6607517"/>
            <a:ext cx="5389033" cy="2504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solidFill>
                <a:srgbClr val="004F7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BF7444-D1CF-CA1D-E2F6-E085634DF68F}"/>
              </a:ext>
            </a:extLst>
          </p:cNvPr>
          <p:cNvSpPr txBox="1"/>
          <p:nvPr/>
        </p:nvSpPr>
        <p:spPr>
          <a:xfrm>
            <a:off x="678457" y="6183775"/>
            <a:ext cx="106850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rPr>
              <a:t>*Цена розничная  средневзвешенная. 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rPr>
              <a:t>DSM</a:t>
            </a:r>
            <a:r>
              <a:rPr lang="ru-RU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rPr>
              <a:t>, МАТ, апрель 2025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952DB273-43F2-1EAF-9118-25E01458404A}"/>
              </a:ext>
            </a:extLst>
          </p:cNvPr>
          <p:cNvGrpSpPr/>
          <p:nvPr/>
        </p:nvGrpSpPr>
        <p:grpSpPr>
          <a:xfrm>
            <a:off x="686777" y="1917611"/>
            <a:ext cx="10979796" cy="4185703"/>
            <a:chOff x="686777" y="1668226"/>
            <a:chExt cx="10739069" cy="4185703"/>
          </a:xfrm>
        </p:grpSpPr>
        <p:graphicFrame>
          <p:nvGraphicFramePr>
            <p:cNvPr id="10" name="Объект 17">
              <a:extLst>
                <a:ext uri="{FF2B5EF4-FFF2-40B4-BE49-F238E27FC236}">
                  <a16:creationId xmlns:a16="http://schemas.microsoft.com/office/drawing/2014/main" id="{A0775048-8F40-9284-DB98-232867709A4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86777" y="1668226"/>
            <a:ext cx="10739069" cy="3585938"/>
          </p:xfrm>
          <a:graphic>
            <a:graphicData uri="http://schemas.openxmlformats.org/drawingml/2006/table">
              <a:tbl>
                <a:tblPr/>
                <a:tblGrid>
                  <a:gridCol w="1474289">
                    <a:extLst>
                      <a:ext uri="{9D8B030D-6E8A-4147-A177-3AD203B41FA5}">
                        <a16:colId xmlns:a16="http://schemas.microsoft.com/office/drawing/2014/main" val="2543251573"/>
                      </a:ext>
                    </a:extLst>
                  </a:gridCol>
                  <a:gridCol w="542260">
                    <a:extLst>
                      <a:ext uri="{9D8B030D-6E8A-4147-A177-3AD203B41FA5}">
                        <a16:colId xmlns:a16="http://schemas.microsoft.com/office/drawing/2014/main" val="24919341"/>
                      </a:ext>
                    </a:extLst>
                  </a:gridCol>
                  <a:gridCol w="1743740">
                    <a:extLst>
                      <a:ext uri="{9D8B030D-6E8A-4147-A177-3AD203B41FA5}">
                        <a16:colId xmlns:a16="http://schemas.microsoft.com/office/drawing/2014/main" val="885911726"/>
                      </a:ext>
                    </a:extLst>
                  </a:gridCol>
                  <a:gridCol w="669851">
                    <a:extLst>
                      <a:ext uri="{9D8B030D-6E8A-4147-A177-3AD203B41FA5}">
                        <a16:colId xmlns:a16="http://schemas.microsoft.com/office/drawing/2014/main" val="481406172"/>
                      </a:ext>
                    </a:extLst>
                  </a:gridCol>
                  <a:gridCol w="1839432">
                    <a:extLst>
                      <a:ext uri="{9D8B030D-6E8A-4147-A177-3AD203B41FA5}">
                        <a16:colId xmlns:a16="http://schemas.microsoft.com/office/drawing/2014/main" val="3947421779"/>
                      </a:ext>
                    </a:extLst>
                  </a:gridCol>
                  <a:gridCol w="595424">
                    <a:extLst>
                      <a:ext uri="{9D8B030D-6E8A-4147-A177-3AD203B41FA5}">
                        <a16:colId xmlns:a16="http://schemas.microsoft.com/office/drawing/2014/main" val="1766364469"/>
                      </a:ext>
                    </a:extLst>
                  </a:gridCol>
                  <a:gridCol w="1913860">
                    <a:extLst>
                      <a:ext uri="{9D8B030D-6E8A-4147-A177-3AD203B41FA5}">
                        <a16:colId xmlns:a16="http://schemas.microsoft.com/office/drawing/2014/main" val="909748391"/>
                      </a:ext>
                    </a:extLst>
                  </a:gridCol>
                  <a:gridCol w="595423">
                    <a:extLst>
                      <a:ext uri="{9D8B030D-6E8A-4147-A177-3AD203B41FA5}">
                        <a16:colId xmlns:a16="http://schemas.microsoft.com/office/drawing/2014/main" val="574531703"/>
                      </a:ext>
                    </a:extLst>
                  </a:gridCol>
                  <a:gridCol w="1605517">
                    <a:extLst>
                      <a:ext uri="{9D8B030D-6E8A-4147-A177-3AD203B41FA5}">
                        <a16:colId xmlns:a16="http://schemas.microsoft.com/office/drawing/2014/main" val="2697345914"/>
                      </a:ext>
                    </a:extLst>
                  </a:gridCol>
                </a:tblGrid>
                <a:tr h="265813">
                  <a:tc>
                    <a:txBody>
                      <a:bodyPr/>
                      <a:lstStyle/>
                      <a:p>
                        <a:pPr algn="ctr" fontAlgn="b"/>
                        <a:endParaRPr lang="ru-RU" sz="900" b="0" i="0" u="none" strike="noStrike" dirty="0">
                          <a:solidFill>
                            <a:srgbClr val="004F74"/>
                          </a:solidFill>
                          <a:effectLst/>
                          <a:latin typeface="Montserrat" pitchFamily="2" charset="0"/>
                        </a:endParaRPr>
                      </a:p>
                    </a:txBody>
                    <a:tcPr marL="3829" marR="3829" marT="3829" marB="0" anchor="ctr">
                      <a:lnL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4AD">
                          <a:alpha val="25098"/>
                        </a:srgbClr>
                      </a:solidFill>
                    </a:tcPr>
                  </a:tc>
                  <a:tc gridSpan="2">
                    <a:txBody>
                      <a:bodyPr/>
                      <a:lstStyle/>
                      <a:p>
                        <a:pPr algn="ctr" fontAlgn="b"/>
                        <a:r>
                          <a:rPr lang="ru-RU" sz="900" b="1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ФАРМТЕК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4AD">
                          <a:alpha val="25098"/>
                        </a:srgb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 fontAlgn="b"/>
                        <a:r>
                          <a:rPr lang="ru-RU" sz="14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rPr>
                          <a:t>Фармтек</a:t>
                        </a:r>
                      </a:p>
                    </a:txBody>
                    <a:tcPr marL="3829" marR="3829" marT="3829" marB="0" anchor="b">
                      <a:lnL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09ADB"/>
                      </a:solidFill>
                    </a:tcPr>
                  </a:tc>
                  <a:tc gridSpan="2">
                    <a:txBody>
                      <a:bodyPr/>
                      <a:lstStyle/>
                      <a:p>
                        <a:pPr algn="ctr" fontAlgn="b"/>
                        <a:r>
                          <a:rPr lang="en-US" sz="900" b="1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LA ROCHE POSAY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4AD">
                          <a:alpha val="25098"/>
                        </a:srgb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 fontAlgn="b"/>
                        <a:r>
                          <a:rPr lang="en-US" sz="14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rPr>
                          <a:t>La Roche Posay</a:t>
                        </a:r>
                      </a:p>
                    </a:txBody>
                    <a:tcPr marL="3829" marR="3829" marT="3829" marB="0" anchor="b">
                      <a:lnL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09ADB"/>
                      </a:solidFill>
                    </a:tcPr>
                  </a:tc>
                  <a:tc gridSpan="2">
                    <a:txBody>
                      <a:bodyPr/>
                      <a:lstStyle/>
                      <a:p>
                        <a:pPr algn="ctr" fontAlgn="b"/>
                        <a:r>
                          <a:rPr lang="en-US" sz="900" b="1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EUCERIN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4AD">
                          <a:alpha val="25098"/>
                        </a:srgb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 fontAlgn="b"/>
                        <a:r>
                          <a:rPr lang="en-US" sz="14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rPr>
                          <a:t>BIODERMA</a:t>
                        </a:r>
                      </a:p>
                    </a:txBody>
                    <a:tcPr marL="3829" marR="3829" marT="3829" marB="0" anchor="b">
                      <a:lnL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09ADB"/>
                      </a:solidFill>
                    </a:tcPr>
                  </a:tc>
                  <a:tc gridSpan="2">
                    <a:txBody>
                      <a:bodyPr/>
                      <a:lstStyle/>
                      <a:p>
                        <a:pPr algn="ctr"/>
                        <a:r>
                          <a:rPr lang="en-US" sz="900" b="1" dirty="0">
                            <a:solidFill>
                              <a:srgbClr val="004F74"/>
                            </a:solidFill>
                            <a:latin typeface="Montserrat" panose="00000500000000000000" pitchFamily="2" charset="-52"/>
                          </a:rPr>
                          <a:t>URIAGE</a:t>
                        </a:r>
                        <a:endParaRPr lang="ru-RU" sz="900" b="1" dirty="0">
                          <a:solidFill>
                            <a:srgbClr val="004F74"/>
                          </a:solidFill>
                          <a:latin typeface="Montserrat" panose="00000500000000000000" pitchFamily="2" charset="-52"/>
                        </a:endParaRPr>
                      </a:p>
                    </a:txBody>
                    <a:tcPr marL="3829" marR="3829" marT="3829" marB="0" anchor="ctr">
                      <a:lnL w="9525" cap="flat" cmpd="sng" algn="ctr">
                        <a:noFill/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4AD">
                          <a:alpha val="25098"/>
                        </a:srgb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ru-RU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27687533"/>
                    </a:ext>
                  </a:extLst>
                </a:tr>
                <a:tr h="255520"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 Medium" pitchFamily="2" charset="0"/>
                          </a:rPr>
                          <a:t>Линейка</a:t>
                        </a:r>
                      </a:p>
                    </a:txBody>
                    <a:tcPr marL="3829" marR="3829" marT="3829" marB="0" anchor="ctr">
                      <a:lnL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 gridSpan="2">
                    <a:txBody>
                      <a:bodyPr/>
                      <a:lstStyle/>
                      <a:p>
                        <a:pPr algn="ctr" fontAlgn="b"/>
                        <a:r>
                          <a:rPr lang="ru-RU" sz="900" b="1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ЦИНОВИТ 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 hMerge="1">
                    <a:txBody>
                      <a:bodyPr/>
                      <a:lstStyle/>
                      <a:p>
                        <a:pPr algn="ctr" fontAlgn="b"/>
                        <a:r>
                          <a:rPr lang="ru-RU" sz="1400" b="0" i="0" u="none" strike="noStrike" dirty="0" err="1">
                            <a:solidFill>
                              <a:srgbClr val="004F74"/>
                            </a:solidFill>
                            <a:effectLst/>
                            <a:latin typeface="Calibri" panose="020F0502020204030204" pitchFamily="34" charset="0"/>
                          </a:rPr>
                          <a:t>Циновит</a:t>
                        </a:r>
                        <a:r>
                          <a:rPr lang="ru-RU" sz="14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Calibri" panose="020F0502020204030204" pitchFamily="34" charset="0"/>
                          </a:rPr>
                          <a:t> </a:t>
                        </a:r>
                      </a:p>
                    </a:txBody>
                    <a:tcPr marL="3829" marR="3829" marT="3829" marB="0" anchor="b">
                      <a:lnL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gridSpan="2">
                    <a:txBody>
                      <a:bodyPr/>
                      <a:lstStyle/>
                      <a:p>
                        <a:pPr algn="ctr" fontAlgn="b"/>
                        <a:r>
                          <a:rPr lang="en-US" sz="900" b="1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EFFACLAR</a:t>
                        </a:r>
                        <a:r>
                          <a:rPr lang="ru-RU" sz="900" b="1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 </a:t>
                        </a:r>
                        <a:r>
                          <a:rPr lang="en-US" sz="900" b="1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DUO (+)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 hMerge="1">
                    <a:txBody>
                      <a:bodyPr/>
                      <a:lstStyle/>
                      <a:p>
                        <a:pPr algn="ctr" fontAlgn="b"/>
                        <a:r>
                          <a:rPr lang="en-US" sz="14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Calibri" panose="020F0502020204030204" pitchFamily="34" charset="0"/>
                          </a:rPr>
                          <a:t>EFFACLAR</a:t>
                        </a:r>
                      </a:p>
                    </a:txBody>
                    <a:tcPr marL="3829" marR="3829" marT="3829" marB="0" anchor="b">
                      <a:lnL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gridSpan="2">
                    <a:txBody>
                      <a:bodyPr/>
                      <a:lstStyle/>
                      <a:p>
                        <a:pPr algn="ctr" fontAlgn="b"/>
                        <a:r>
                          <a:rPr lang="en-US" sz="900" b="1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SENSITIVE PROTECT 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 hMerge="1">
                    <a:txBody>
                      <a:bodyPr/>
                      <a:lstStyle/>
                      <a:p>
                        <a:pPr algn="l" fontAlgn="b"/>
                        <a:r>
                          <a:rPr lang="en-US" sz="1400" b="0" i="0" u="none" strike="noStrike" dirty="0" err="1">
                            <a:solidFill>
                              <a:srgbClr val="004F74"/>
                            </a:solidFill>
                            <a:effectLst/>
                            <a:latin typeface="Calibri" panose="020F0502020204030204" pitchFamily="34" charset="0"/>
                          </a:rPr>
                          <a:t>Sebium</a:t>
                        </a:r>
                        <a:r>
                          <a:rPr lang="en-US" sz="14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Calibri" panose="020F0502020204030204" pitchFamily="34" charset="0"/>
                          </a:rPr>
                          <a:t> </a:t>
                        </a:r>
                        <a:r>
                          <a:rPr lang="en-US" sz="1400" b="0" i="0" u="none" strike="noStrike" dirty="0" err="1">
                            <a:solidFill>
                              <a:srgbClr val="004F74"/>
                            </a:solidFill>
                            <a:effectLst/>
                            <a:latin typeface="Calibri" panose="020F0502020204030204" pitchFamily="34" charset="0"/>
                          </a:rPr>
                          <a:t>hidra</a:t>
                        </a:r>
                        <a:endParaRPr lang="en-US" sz="1400" b="0" i="0" u="none" strike="noStrike" dirty="0">
                          <a:solidFill>
                            <a:srgbClr val="004F74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3829" marR="3829" marT="3829" marB="0" anchor="b">
                      <a:lnL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gridSpan="2">
                    <a:txBody>
                      <a:bodyPr/>
                      <a:lstStyle/>
                      <a:p>
                        <a:pPr algn="ctr" fontAlgn="b"/>
                        <a:r>
                          <a:rPr lang="en-US" sz="900" b="1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HYSEAC</a:t>
                        </a:r>
                        <a:endParaRPr lang="ru-RU" sz="900" b="1" i="0" u="none" strike="noStrike" dirty="0">
                          <a:solidFill>
                            <a:srgbClr val="004F74"/>
                          </a:solidFill>
                          <a:effectLst/>
                          <a:latin typeface="Montserrat" pitchFamily="2" charset="0"/>
                        </a:endParaRP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 hMerge="1">
                    <a:txBody>
                      <a:bodyPr/>
                      <a:lstStyle/>
                      <a:p>
                        <a:pPr algn="l" fontAlgn="b"/>
                        <a:r>
                          <a:rPr lang="en-US" sz="1400" b="0" i="0" u="none" strike="noStrike" dirty="0" err="1">
                            <a:solidFill>
                              <a:srgbClr val="004F74"/>
                            </a:solidFill>
                            <a:effectLst/>
                            <a:latin typeface="Calibri" panose="020F0502020204030204" pitchFamily="34" charset="0"/>
                          </a:rPr>
                          <a:t>Sébium</a:t>
                        </a:r>
                        <a:r>
                          <a:rPr lang="en-US" sz="14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Calibri" panose="020F0502020204030204" pitchFamily="34" charset="0"/>
                          </a:rPr>
                          <a:t> </a:t>
                        </a:r>
                        <a:r>
                          <a:rPr lang="ru-RU" sz="1400" b="0" i="0" u="none" strike="noStrike" dirty="0" err="1">
                            <a:solidFill>
                              <a:srgbClr val="004F74"/>
                            </a:solidFill>
                            <a:effectLst/>
                            <a:latin typeface="Calibri" panose="020F0502020204030204" pitchFamily="34" charset="0"/>
                          </a:rPr>
                          <a:t>Сенситив</a:t>
                        </a:r>
                        <a:r>
                          <a:rPr lang="ru-RU" sz="14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Calibri" panose="020F0502020204030204" pitchFamily="34" charset="0"/>
                          </a:rPr>
                          <a:t> </a:t>
                        </a:r>
                      </a:p>
                    </a:txBody>
                    <a:tcPr marL="3829" marR="3829" marT="3829" marB="0" anchor="b">
                      <a:lnL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652345842"/>
                    </a:ext>
                  </a:extLst>
                </a:tr>
                <a:tr h="728000"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 Medium" pitchFamily="2" charset="0"/>
                          </a:rPr>
                          <a:t>Продукт</a:t>
                        </a:r>
                      </a:p>
                      <a:p>
                        <a:pPr algn="ctr" fontAlgn="b"/>
                        <a:endParaRPr lang="ru-RU" sz="900" b="0" i="0" u="none" strike="noStrike" dirty="0">
                          <a:solidFill>
                            <a:srgbClr val="004F74"/>
                          </a:solidFill>
                          <a:effectLst/>
                          <a:latin typeface="Montserrat Medium" pitchFamily="2" charset="0"/>
                        </a:endParaRPr>
                      </a:p>
                      <a:p>
                        <a:pPr algn="ctr" fontAlgn="b"/>
                        <a:endParaRPr lang="ru-RU" sz="900" b="0" i="0" u="none" strike="noStrike" dirty="0">
                          <a:solidFill>
                            <a:srgbClr val="004F74"/>
                          </a:solidFill>
                          <a:effectLst/>
                          <a:latin typeface="Montserrat Medium" pitchFamily="2" charset="0"/>
                        </a:endParaRPr>
                      </a:p>
                    </a:txBody>
                    <a:tcPr marL="3829" marR="3829" marT="3829" marB="0" anchor="ctr">
                      <a:lnL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4AD">
                          <a:alpha val="25098"/>
                        </a:srgbClr>
                      </a:solidFill>
                    </a:tcPr>
                  </a:tc>
                  <a:tc gridSpan="2">
                    <a:txBody>
                      <a:bodyPr/>
                      <a:lstStyle/>
                      <a:p>
                        <a:pPr algn="ctr" fontAlgn="ctr"/>
                        <a:r>
                          <a:rPr lang="ru-RU" sz="900" b="1" i="0" u="none" strike="noStrike" dirty="0" err="1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Циновит</a:t>
                        </a:r>
                        <a:r>
                          <a:rPr lang="ru-RU" sz="900" b="1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 крем дневной увлажняющий для проблемной кожи с SPF-фильтром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4AD">
                          <a:alpha val="25098"/>
                        </a:srgb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l" fontAlgn="ctr"/>
                        <a:r>
                          <a:rPr lang="ru-RU" sz="1400" b="0" i="0" u="none" strike="noStrike" dirty="0" err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rPr>
                          <a:t>Циновит</a:t>
                        </a:r>
                        <a:r>
                          <a:rPr lang="ru-RU" sz="14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rPr>
                          <a:t> крем дневной увлажняющий для проблемной кожи с SPF-фильтром</a:t>
                        </a:r>
                      </a:p>
                    </a:txBody>
                    <a:tcPr marL="3829" marR="3829" marT="3829" marB="0" anchor="ctr">
                      <a:lnL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09ADB"/>
                      </a:solidFill>
                    </a:tcPr>
                  </a:tc>
                  <a:tc gridSpan="2">
                    <a:txBody>
                      <a:bodyPr/>
                      <a:lstStyle/>
                      <a:p>
                        <a:pPr algn="ctr" fontAlgn="ctr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Крем –гель </a:t>
                        </a:r>
                        <a:r>
                          <a:rPr lang="ru-RU" sz="900" b="0" i="0" u="none" strike="noStrike" dirty="0" err="1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коррект.для</a:t>
                        </a:r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 проблемной кожи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4AD">
                          <a:alpha val="25098"/>
                        </a:srgb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l" fontAlgn="ctr"/>
                        <a:r>
                          <a:rPr lang="ru-RU" sz="1400" b="0" i="0" u="none" strike="noStrike" dirty="0" err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rPr>
                          <a:t>Ультрауспокаивающий</a:t>
                        </a:r>
                        <a:r>
                          <a:rPr lang="ru-RU" sz="14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rPr>
                          <a:t> </a:t>
                        </a:r>
                        <a:r>
                          <a:rPr lang="ru-RU" sz="1400" b="0" i="0" u="none" strike="noStrike" dirty="0" err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rPr>
                          <a:t>востанавливающий</a:t>
                        </a:r>
                        <a:r>
                          <a:rPr lang="ru-RU" sz="14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rPr>
                          <a:t> уход для проблемной пересушенной кожи</a:t>
                        </a:r>
                      </a:p>
                    </a:txBody>
                    <a:tcPr marL="3829" marR="3829" marT="3829" marB="0" anchor="ctr">
                      <a:lnL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09ADB"/>
                      </a:solidFill>
                    </a:tcPr>
                  </a:tc>
                  <a:tc gridSpan="2">
                    <a:txBody>
                      <a:bodyPr/>
                      <a:lstStyle/>
                      <a:p>
                        <a:pPr algn="ctr" fontAlgn="ctr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Гель-крем солнцезащитный для проблемной кожи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4AD">
                          <a:alpha val="25098"/>
                        </a:srgb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l" fontAlgn="ctr"/>
                        <a:r>
                          <a:rPr lang="ru-RU" sz="14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rPr>
                          <a:t>Увлажняющий крем для пересушенной кожи с воспалениями</a:t>
                        </a:r>
                      </a:p>
                    </a:txBody>
                    <a:tcPr marL="3829" marR="3829" marT="3829" marB="0" anchor="ctr">
                      <a:lnL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09ADB"/>
                      </a:solidFill>
                    </a:tcPr>
                  </a:tc>
                  <a:tc gridSpan="2">
                    <a:txBody>
                      <a:bodyPr/>
                      <a:lstStyle/>
                      <a:p>
                        <a:pPr algn="ctr" fontAlgn="ctr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Эмульсия солнцезащитная 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4AD">
                          <a:alpha val="25098"/>
                        </a:srgb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l" fontAlgn="ctr"/>
                        <a:r>
                          <a:rPr lang="ru-RU" sz="14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rPr>
                          <a:t>Увлажняющий успокаивающий крем для проблемной кожи</a:t>
                        </a:r>
                      </a:p>
                    </a:txBody>
                    <a:tcPr marL="3829" marR="3829" marT="3829" marB="0" anchor="ctr">
                      <a:lnL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09AD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415628562"/>
                    </a:ext>
                  </a:extLst>
                </a:tr>
                <a:tr h="506536"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 err="1">
                            <a:solidFill>
                              <a:srgbClr val="004F74"/>
                            </a:solidFill>
                            <a:effectLst/>
                            <a:latin typeface="Montserrat Medium" pitchFamily="2" charset="0"/>
                          </a:rPr>
                          <a:t>Противовоспали</a:t>
                        </a:r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 Medium" pitchFamily="2" charset="0"/>
                          </a:rPr>
                          <a:t>-тельный эффект, влияние на выработку </a:t>
                        </a:r>
                        <a:r>
                          <a:rPr lang="ru-RU" sz="900" b="0" i="0" u="none" strike="noStrike" dirty="0" err="1">
                            <a:solidFill>
                              <a:srgbClr val="004F74"/>
                            </a:solidFill>
                            <a:effectLst/>
                            <a:latin typeface="Montserrat Medium" pitchFamily="2" charset="0"/>
                          </a:rPr>
                          <a:t>себума</a:t>
                        </a:r>
                        <a:endParaRPr lang="ru-RU" sz="900" b="0" i="0" u="none" strike="noStrike" dirty="0">
                          <a:solidFill>
                            <a:srgbClr val="004F74"/>
                          </a:solidFill>
                          <a:effectLst/>
                          <a:latin typeface="Montserrat Medium" pitchFamily="2" charset="0"/>
                        </a:endParaRPr>
                      </a:p>
                    </a:txBody>
                    <a:tcPr marL="3829" marR="3829" marT="3829" marB="0" anchor="ctr">
                      <a:lnL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++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4AD">
                          <a:alpha val="9804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2 активных компонента: </a:t>
                        </a:r>
                      </a:p>
                      <a:p>
                        <a:pPr algn="ctr" fontAlgn="b"/>
                        <a:r>
                          <a:rPr lang="en-US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Zn </a:t>
                        </a:r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РСА и </a:t>
                        </a:r>
                        <a:r>
                          <a:rPr lang="ru-RU" sz="900" b="0" i="0" u="none" strike="noStrike" dirty="0" err="1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дикалий</a:t>
                        </a:r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 </a:t>
                        </a:r>
                        <a:r>
                          <a:rPr lang="ru-RU" sz="900" b="0" i="0" u="none" strike="noStrike" dirty="0" err="1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глицирризинат</a:t>
                        </a:r>
                        <a:endParaRPr lang="ru-RU" sz="900" b="0" i="0" u="none" strike="noStrike" dirty="0">
                          <a:solidFill>
                            <a:srgbClr val="004F74"/>
                          </a:solidFill>
                          <a:effectLst/>
                          <a:latin typeface="Montserrat" pitchFamily="2" charset="0"/>
                        </a:endParaRP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4AD">
                          <a:alpha val="9804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+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Салициловая кислота</a:t>
                        </a:r>
                      </a:p>
                      <a:p>
                        <a:pPr algn="ctr" fontAlgn="b"/>
                        <a:endParaRPr lang="ru-RU" sz="900" b="0" i="0" u="none" strike="noStrike" dirty="0">
                          <a:solidFill>
                            <a:srgbClr val="004F74"/>
                          </a:solidFill>
                          <a:effectLst/>
                          <a:latin typeface="Montserrat" pitchFamily="2" charset="0"/>
                        </a:endParaRP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+ 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 err="1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Глицерризиновая</a:t>
                        </a:r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 кислота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fontAlgn="b" latinLnBrk="0" hangingPunct="1"/>
                        <a:r>
                          <a:rPr lang="en-US" sz="900" b="0" i="0" u="none" strike="noStrike" kern="1200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  <a:ea typeface="+mn-ea"/>
                            <a:cs typeface="+mn-cs"/>
                          </a:rPr>
                          <a:t>+</a:t>
                        </a:r>
                        <a:endParaRPr lang="ru-RU" sz="900" b="0" i="0" u="none" strike="noStrike" kern="1200" dirty="0">
                          <a:solidFill>
                            <a:srgbClr val="004F74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endParaRP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Экстракт солодки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425038391"/>
                    </a:ext>
                  </a:extLst>
                </a:tr>
                <a:tr h="255520"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 Medium" pitchFamily="2" charset="0"/>
                          </a:rPr>
                          <a:t>SPF-</a:t>
                        </a:r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 Medium" pitchFamily="2" charset="0"/>
                          </a:rPr>
                          <a:t>фильтр</a:t>
                        </a:r>
                      </a:p>
                    </a:txBody>
                    <a:tcPr marL="3829" marR="3829" marT="3829" marB="0" anchor="ctr">
                      <a:lnL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+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4AD">
                          <a:alpha val="9804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20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4AD">
                          <a:alpha val="9804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+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30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+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50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+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50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2892066973"/>
                    </a:ext>
                  </a:extLst>
                </a:tr>
                <a:tr h="255520"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 Medium" pitchFamily="2" charset="0"/>
                          </a:rPr>
                          <a:t>Увлажнение</a:t>
                        </a:r>
                      </a:p>
                    </a:txBody>
                    <a:tcPr marL="3829" marR="3829" marT="3829" marB="0" anchor="ctr">
                      <a:lnL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+</a:t>
                        </a:r>
                        <a:endParaRPr lang="ru-RU" sz="900" b="0" i="0" u="none" strike="noStrike" dirty="0">
                          <a:solidFill>
                            <a:srgbClr val="004F74"/>
                          </a:solidFill>
                          <a:effectLst/>
                          <a:latin typeface="Montserrat" pitchFamily="2" charset="0"/>
                        </a:endParaRP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4AD">
                          <a:alpha val="9804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Бетаин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4AD">
                          <a:alpha val="9804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+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Глицерин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Montserrat" pitchFamily="2" charset="0"/>
                          </a:rPr>
                          <a:t>-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ru-RU" sz="900" b="0" i="0" u="none" strike="noStrike" dirty="0">
                          <a:solidFill>
                            <a:srgbClr val="004F74"/>
                          </a:solidFill>
                          <a:effectLst/>
                          <a:latin typeface="Montserrat" pitchFamily="2" charset="0"/>
                        </a:endParaRP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+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Термальная вода </a:t>
                        </a:r>
                        <a:r>
                          <a:rPr lang="ru-RU" sz="900" b="0" i="0" u="none" strike="noStrike" dirty="0" err="1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Урьяж</a:t>
                        </a:r>
                        <a:endParaRPr lang="ru-RU" sz="900" b="0" i="0" u="none" strike="noStrike" dirty="0">
                          <a:solidFill>
                            <a:srgbClr val="004F74"/>
                          </a:solidFill>
                          <a:effectLst/>
                          <a:latin typeface="Montserrat" pitchFamily="2" charset="0"/>
                        </a:endParaRP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747619088"/>
                    </a:ext>
                  </a:extLst>
                </a:tr>
                <a:tr h="506536"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 Medium" pitchFamily="2" charset="0"/>
                          </a:rPr>
                          <a:t>Антиоксидантный эффект</a:t>
                        </a:r>
                      </a:p>
                    </a:txBody>
                    <a:tcPr marL="3829" marR="3829" marT="3829" marB="0" anchor="ctr">
                      <a:lnL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+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4AD">
                          <a:alpha val="9804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Вит Е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4AD">
                          <a:alpha val="9804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-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Нет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+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 err="1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Ликохалон</a:t>
                        </a:r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 А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Montserrat" pitchFamily="2" charset="0"/>
                          </a:rPr>
                          <a:t>-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ru-R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0"/>
                        </a:endParaRP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2808543093"/>
                    </a:ext>
                  </a:extLst>
                </a:tr>
                <a:tr h="255520"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 Medium" pitchFamily="2" charset="0"/>
                          </a:rPr>
                          <a:t>Объем</a:t>
                        </a:r>
                      </a:p>
                    </a:txBody>
                    <a:tcPr marL="3829" marR="3829" marT="3829" marB="0" anchor="ctr">
                      <a:lnL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+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4AD">
                          <a:alpha val="9804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lvl="1"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50 мл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4AD">
                          <a:alpha val="9804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1" algn="ctr" defTabSz="914400" rtl="0" eaLnBrk="1" fontAlgn="b" latinLnBrk="0" hangingPunct="1"/>
                        <a:r>
                          <a:rPr lang="ru-RU" sz="900" b="0" i="0" u="none" strike="noStrike" kern="1200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  <a:ea typeface="+mn-ea"/>
                            <a:cs typeface="+mn-cs"/>
                          </a:rPr>
                          <a:t>-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lvl="1"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40 мл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lvl="1" algn="ctr" defTabSz="914400" rtl="0" eaLnBrk="1" fontAlgn="b" latinLnBrk="0" hangingPunct="1"/>
                        <a:r>
                          <a:rPr lang="ru-RU" sz="900" b="0" i="0" u="none" strike="noStrike" kern="1200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  <a:ea typeface="+mn-ea"/>
                            <a:cs typeface="+mn-cs"/>
                          </a:rPr>
                          <a:t>+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lvl="1"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50 мл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lvl="1" algn="ctr" defTabSz="914400" rtl="0" eaLnBrk="1" fontAlgn="b" latinLnBrk="0" hangingPunct="1"/>
                        <a:r>
                          <a:rPr lang="ru-RU" sz="900" b="0" i="0" u="none" strike="noStrike" kern="1200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  <a:ea typeface="+mn-ea"/>
                            <a:cs typeface="+mn-cs"/>
                          </a:rPr>
                          <a:t>+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lvl="1" algn="ctr" fontAlgn="b"/>
                        <a:r>
                          <a:rPr lang="en-US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5</a:t>
                        </a:r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0 мл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650901477"/>
                    </a:ext>
                  </a:extLst>
                </a:tr>
                <a:tr h="255520"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 Medium" pitchFamily="2" charset="0"/>
                          </a:rPr>
                          <a:t>Цена *</a:t>
                        </a:r>
                      </a:p>
                    </a:txBody>
                    <a:tcPr marL="3829" marR="3829" marT="3829" marB="0" anchor="ctr">
                      <a:lnL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+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CEBD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lvl="1" algn="ctr" fontAlgn="b"/>
                        <a:r>
                          <a:rPr lang="ru-RU" sz="900" b="1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668,85 руб.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CEBD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1" algn="ctr" defTabSz="914400" rtl="0" eaLnBrk="1" fontAlgn="b" latinLnBrk="0" hangingPunct="1"/>
                        <a:r>
                          <a:rPr lang="ru-RU" sz="900" b="0" i="0" u="none" strike="noStrike" kern="1200" dirty="0">
                            <a:solidFill>
                              <a:srgbClr val="FF0000"/>
                            </a:solidFill>
                            <a:effectLst/>
                            <a:latin typeface="Montserrat" pitchFamily="2" charset="0"/>
                            <a:ea typeface="+mn-ea"/>
                            <a:cs typeface="+mn-cs"/>
                          </a:rPr>
                          <a:t>-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lvl="1" algn="ctr" fontAlgn="b"/>
                        <a:r>
                          <a:rPr lang="ru-RU" sz="9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Montserrat" pitchFamily="2" charset="0"/>
                          </a:rPr>
                          <a:t>1 729 руб.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1" algn="ctr" defTabSz="914400" rtl="0" eaLnBrk="1" fontAlgn="b" latinLnBrk="0" hangingPunct="1"/>
                        <a:r>
                          <a:rPr lang="ru-RU" sz="900" b="0" i="0" u="none" strike="noStrike" kern="1200" dirty="0">
                            <a:solidFill>
                              <a:srgbClr val="FF0000"/>
                            </a:solidFill>
                            <a:effectLst/>
                            <a:latin typeface="Montserrat" pitchFamily="2" charset="0"/>
                            <a:ea typeface="+mn-ea"/>
                            <a:cs typeface="+mn-cs"/>
                          </a:rPr>
                          <a:t>-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lvl="1" algn="ctr" fontAlgn="b"/>
                        <a:r>
                          <a:rPr lang="ru-RU" sz="9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Montserrat" pitchFamily="2" charset="0"/>
                          </a:rPr>
                          <a:t>1 375 руб.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1" algn="ctr" defTabSz="914400" rtl="0" eaLnBrk="1" fontAlgn="b" latinLnBrk="0" hangingPunct="1"/>
                        <a:r>
                          <a:rPr lang="ru-RU" sz="900" b="0" i="0" u="none" strike="noStrike" kern="1200" dirty="0">
                            <a:solidFill>
                              <a:srgbClr val="FF0000"/>
                            </a:solidFill>
                            <a:effectLst/>
                            <a:latin typeface="Montserrat" pitchFamily="2" charset="0"/>
                            <a:ea typeface="+mn-ea"/>
                            <a:cs typeface="+mn-cs"/>
                          </a:rPr>
                          <a:t>-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lvl="1" algn="ctr" fontAlgn="b"/>
                        <a:r>
                          <a:rPr lang="ru-RU" sz="9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Montserrat" pitchFamily="2" charset="0"/>
                          </a:rPr>
                          <a:t>1659 руб.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4128364478"/>
                    </a:ext>
                  </a:extLst>
                </a:tr>
                <a:tr h="255520"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 Medium" pitchFamily="2" charset="0"/>
                          </a:rPr>
                          <a:t>Стоимость 1 мл</a:t>
                        </a:r>
                      </a:p>
                    </a:txBody>
                    <a:tcPr marL="3829" marR="3829" marT="3829" marB="0" anchor="ctr">
                      <a:lnL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+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4AD">
                          <a:alpha val="9804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 13 </a:t>
                        </a:r>
                        <a:r>
                          <a:rPr lang="ru-RU" sz="900" b="0" i="0" u="none" strike="noStrike" dirty="0" err="1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руб</a:t>
                        </a:r>
                        <a:r>
                          <a:rPr lang="ru-RU" sz="900" b="0" i="0" u="none" strike="noStrike" dirty="0">
                            <a:solidFill>
                              <a:srgbClr val="004F74"/>
                            </a:solidFill>
                            <a:effectLst/>
                            <a:latin typeface="Montserrat" pitchFamily="2" charset="0"/>
                          </a:rPr>
                          <a:t>/мл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4AD">
                          <a:alpha val="9804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1" algn="ctr" defTabSz="914400" rtl="0" eaLnBrk="1" fontAlgn="b" latinLnBrk="0" hangingPunct="1"/>
                        <a:r>
                          <a:rPr lang="ru-RU" sz="900" b="0" i="0" u="none" strike="noStrike" kern="1200" dirty="0">
                            <a:solidFill>
                              <a:srgbClr val="FF0000"/>
                            </a:solidFill>
                            <a:effectLst/>
                            <a:latin typeface="Montserrat" pitchFamily="2" charset="0"/>
                            <a:ea typeface="+mn-ea"/>
                            <a:cs typeface="+mn-cs"/>
                          </a:rPr>
                          <a:t>-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lvl="1" algn="ctr" fontAlgn="b"/>
                        <a:r>
                          <a:rPr lang="ru-RU" sz="9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Montserrat" pitchFamily="2" charset="0"/>
                          </a:rPr>
                          <a:t>43 руб./мл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lvl="1" algn="ctr" defTabSz="914400" rtl="0" eaLnBrk="1" fontAlgn="b" latinLnBrk="0" hangingPunct="1"/>
                        <a:r>
                          <a:rPr lang="ru-RU" sz="900" b="0" i="0" u="none" strike="noStrike" kern="1200" dirty="0">
                            <a:solidFill>
                              <a:srgbClr val="FF0000"/>
                            </a:solidFill>
                            <a:effectLst/>
                            <a:latin typeface="Montserrat" pitchFamily="2" charset="0"/>
                            <a:ea typeface="+mn-ea"/>
                            <a:cs typeface="+mn-cs"/>
                          </a:rPr>
                          <a:t>_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lvl="1" algn="ctr" fontAlgn="b"/>
                        <a:r>
                          <a:rPr lang="ru-RU" sz="9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Montserrat" pitchFamily="2" charset="0"/>
                          </a:rPr>
                          <a:t>27 </a:t>
                        </a:r>
                        <a:r>
                          <a:rPr lang="ru-RU" sz="900" b="0" i="0" u="none" strike="noStrike" dirty="0" err="1">
                            <a:solidFill>
                              <a:srgbClr val="FF0000"/>
                            </a:solidFill>
                            <a:effectLst/>
                            <a:latin typeface="Montserrat" pitchFamily="2" charset="0"/>
                          </a:rPr>
                          <a:t>руб</a:t>
                        </a:r>
                        <a:r>
                          <a:rPr lang="ru-RU" sz="9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Montserrat" pitchFamily="2" charset="0"/>
                          </a:rPr>
                          <a:t>/мл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lvl="1" algn="ctr" defTabSz="914400" rtl="0" eaLnBrk="1" fontAlgn="b" latinLnBrk="0" hangingPunct="1"/>
                        <a:r>
                          <a:rPr lang="ru-RU" sz="900" b="0" i="0" u="none" strike="noStrike" kern="1200" dirty="0">
                            <a:solidFill>
                              <a:srgbClr val="FF0000"/>
                            </a:solidFill>
                            <a:effectLst/>
                            <a:latin typeface="Montserrat" pitchFamily="2" charset="0"/>
                            <a:ea typeface="+mn-ea"/>
                            <a:cs typeface="+mn-cs"/>
                          </a:rPr>
                          <a:t>_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lvl="1" algn="ctr" fontAlgn="b"/>
                        <a:r>
                          <a:rPr lang="ru-RU" sz="9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Montserrat" pitchFamily="2" charset="0"/>
                          </a:rPr>
                          <a:t>31 </a:t>
                        </a:r>
                        <a:r>
                          <a:rPr lang="ru-RU" sz="900" b="0" i="0" u="none" strike="noStrike" dirty="0" err="1">
                            <a:solidFill>
                              <a:srgbClr val="FF0000"/>
                            </a:solidFill>
                            <a:effectLst/>
                            <a:latin typeface="Montserrat" pitchFamily="2" charset="0"/>
                          </a:rPr>
                          <a:t>руб</a:t>
                        </a:r>
                        <a:r>
                          <a:rPr lang="ru-RU" sz="9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Montserrat" pitchFamily="2" charset="0"/>
                          </a:rPr>
                          <a:t>/мл</a:t>
                        </a:r>
                      </a:p>
                    </a:txBody>
                    <a:tcPr marL="3829" marR="3829" marT="3829" marB="0" anchor="ctr">
                      <a:lnL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74AD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2450385505"/>
                    </a:ext>
                  </a:extLst>
                </a:tr>
              </a:tbl>
            </a:graphicData>
          </a:graphic>
        </p:graphicFrame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63050C99-97E5-011B-F39A-3E197E1C5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35075" y="4393004"/>
              <a:ext cx="1460925" cy="1460925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4CBDFAD-E40E-711A-2832-A7E14EB533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831" t="26435" r="50000" b="6876"/>
          <a:stretch/>
        </p:blipFill>
        <p:spPr>
          <a:xfrm>
            <a:off x="2728973" y="4732981"/>
            <a:ext cx="551689" cy="12797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76A4D6-8E7A-4D2F-98C9-72912D5EFC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419" t="11013" r="49587" b="6691"/>
          <a:stretch/>
        </p:blipFill>
        <p:spPr>
          <a:xfrm>
            <a:off x="7625476" y="4846330"/>
            <a:ext cx="326998" cy="9281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DB2A210-3FBF-4977-9166-B510741926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9612" y="4849729"/>
            <a:ext cx="481591" cy="92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365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13503</TotalTime>
  <Words>199</Words>
  <Application>Microsoft Office PowerPoint</Application>
  <PresentationFormat>Широкоэкранный</PresentationFormat>
  <Paragraphs>80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Calibri Light</vt:lpstr>
      <vt:lpstr>Calibri</vt:lpstr>
      <vt:lpstr>Montserrat</vt:lpstr>
      <vt:lpstr>Akrobat</vt:lpstr>
      <vt:lpstr>Montserrat Medium</vt:lpstr>
      <vt:lpstr>Arial</vt:lpstr>
      <vt:lpstr>Тема1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Хорунженко Евгения Евгеньевна</cp:lastModifiedBy>
  <cp:revision>846</cp:revision>
  <dcterms:created xsi:type="dcterms:W3CDTF">2022-09-01T17:39:13Z</dcterms:created>
  <dcterms:modified xsi:type="dcterms:W3CDTF">2025-08-29T13:45:25Z</dcterms:modified>
</cp:coreProperties>
</file>