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791" r:id="rId2"/>
  </p:sldMasterIdLst>
  <p:notesMasterIdLst>
    <p:notesMasterId r:id="rId7"/>
  </p:notesMasterIdLst>
  <p:sldIdLst>
    <p:sldId id="1944" r:id="rId3"/>
    <p:sldId id="1945" r:id="rId4"/>
    <p:sldId id="1946" r:id="rId5"/>
    <p:sldId id="1977" r:id="rId6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Montserrat" panose="00000500000000000000" pitchFamily="2" charset="-52"/>
      <p:regular r:id="rId14"/>
      <p:bold r:id="rId15"/>
      <p:italic r:id="rId16"/>
      <p:boldItalic r:id="rId17"/>
    </p:embeddedFont>
    <p:embeddedFont>
      <p:font typeface="Montserrat SemiBold" panose="00000700000000000000" pitchFamily="2" charset="-52"/>
      <p:bold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Хорунженко Евгения Евгеньевна" initials="ХЕЕ" lastIdx="1" clrIdx="0">
    <p:extLst>
      <p:ext uri="{19B8F6BF-5375-455C-9EA6-DF929625EA0E}">
        <p15:presenceInfo xmlns:p15="http://schemas.microsoft.com/office/powerpoint/2012/main" userId="S-1-5-21-3288999546-1934903612-1304290907-26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74"/>
    <a:srgbClr val="B2F0E0"/>
    <a:srgbClr val="9D9A19"/>
    <a:srgbClr val="62DBB8"/>
    <a:srgbClr val="009ADB"/>
    <a:srgbClr val="A0D5EA"/>
    <a:srgbClr val="0074AD"/>
    <a:srgbClr val="F99E32"/>
    <a:srgbClr val="9DD3E8"/>
    <a:srgbClr val="E2F6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58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506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23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AD9D5-9F36-4385-8EEA-72636A97B602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8BCCC-C62A-4DAD-B126-18862FAD4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933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1" y="0"/>
            <a:ext cx="317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934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1" y="0"/>
            <a:ext cx="317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1" y="6030914"/>
            <a:ext cx="2978151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29.08.2025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26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1" y="6030914"/>
            <a:ext cx="2978151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29.08.2025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87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1" y="6030914"/>
            <a:ext cx="2978151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1" y="0"/>
            <a:ext cx="317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ru-RU" noProof="0"/>
              <a:t>Вставка таблицы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29.08.2025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910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AFB7-B1A6-4BA0-9F5F-8495B72688F9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455C-4242-490B-952B-523978AC8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156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AFB7-B1A6-4BA0-9F5F-8495B72688F9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455C-4242-490B-952B-523978AC8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413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AFB7-B1A6-4BA0-9F5F-8495B72688F9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455C-4242-490B-952B-523978AC8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668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AFB7-B1A6-4BA0-9F5F-8495B72688F9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455C-4242-490B-952B-523978AC8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499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AFB7-B1A6-4BA0-9F5F-8495B72688F9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455C-4242-490B-952B-523978AC8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766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AFB7-B1A6-4BA0-9F5F-8495B72688F9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455C-4242-490B-952B-523978AC8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2558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AFB7-B1A6-4BA0-9F5F-8495B72688F9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455C-4242-490B-952B-523978AC8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667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1" y="0"/>
            <a:ext cx="317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1" y="6030914"/>
            <a:ext cx="2978151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29.08.2025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0026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AFB7-B1A6-4BA0-9F5F-8495B72688F9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455C-4242-490B-952B-523978AC8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8694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AFB7-B1A6-4BA0-9F5F-8495B72688F9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455C-4242-490B-952B-523978AC8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2683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AFB7-B1A6-4BA0-9F5F-8495B72688F9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455C-4242-490B-952B-523978AC8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0959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AFB7-B1A6-4BA0-9F5F-8495B72688F9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455C-4242-490B-952B-523978AC8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474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1" y="0"/>
            <a:ext cx="317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29.08.2025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616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1" y="0"/>
            <a:ext cx="317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1" y="6030914"/>
            <a:ext cx="2978151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29.08.2025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7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1" y="0"/>
            <a:ext cx="317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1" y="6030914"/>
            <a:ext cx="2978151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29.08.2025</a:t>
            </a:fld>
            <a:endParaRPr lang="ru-RU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022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1" y="0"/>
            <a:ext cx="317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1" y="6030914"/>
            <a:ext cx="2978151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29.08.2025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49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1" y="0"/>
            <a:ext cx="317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1" y="6030914"/>
            <a:ext cx="2978151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29.08.2025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205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1" y="0"/>
            <a:ext cx="317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1" y="6030914"/>
            <a:ext cx="2978151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29.08.2025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385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1" y="0"/>
            <a:ext cx="317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1" y="6030914"/>
            <a:ext cx="2978151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29.08.2025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437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29.08.2025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874501" y="0"/>
            <a:ext cx="317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71501" y="6030914"/>
            <a:ext cx="2978151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9725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12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60CA7489-E3F1-4FE0-A9E2-26BCB1E57E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385086"/>
              </p:ext>
            </p:extLst>
          </p:nvPr>
        </p:nvGraphicFramePr>
        <p:xfrm>
          <a:off x="1016773" y="936421"/>
          <a:ext cx="10430430" cy="54047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76810">
                  <a:extLst>
                    <a:ext uri="{9D8B030D-6E8A-4147-A177-3AD203B41FA5}">
                      <a16:colId xmlns:a16="http://schemas.microsoft.com/office/drawing/2014/main" val="1837252146"/>
                    </a:ext>
                  </a:extLst>
                </a:gridCol>
                <a:gridCol w="3476810">
                  <a:extLst>
                    <a:ext uri="{9D8B030D-6E8A-4147-A177-3AD203B41FA5}">
                      <a16:colId xmlns:a16="http://schemas.microsoft.com/office/drawing/2014/main" val="1495143548"/>
                    </a:ext>
                  </a:extLst>
                </a:gridCol>
                <a:gridCol w="3476810">
                  <a:extLst>
                    <a:ext uri="{9D8B030D-6E8A-4147-A177-3AD203B41FA5}">
                      <a16:colId xmlns:a16="http://schemas.microsoft.com/office/drawing/2014/main" val="585008721"/>
                    </a:ext>
                  </a:extLst>
                </a:gridCol>
              </a:tblGrid>
              <a:tr h="368403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bg1"/>
                          </a:solidFill>
                          <a:latin typeface="Montserrat" panose="00000500000000000000" pitchFamily="2" charset="-52"/>
                        </a:rPr>
                        <a:t>СВОЙСТВО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bg1"/>
                          </a:solidFill>
                          <a:latin typeface="Montserrat" panose="00000500000000000000" pitchFamily="2" charset="-52"/>
                        </a:rPr>
                        <a:t>ПРЕИМУЩЕСТВО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bg1"/>
                          </a:solidFill>
                          <a:latin typeface="Montserrat" panose="00000500000000000000" pitchFamily="2" charset="-52"/>
                        </a:rPr>
                        <a:t>ВЫГОДА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509242"/>
                  </a:ext>
                </a:extLst>
              </a:tr>
              <a:tr h="11522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 err="1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Циновит</a:t>
                      </a:r>
                      <a:r>
                        <a:rPr lang="ru-RU" sz="10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 крем дневной увлажняющий для комбинированной, жирной, проблемной кожи увлажняет кожу за счет бетаина в составе</a:t>
                      </a:r>
                      <a:endParaRPr lang="ru-RU" sz="1000" dirty="0">
                        <a:solidFill>
                          <a:srgbClr val="004F74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Бетаин не только увлажняет, но и еще и разглаживает кожу, смягчает ее</a:t>
                      </a:r>
                      <a:endParaRPr lang="ru-RU" sz="1000" dirty="0">
                        <a:solidFill>
                          <a:srgbClr val="004F74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Пациент возвращает себе здоровый вид и комфорт со стороны кожи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Врач получает средство уменьшить нежелательные явления </a:t>
                      </a:r>
                      <a:r>
                        <a:rPr lang="ru-RU" sz="1000" dirty="0" err="1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ретиноидов</a:t>
                      </a:r>
                      <a:r>
                        <a:rPr lang="ru-RU" sz="10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=</a:t>
                      </a:r>
                      <a:r>
                        <a:rPr lang="en-US" sz="10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&gt;</a:t>
                      </a:r>
                      <a:r>
                        <a:rPr lang="ru-RU" sz="10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провести курс лечения до получения клинического результата</a:t>
                      </a:r>
                      <a:endParaRPr lang="ru-RU" sz="1000" dirty="0">
                        <a:solidFill>
                          <a:srgbClr val="004F74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755496"/>
                  </a:ext>
                </a:extLst>
              </a:tr>
              <a:tr h="6509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 err="1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Циновит</a:t>
                      </a:r>
                      <a:r>
                        <a:rPr lang="ru-RU" sz="10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 крем дневной защищает кожу от нежелательного действия УФ</a:t>
                      </a:r>
                      <a:endParaRPr lang="ru-RU" sz="1000" dirty="0">
                        <a:solidFill>
                          <a:srgbClr val="004F74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Плотность </a:t>
                      </a:r>
                      <a:r>
                        <a:rPr lang="en-US" sz="10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SPF 20</a:t>
                      </a:r>
                      <a:r>
                        <a:rPr lang="ru-RU" sz="10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 – достаточная для ежедневного применения</a:t>
                      </a:r>
                      <a:endParaRPr lang="ru-RU" sz="1000" dirty="0">
                        <a:solidFill>
                          <a:srgbClr val="004F74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Для пациента меньше риск солнечных ожогов, </a:t>
                      </a:r>
                      <a:r>
                        <a:rPr lang="ru-RU" sz="1000" dirty="0" err="1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постакне</a:t>
                      </a:r>
                      <a:r>
                        <a:rPr lang="ru-RU" sz="10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 гиперпигментации, ниже риск фотостарения</a:t>
                      </a:r>
                      <a:endParaRPr lang="ru-RU" sz="1000" dirty="0">
                        <a:solidFill>
                          <a:srgbClr val="004F74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763839"/>
                  </a:ext>
                </a:extLst>
              </a:tr>
              <a:tr h="1152205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 err="1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Циновит</a:t>
                      </a:r>
                      <a:r>
                        <a:rPr lang="ru-RU" sz="1000" b="1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 крем дневной увлажняющий </a:t>
                      </a:r>
                      <a:r>
                        <a:rPr lang="ru-RU" sz="10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содержат Биоактивный Цинк  (Zn РСА) и </a:t>
                      </a:r>
                      <a:r>
                        <a:rPr lang="ru-RU" sz="1000" dirty="0" err="1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дикалий</a:t>
                      </a:r>
                      <a:r>
                        <a:rPr lang="ru-RU" sz="10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глицирризинат</a:t>
                      </a:r>
                      <a:r>
                        <a:rPr lang="ru-RU" sz="10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 (мощное противовоспалительное вещество из корня солодки)</a:t>
                      </a:r>
                      <a:endParaRPr lang="ru-RU" sz="1000" dirty="0">
                        <a:solidFill>
                          <a:srgbClr val="004F74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Воздействуют </a:t>
                      </a:r>
                      <a:r>
                        <a:rPr lang="ru-RU" sz="1000" b="1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на все звенья патогенеза</a:t>
                      </a:r>
                      <a:r>
                        <a:rPr lang="ru-RU" sz="10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 (блокируют влияние гормонов на сальную железу, улучшают отток кожного сала, препятствуют размножению бактерий и уменьшают воспаление</a:t>
                      </a:r>
                      <a:endParaRPr lang="ru-RU" sz="1000" dirty="0">
                        <a:solidFill>
                          <a:srgbClr val="004F74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Врач имеет в арсенале средство с патогенетическим действием, повышающее эффективность медикаментозного лечения акне</a:t>
                      </a:r>
                      <a:endParaRPr lang="ru-RU" sz="1000" dirty="0">
                        <a:solidFill>
                          <a:srgbClr val="004F74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0866226"/>
                  </a:ext>
                </a:extLst>
              </a:tr>
              <a:tr h="61757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Эффективность комбинации </a:t>
                      </a:r>
                      <a:r>
                        <a:rPr lang="en-US" sz="10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Zn</a:t>
                      </a:r>
                      <a:r>
                        <a:rPr lang="ru-RU" sz="10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 РСА + </a:t>
                      </a:r>
                      <a:r>
                        <a:rPr lang="ru-RU" sz="1000" dirty="0" err="1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Дикалий</a:t>
                      </a:r>
                      <a:r>
                        <a:rPr lang="ru-RU" sz="10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глицирризинат</a:t>
                      </a:r>
                      <a:r>
                        <a:rPr lang="ru-RU" sz="10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 доказана в ходе клинического исследования</a:t>
                      </a:r>
                      <a:endParaRPr lang="ru-RU" sz="1000" dirty="0">
                        <a:solidFill>
                          <a:srgbClr val="004F74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Назначая, врач может быть УВЕРЕН в эффективности</a:t>
                      </a:r>
                      <a:endParaRPr lang="ru-RU" sz="1000" dirty="0">
                        <a:solidFill>
                          <a:srgbClr val="004F74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233875"/>
                  </a:ext>
                </a:extLst>
              </a:tr>
              <a:tr h="6175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 err="1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Циновит</a:t>
                      </a:r>
                      <a:r>
                        <a:rPr lang="ru-RU" sz="10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 крем дневной увлажняющий нормализует </a:t>
                      </a:r>
                      <a:r>
                        <a:rPr lang="ru-RU" sz="1000" dirty="0" err="1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микробиом</a:t>
                      </a:r>
                      <a:r>
                        <a:rPr lang="ru-RU" sz="10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 кожи за счет </a:t>
                      </a:r>
                      <a:r>
                        <a:rPr lang="ru-RU" sz="1000" dirty="0" err="1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метабиотиков</a:t>
                      </a:r>
                      <a:endParaRPr lang="ru-RU" sz="1000" dirty="0">
                        <a:solidFill>
                          <a:srgbClr val="004F74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В качестве </a:t>
                      </a:r>
                      <a:r>
                        <a:rPr lang="ru-RU" sz="1000" dirty="0" err="1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метабиотиков</a:t>
                      </a:r>
                      <a:r>
                        <a:rPr lang="ru-RU" sz="10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  - </a:t>
                      </a:r>
                      <a:r>
                        <a:rPr lang="ru-RU" sz="1000" dirty="0" err="1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лизаты</a:t>
                      </a:r>
                      <a:r>
                        <a:rPr lang="ru-RU" sz="10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пропионовокислых</a:t>
                      </a:r>
                      <a:r>
                        <a:rPr lang="ru-RU" sz="10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 бактерий, которые угнетают рост </a:t>
                      </a:r>
                      <a:r>
                        <a:rPr lang="en-US" sz="1000" dirty="0" err="1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P.acnes</a:t>
                      </a:r>
                      <a:endParaRPr lang="ru-RU" sz="1000" i="1" dirty="0">
                        <a:solidFill>
                          <a:srgbClr val="004F74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Пациент и врач получают средство повышающее эффективность лечения акне</a:t>
                      </a:r>
                      <a:endParaRPr lang="ru-RU" sz="1000" dirty="0">
                        <a:solidFill>
                          <a:srgbClr val="004F74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058269"/>
                  </a:ext>
                </a:extLst>
              </a:tr>
              <a:tr h="6175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 err="1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Циновит</a:t>
                      </a:r>
                      <a:r>
                        <a:rPr lang="ru-RU" sz="10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 крем дневной увлажняющий оказывает матирующий эффект на жирную кожу </a:t>
                      </a:r>
                      <a:endParaRPr lang="ru-RU" sz="1000" dirty="0">
                        <a:solidFill>
                          <a:srgbClr val="004F74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За счет влияния</a:t>
                      </a:r>
                      <a:r>
                        <a:rPr lang="en-US" sz="10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 </a:t>
                      </a:r>
                      <a:r>
                        <a:rPr lang="ru-RU" sz="10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Цинка </a:t>
                      </a:r>
                      <a:r>
                        <a:rPr lang="ru-RU" sz="1000" dirty="0" err="1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пиритиона</a:t>
                      </a:r>
                      <a:r>
                        <a:rPr lang="ru-RU" sz="10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 и </a:t>
                      </a:r>
                      <a:r>
                        <a:rPr lang="ru-RU" sz="1000" dirty="0" err="1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метабиотиков</a:t>
                      </a:r>
                      <a:r>
                        <a:rPr lang="ru-RU" sz="10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 на секрецию сальной железы (нормализуют секрецию </a:t>
                      </a:r>
                      <a:r>
                        <a:rPr lang="ru-RU" sz="1000" dirty="0" err="1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себума</a:t>
                      </a:r>
                      <a:r>
                        <a:rPr lang="ru-RU" sz="10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)</a:t>
                      </a:r>
                      <a:endParaRPr lang="ru-RU" sz="1000" i="1" dirty="0">
                        <a:solidFill>
                          <a:srgbClr val="004F74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Врач получает средство, влияющее на одно из важных звеньев патогенеза акне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Пациент получает более эффективное лечение и красивую кожу (без жирного блеска)</a:t>
                      </a:r>
                      <a:endParaRPr lang="ru-RU" sz="1000" dirty="0">
                        <a:solidFill>
                          <a:srgbClr val="004F74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7847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80D05D9-E045-4489-AE39-5148CF4A2726}"/>
              </a:ext>
            </a:extLst>
          </p:cNvPr>
          <p:cNvSpPr txBox="1"/>
          <p:nvPr/>
        </p:nvSpPr>
        <p:spPr>
          <a:xfrm>
            <a:off x="1016773" y="390713"/>
            <a:ext cx="9369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4F74"/>
                </a:solidFill>
                <a:latin typeface="Montserrat SemiBold" panose="00000700000000000000" pitchFamily="2" charset="-52"/>
              </a:rPr>
              <a:t>Потребность в эффективности</a:t>
            </a:r>
          </a:p>
        </p:txBody>
      </p:sp>
    </p:spTree>
    <p:extLst>
      <p:ext uri="{BB962C8B-B14F-4D97-AF65-F5344CB8AC3E}">
        <p14:creationId xmlns:p14="http://schemas.microsoft.com/office/powerpoint/2010/main" val="3800463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5EC51C-7CA6-4CC4-B981-6350C5E39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861" y="637494"/>
            <a:ext cx="10515600" cy="64155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4F74"/>
                </a:solidFill>
                <a:latin typeface="Montserrat SemiBold" panose="00000700000000000000" pitchFamily="2" charset="-52"/>
              </a:rPr>
              <a:t>Потребность в безопасности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62BF14EA-CA70-416C-9BD8-BCF9D862D9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8353006"/>
              </p:ext>
            </p:extLst>
          </p:nvPr>
        </p:nvGraphicFramePr>
        <p:xfrm>
          <a:off x="1427861" y="1279048"/>
          <a:ext cx="10515597" cy="27883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1736885683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46622884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999415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1"/>
                          </a:solidFill>
                          <a:latin typeface="Montserrat" panose="00000500000000000000" pitchFamily="2" charset="-52"/>
                        </a:rPr>
                        <a:t>СВОЙСТВО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1"/>
                          </a:solidFill>
                          <a:latin typeface="Montserrat" panose="00000500000000000000" pitchFamily="2" charset="-52"/>
                        </a:rPr>
                        <a:t>ПРЕИМУЩЕСТВО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1"/>
                          </a:solidFill>
                          <a:latin typeface="Montserrat" panose="00000500000000000000" pitchFamily="2" charset="-52"/>
                        </a:rPr>
                        <a:t>ВЫГОДА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928166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 dirty="0" err="1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Циновит</a:t>
                      </a:r>
                      <a:r>
                        <a:rPr lang="ru-RU" sz="1200" kern="12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 крем дневной увлажняющий содержит органические вещества</a:t>
                      </a:r>
                      <a:endParaRPr lang="ru-RU" sz="1200" dirty="0">
                        <a:solidFill>
                          <a:srgbClr val="004F74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Хорошо переносится</a:t>
                      </a:r>
                      <a:endParaRPr lang="ru-RU" sz="1200" dirty="0">
                        <a:solidFill>
                          <a:srgbClr val="004F74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4F74"/>
                          </a:solidFill>
                          <a:latin typeface="Montserrat" panose="00000500000000000000" pitchFamily="2" charset="-52"/>
                        </a:rPr>
                        <a:t>Назначая, врач может быть уверен, что пациент выполнит его рекомендации.</a:t>
                      </a:r>
                    </a:p>
                    <a:p>
                      <a:endParaRPr lang="ru-RU" sz="1200" dirty="0">
                        <a:solidFill>
                          <a:srgbClr val="004F74"/>
                        </a:solidFill>
                        <a:latin typeface="Montserrat" panose="00000500000000000000" pitchFamily="2" charset="-52"/>
                      </a:endParaRPr>
                    </a:p>
                    <a:p>
                      <a:r>
                        <a:rPr lang="ru-RU" sz="1200" dirty="0">
                          <a:solidFill>
                            <a:srgbClr val="004F74"/>
                          </a:solidFill>
                          <a:latin typeface="Montserrat" panose="00000500000000000000" pitchFamily="2" charset="-52"/>
                        </a:rPr>
                        <a:t>Назначая вместе с </a:t>
                      </a:r>
                      <a:r>
                        <a:rPr lang="ru-RU" sz="1200" dirty="0" err="1">
                          <a:solidFill>
                            <a:srgbClr val="004F74"/>
                          </a:solidFill>
                          <a:latin typeface="Montserrat" panose="00000500000000000000" pitchFamily="2" charset="-52"/>
                        </a:rPr>
                        <a:t>лек.средствами</a:t>
                      </a:r>
                      <a:r>
                        <a:rPr lang="ru-RU" sz="1200" dirty="0">
                          <a:solidFill>
                            <a:srgbClr val="004F74"/>
                          </a:solidFill>
                          <a:latin typeface="Montserrat" panose="00000500000000000000" pitchFamily="2" charset="-52"/>
                        </a:rPr>
                        <a:t>, врач может рассчитывать что нежелательных явлений со стороны кожи не будет или они будут проявляться в меньшей степени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25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 dirty="0" err="1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Циновит</a:t>
                      </a:r>
                      <a:r>
                        <a:rPr lang="ru-RU" sz="1200" kern="12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 крем дневной увлажняющий не содержат кислот, спиртов и </a:t>
                      </a:r>
                      <a:r>
                        <a:rPr lang="ru-RU" sz="1200" kern="1200" dirty="0" err="1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др.раздражающих</a:t>
                      </a:r>
                      <a:r>
                        <a:rPr lang="ru-RU" sz="1200" kern="12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 или </a:t>
                      </a:r>
                      <a:r>
                        <a:rPr lang="ru-RU" sz="1200" kern="1200" dirty="0" err="1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комедогенных</a:t>
                      </a:r>
                      <a:r>
                        <a:rPr lang="ru-RU" sz="1200" kern="12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 веществ </a:t>
                      </a:r>
                      <a:endParaRPr lang="ru-RU" sz="1200" dirty="0">
                        <a:solidFill>
                          <a:srgbClr val="004F74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Не раздражают кожу</a:t>
                      </a:r>
                      <a:endParaRPr lang="ru-RU" sz="1200">
                        <a:solidFill>
                          <a:srgbClr val="004F74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Можно назначать неограниченно долго</a:t>
                      </a:r>
                      <a:endParaRPr lang="ru-RU" sz="1200">
                        <a:solidFill>
                          <a:srgbClr val="004F74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Назначая, врач может быть уверен, что уход не вызовет обострения акне</a:t>
                      </a:r>
                      <a:endParaRPr lang="ru-RU" sz="1200" dirty="0">
                        <a:solidFill>
                          <a:srgbClr val="004F74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80949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1010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A56076EB-9DE6-4AE8-9FAE-204DE74D06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8369692"/>
              </p:ext>
            </p:extLst>
          </p:nvPr>
        </p:nvGraphicFramePr>
        <p:xfrm>
          <a:off x="693882" y="1436061"/>
          <a:ext cx="10515597" cy="162420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07672">
                  <a:extLst>
                    <a:ext uri="{9D8B030D-6E8A-4147-A177-3AD203B41FA5}">
                      <a16:colId xmlns:a16="http://schemas.microsoft.com/office/drawing/2014/main" val="2253744422"/>
                    </a:ext>
                  </a:extLst>
                </a:gridCol>
                <a:gridCol w="3002082">
                  <a:extLst>
                    <a:ext uri="{9D8B030D-6E8A-4147-A177-3AD203B41FA5}">
                      <a16:colId xmlns:a16="http://schemas.microsoft.com/office/drawing/2014/main" val="3701238079"/>
                    </a:ext>
                  </a:extLst>
                </a:gridCol>
                <a:gridCol w="5205843">
                  <a:extLst>
                    <a:ext uri="{9D8B030D-6E8A-4147-A177-3AD203B41FA5}">
                      <a16:colId xmlns:a16="http://schemas.microsoft.com/office/drawing/2014/main" val="11969597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" panose="00000500000000000000" pitchFamily="2" charset="-52"/>
                        </a:rPr>
                        <a:t>СВОЙСТВО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" panose="00000500000000000000" pitchFamily="2" charset="-52"/>
                        </a:rPr>
                        <a:t>ПРЕИМУЩЕСТВО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ontserrat" panose="00000500000000000000" pitchFamily="2" charset="-52"/>
                        </a:rPr>
                        <a:t>ВЫГОДА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502497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 dirty="0" err="1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Циновит</a:t>
                      </a:r>
                      <a:r>
                        <a:rPr lang="ru-RU" sz="1200" kern="12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 крем дневной увлажняющий содержит </a:t>
                      </a:r>
                      <a:r>
                        <a:rPr lang="en-US" sz="1200" kern="12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SPF 20</a:t>
                      </a:r>
                      <a:endParaRPr lang="ru-RU" sz="1200" dirty="0">
                        <a:solidFill>
                          <a:srgbClr val="004F74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Плотность </a:t>
                      </a:r>
                      <a:r>
                        <a:rPr lang="en-US" sz="1200" kern="12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SPF </a:t>
                      </a:r>
                      <a:r>
                        <a:rPr lang="ru-RU" sz="1200" kern="12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достаточная для повседневной защиты от УФ, но не утяжеляет текстуру крема</a:t>
                      </a:r>
                      <a:endParaRPr lang="ru-RU" sz="1200" dirty="0">
                        <a:solidFill>
                          <a:srgbClr val="004F74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Пациент получает средство защиты от солнца на каждый день, которое комфортно на коже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Легкая текстура крема делает его длительное ежедневной применение комфортным</a:t>
                      </a:r>
                      <a:endParaRPr lang="ru-RU" sz="1200" dirty="0">
                        <a:solidFill>
                          <a:srgbClr val="004F74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7979179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solidFill>
                          <a:srgbClr val="004F74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solidFill>
                          <a:srgbClr val="004F74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Врач, получает уверенность что пациент будет применять этот крем длительно и ежедневно</a:t>
                      </a:r>
                      <a:endParaRPr lang="ru-RU" sz="1200" dirty="0">
                        <a:solidFill>
                          <a:srgbClr val="004F74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37640896"/>
                  </a:ext>
                </a:extLst>
              </a:tr>
            </a:tbl>
          </a:graphicData>
        </a:graphic>
      </p:graphicFrame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ADE1EFF1-22FA-4B1C-B4FE-AEDED52DA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882" y="717589"/>
            <a:ext cx="7442200" cy="873125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4F74"/>
                </a:solidFill>
                <a:latin typeface="Montserrat SemiBold" panose="00000700000000000000" pitchFamily="2" charset="-52"/>
              </a:rPr>
              <a:t>Потребность в удобстве</a:t>
            </a:r>
          </a:p>
        </p:txBody>
      </p:sp>
    </p:spTree>
    <p:extLst>
      <p:ext uri="{BB962C8B-B14F-4D97-AF65-F5344CB8AC3E}">
        <p14:creationId xmlns:p14="http://schemas.microsoft.com/office/powerpoint/2010/main" val="58807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60ED6AE2-F07A-49C0-A5AD-09F4DE7FAF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9228512"/>
              </p:ext>
            </p:extLst>
          </p:nvPr>
        </p:nvGraphicFramePr>
        <p:xfrm>
          <a:off x="948267" y="2005329"/>
          <a:ext cx="10515597" cy="3205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47105">
                  <a:extLst>
                    <a:ext uri="{9D8B030D-6E8A-4147-A177-3AD203B41FA5}">
                      <a16:colId xmlns:a16="http://schemas.microsoft.com/office/drawing/2014/main" val="2253744422"/>
                    </a:ext>
                  </a:extLst>
                </a:gridCol>
                <a:gridCol w="2973936">
                  <a:extLst>
                    <a:ext uri="{9D8B030D-6E8A-4147-A177-3AD203B41FA5}">
                      <a16:colId xmlns:a16="http://schemas.microsoft.com/office/drawing/2014/main" val="3701238079"/>
                    </a:ext>
                  </a:extLst>
                </a:gridCol>
                <a:gridCol w="5994556">
                  <a:extLst>
                    <a:ext uri="{9D8B030D-6E8A-4147-A177-3AD203B41FA5}">
                      <a16:colId xmlns:a16="http://schemas.microsoft.com/office/drawing/2014/main" val="11969597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1"/>
                          </a:solidFill>
                          <a:latin typeface="Montserrat" panose="00000500000000000000" pitchFamily="2" charset="-52"/>
                        </a:rPr>
                        <a:t>СВОЙСТВО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1"/>
                          </a:solidFill>
                          <a:latin typeface="Montserrat" panose="00000500000000000000" pitchFamily="2" charset="-52"/>
                        </a:rPr>
                        <a:t>ПРЕИМУЩЕСТВО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1"/>
                          </a:solidFill>
                          <a:latin typeface="Montserrat" panose="00000500000000000000" pitchFamily="2" charset="-52"/>
                        </a:rPr>
                        <a:t>ВЫГОДА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502497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Стоимость  Дневного увлажняющего крема </a:t>
                      </a:r>
                      <a:r>
                        <a:rPr lang="ru-RU" sz="1200" kern="1200" dirty="0" err="1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Циновит</a:t>
                      </a:r>
                      <a:r>
                        <a:rPr lang="ru-RU" sz="1200" kern="12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 значительно ниже средств </a:t>
                      </a:r>
                      <a:r>
                        <a:rPr lang="ru-RU" sz="1200" kern="1200" dirty="0" err="1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дерматокосметики</a:t>
                      </a:r>
                      <a:r>
                        <a:rPr lang="ru-RU" sz="1200" kern="12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 с </a:t>
                      </a:r>
                      <a:r>
                        <a:rPr lang="en-US" sz="1200" kern="12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SPF </a:t>
                      </a:r>
                      <a:r>
                        <a:rPr lang="ru-RU" sz="1200" kern="12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для проблемной кожи </a:t>
                      </a:r>
                      <a:endParaRPr lang="ru-RU" sz="1200" dirty="0">
                        <a:solidFill>
                          <a:srgbClr val="004F74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Доступен большинству покупателей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 dirty="0">
                          <a:solidFill>
                            <a:srgbClr val="004F74"/>
                          </a:solidFill>
                          <a:effectLst/>
                          <a:latin typeface="Montserrat" panose="00000500000000000000" pitchFamily="2" charset="-52"/>
                        </a:rPr>
                        <a:t>Экономное расходование средства, упаковки хватает на длительный период </a:t>
                      </a:r>
                      <a:endParaRPr lang="ru-RU" sz="1200" dirty="0">
                        <a:solidFill>
                          <a:srgbClr val="004F74"/>
                        </a:solidFill>
                        <a:effectLst/>
                        <a:latin typeface="Montserrat" panose="00000500000000000000" pitchFamily="2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4F74"/>
                          </a:solidFill>
                          <a:latin typeface="Montserrat" panose="00000500000000000000" pitchFamily="2" charset="-52"/>
                        </a:rPr>
                        <a:t>Назначая Циновит, врачу не придется сталкиваться с недовольством пациента по поводу дороговизны и недоступности средства и отказов от лечения.</a:t>
                      </a:r>
                    </a:p>
                    <a:p>
                      <a:endParaRPr lang="ru-RU" sz="1200" dirty="0">
                        <a:solidFill>
                          <a:srgbClr val="004F74"/>
                        </a:solidFill>
                        <a:latin typeface="Montserrat" panose="00000500000000000000" pitchFamily="2" charset="-52"/>
                      </a:endParaRPr>
                    </a:p>
                    <a:p>
                      <a:r>
                        <a:rPr lang="ru-RU" sz="1200" dirty="0">
                          <a:solidFill>
                            <a:srgbClr val="004F74"/>
                          </a:solidFill>
                          <a:latin typeface="Montserrat" panose="00000500000000000000" pitchFamily="2" charset="-52"/>
                        </a:rPr>
                        <a:t>Пациент приобретает средство экспертного качества по доступной цене (экономит свой бюджет) а врач получает уверенность в том, что пациент выполнит его рекомендации.</a:t>
                      </a:r>
                    </a:p>
                    <a:p>
                      <a:endParaRPr lang="ru-RU" sz="1200" dirty="0">
                        <a:solidFill>
                          <a:srgbClr val="004F74"/>
                        </a:solidFill>
                        <a:latin typeface="Montserrat" panose="00000500000000000000" pitchFamily="2" charset="-52"/>
                      </a:endParaRPr>
                    </a:p>
                    <a:p>
                      <a:r>
                        <a:rPr lang="ru-RU" sz="1200" dirty="0">
                          <a:solidFill>
                            <a:srgbClr val="004F74"/>
                          </a:solidFill>
                          <a:latin typeface="Montserrat" panose="00000500000000000000" pitchFamily="2" charset="-52"/>
                        </a:rPr>
                        <a:t>Пациент может себе позволить купить несколько средств для комплексного ухода, что поможет более эффективно контролировать акне.</a:t>
                      </a:r>
                    </a:p>
                    <a:p>
                      <a:endParaRPr lang="ru-RU" sz="1200" dirty="0">
                        <a:solidFill>
                          <a:srgbClr val="004F74"/>
                        </a:solidFill>
                        <a:latin typeface="Montserrat" panose="00000500000000000000" pitchFamily="2" charset="-52"/>
                      </a:endParaRPr>
                    </a:p>
                    <a:p>
                      <a:r>
                        <a:rPr lang="ru-RU" sz="1200" dirty="0">
                          <a:solidFill>
                            <a:srgbClr val="004F74"/>
                          </a:solidFill>
                          <a:latin typeface="Montserrat" panose="00000500000000000000" pitchFamily="2" charset="-52"/>
                        </a:rPr>
                        <a:t>В итоге, врач и пациент смогут достичь желаемого клинического эффекта от лечения</a:t>
                      </a:r>
                    </a:p>
                    <a:p>
                      <a:endParaRPr lang="ru-RU" sz="1200" dirty="0">
                        <a:solidFill>
                          <a:srgbClr val="004F74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791791"/>
                  </a:ext>
                </a:extLst>
              </a:tr>
            </a:tbl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D275829-8C42-4F11-88E1-14085A9E8393}"/>
              </a:ext>
            </a:extLst>
          </p:cNvPr>
          <p:cNvSpPr txBox="1">
            <a:spLocks/>
          </p:cNvSpPr>
          <p:nvPr/>
        </p:nvSpPr>
        <p:spPr>
          <a:xfrm>
            <a:off x="948264" y="1489235"/>
            <a:ext cx="10515600" cy="3159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4F74"/>
                </a:solidFill>
                <a:latin typeface="Montserrat SemiBold" panose="00000700000000000000" pitchFamily="2" charset="-52"/>
              </a:rPr>
              <a:t>Потребность в экономии</a:t>
            </a:r>
          </a:p>
        </p:txBody>
      </p:sp>
    </p:spTree>
    <p:extLst>
      <p:ext uri="{BB962C8B-B14F-4D97-AF65-F5344CB8AC3E}">
        <p14:creationId xmlns:p14="http://schemas.microsoft.com/office/powerpoint/2010/main" val="16915954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13504</TotalTime>
  <Words>520</Words>
  <Application>Microsoft Office PowerPoint</Application>
  <PresentationFormat>Широкоэкранный</PresentationFormat>
  <Paragraphs>59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Calibri Light</vt:lpstr>
      <vt:lpstr>Calibri</vt:lpstr>
      <vt:lpstr>Montserrat</vt:lpstr>
      <vt:lpstr>Arial</vt:lpstr>
      <vt:lpstr>Montserrat SemiBold</vt:lpstr>
      <vt:lpstr>Тема1</vt:lpstr>
      <vt:lpstr>Тема Office</vt:lpstr>
      <vt:lpstr>Презентация PowerPoint</vt:lpstr>
      <vt:lpstr>Потребность в безопасности</vt:lpstr>
      <vt:lpstr>Потребность в удобстве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Tanya</dc:creator>
  <cp:lastModifiedBy>Хорунженко Евгения Евгеньевна</cp:lastModifiedBy>
  <cp:revision>848</cp:revision>
  <dcterms:created xsi:type="dcterms:W3CDTF">2022-09-01T17:39:13Z</dcterms:created>
  <dcterms:modified xsi:type="dcterms:W3CDTF">2025-08-29T13:48:18Z</dcterms:modified>
</cp:coreProperties>
</file>