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>
        <p:scale>
          <a:sx n="90" d="100"/>
          <a:sy n="90" d="100"/>
        </p:scale>
        <p:origin x="1332" y="6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D0C26E-51B4-4EE8-928A-111AB2BE1B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664686-4D64-446B-B999-94205D1AD8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2274EF-0933-4CCD-8972-B2A5E38591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E9978F-2D52-495E-9D8C-648D5D231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73B0C8-09E4-4066-9503-6BF91BC58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45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A93EAB-445F-4D68-955A-BB2FE3248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493433-D39E-43DF-93D0-3DFFBEADFE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4B6AF9-E22B-46FA-AB98-9D2E1E286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35B0A4-6129-4C87-8935-66D13F0A6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408E1B-6550-45DE-9AE2-85767984E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38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C92A6E-801E-4B73-AC4A-FEB2EF296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58FF6D-58D3-4568-8A9D-C6F3953B90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F0BCEBC-A418-48A4-A865-FEE7D1B80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4E65FA-47BC-4D9C-B7C2-5FCACD8506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4B1D1A-ABAC-465C-8C81-4C2A05B42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705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AE137E-B6D7-423C-A205-70D99A1DF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9A3826-BAD4-4332-8738-F25DD64FB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EAFBE08-8911-4921-9230-F8DB6E5829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00B551-7179-412C-8F54-10BE83DC6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FA7CE16-9472-4D47-9264-8A9DE21A6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8BA7575-FBAA-4C95-A58B-5B52DAF2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39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318AFF-34CF-4FBA-8C66-5F82764E6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25A365-CC09-4B34-9311-EA3F34C96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868FCA-510E-48BC-A5B0-001DE092F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C0AE780-FFC2-4906-A00C-7A216D17C5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626C01C-7CD6-40A1-A771-FFBC17DB89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0145490-87CB-40F6-BB0D-ABC5E588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FF7A51B-7622-4BFC-AB98-8D3B8BA2A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BCB4F9-BB43-49FF-90E9-539CACB85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141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39DE01-B37C-49EC-A16E-EF3239394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AB3BC73-F992-4FCA-B32C-DE8909552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145F757-46DB-43CC-9C3D-DD7B0185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38A63BD-EA43-4C75-BD86-A15213D43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347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59BDFB7-0256-4BB8-BE43-F4CAA6F569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A9E029B-4751-4B1D-B488-0090453BE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5903CE-CC58-4395-AA3E-67C36B343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037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643670-6FB0-4523-9085-9AF59033E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BF9E04-C9C0-48B1-A499-61B60C810B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A4F3F-7F0A-4253-8C67-FF14F110E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D615B70-C00D-4C8C-AF6F-9EC05316D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695261-177D-47B6-9642-C911D54AA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565BCE6-F3FB-4468-8C1A-1DA7B993C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43991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9CD313-3C51-42DB-AB7D-8AA613458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8285932-44C8-4DE0-82E4-601A05723D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1F2F724-BA2B-43D4-8D8F-CB65FACF61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941A7C-E45E-47EB-9A4D-4556E78E7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57064A-1741-4F27-A54F-303563328B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397975-E9D3-45C9-9FAA-F2BD34D6D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988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FB992-BD82-4B4F-8C22-A12ACC422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0E21187-D03B-433F-861A-50B14E16EE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1AFC08-B28F-4D7B-AAA0-ACBA454A3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531CED-A629-4BF6-B4DE-4F57066FD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6D40A3-5D38-4EAD-B9FA-B873D83A3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93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A92BE40-5178-423D-B645-74A1D6D835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FF86276-DE59-4B51-B7CF-3488E57E30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0F9CAC-05BA-4990-88AE-41ABF39D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AFE7ED-C29B-40B6-8FBE-C985879FE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18EFCF-99DC-4558-9C44-4C99628B1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5044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5C9E2E-D4C2-4CD4-8527-3961FC89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0859C54-7FB5-4B9E-AC6A-BBD2D6BD7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9ED881-E8FF-4341-A40D-F9993B7886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4671E9-5D36-4E08-BE4A-61CF60FB0C70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3803CE-28FF-43D0-8BAD-28CCE109A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A4C380C-0D2B-4DED-936B-4063C47B0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98B99-042A-4BF0-BBC1-24DEEF292D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142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0953CEE8-0A8C-4834-A04A-4DD8A273A53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9297896"/>
              </p:ext>
            </p:extLst>
          </p:nvPr>
        </p:nvGraphicFramePr>
        <p:xfrm>
          <a:off x="60290" y="197988"/>
          <a:ext cx="12071420" cy="63154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7661">
                  <a:extLst>
                    <a:ext uri="{9D8B030D-6E8A-4147-A177-3AD203B41FA5}">
                      <a16:colId xmlns:a16="http://schemas.microsoft.com/office/drawing/2014/main" val="1794238458"/>
                    </a:ext>
                  </a:extLst>
                </a:gridCol>
                <a:gridCol w="874764">
                  <a:extLst>
                    <a:ext uri="{9D8B030D-6E8A-4147-A177-3AD203B41FA5}">
                      <a16:colId xmlns:a16="http://schemas.microsoft.com/office/drawing/2014/main" val="3236700274"/>
                    </a:ext>
                  </a:extLst>
                </a:gridCol>
                <a:gridCol w="706932">
                  <a:extLst>
                    <a:ext uri="{9D8B030D-6E8A-4147-A177-3AD203B41FA5}">
                      <a16:colId xmlns:a16="http://schemas.microsoft.com/office/drawing/2014/main" val="2973982513"/>
                    </a:ext>
                  </a:extLst>
                </a:gridCol>
                <a:gridCol w="869339">
                  <a:extLst>
                    <a:ext uri="{9D8B030D-6E8A-4147-A177-3AD203B41FA5}">
                      <a16:colId xmlns:a16="http://schemas.microsoft.com/office/drawing/2014/main" val="1875310818"/>
                    </a:ext>
                  </a:extLst>
                </a:gridCol>
                <a:gridCol w="1080036">
                  <a:extLst>
                    <a:ext uri="{9D8B030D-6E8A-4147-A177-3AD203B41FA5}">
                      <a16:colId xmlns:a16="http://schemas.microsoft.com/office/drawing/2014/main" val="3811655289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2440807416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2128225477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3641236788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3551821767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3344249091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3333941689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2962959346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3180793508"/>
                    </a:ext>
                  </a:extLst>
                </a:gridCol>
                <a:gridCol w="843632">
                  <a:extLst>
                    <a:ext uri="{9D8B030D-6E8A-4147-A177-3AD203B41FA5}">
                      <a16:colId xmlns:a16="http://schemas.microsoft.com/office/drawing/2014/main" val="91979394"/>
                    </a:ext>
                  </a:extLst>
                </a:gridCol>
              </a:tblGrid>
              <a:tr h="1073219">
                <a:tc>
                  <a:txBody>
                    <a:bodyPr/>
                    <a:lstStyle/>
                    <a:p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Бренд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Циновит</a:t>
                      </a:r>
                      <a:r>
                        <a:rPr lang="ru-RU" sz="9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пенка для умывания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La-Roche Posay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Effaclar</a:t>
                      </a:r>
                      <a:r>
                        <a:rPr lang="ru-RU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Очищающий пенящийся гель; </a:t>
                      </a:r>
                      <a:endParaRPr lang="ru-RU" sz="800" b="0" i="0" cap="all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Roche-Posay </a:t>
                      </a:r>
                      <a:r>
                        <a:rPr lang="en-US" sz="800" b="0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Effaclar</a:t>
                      </a: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H-ISO Biome 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успокаивающий очищающий крем-гель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 Roche-Posay </a:t>
                      </a:r>
                      <a:r>
                        <a:rPr lang="en-US" sz="800" b="0" kern="1200" dirty="0" err="1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Effaclar</a:t>
                      </a:r>
                      <a:r>
                        <a:rPr lang="en-US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Supramolecular </a:t>
                      </a:r>
                      <a:r>
                        <a:rPr lang="ru-RU" sz="800" b="0" kern="1200" dirty="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гель очищающий увлажняющий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BIODERMA </a:t>
                      </a:r>
                      <a:r>
                        <a:rPr lang="en-US" sz="800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Sebium</a:t>
                      </a:r>
                      <a:r>
                        <a:rPr lang="en-US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Очищающий гель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BIODERMA </a:t>
                      </a:r>
                      <a:r>
                        <a:rPr lang="en-US" sz="800" b="0" i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Sebium</a:t>
                      </a:r>
                      <a:r>
                        <a:rPr lang="en-US" sz="8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Успокаивающий очищающий бальзам </a:t>
                      </a:r>
                      <a:r>
                        <a:rPr lang="en-US" sz="8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Hydra</a:t>
                      </a: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BIODERMA </a:t>
                      </a:r>
                      <a:r>
                        <a:rPr lang="en-US" sz="800" b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Sebium</a:t>
                      </a:r>
                      <a:r>
                        <a:rPr lang="en-US" sz="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0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Очищающий гель для умывания интенсивного действия Гель Актив, 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LIBREDERM </a:t>
                      </a:r>
                      <a:r>
                        <a:rPr lang="en-US" sz="8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Seracin</a:t>
                      </a:r>
                      <a:r>
                        <a:rPr lang="en-US" sz="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Лосьон для глубокого очищения и сужения пор</a:t>
                      </a:r>
                      <a:endParaRPr lang="ru-RU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LIBREDERM </a:t>
                      </a:r>
                      <a:r>
                        <a:rPr lang="ru-RU" sz="800" b="1" i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Seracin</a:t>
                      </a: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Пенка для умывания деликатная</a:t>
                      </a:r>
                      <a:endParaRPr lang="ru-RU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LIBREDERM S</a:t>
                      </a:r>
                      <a:r>
                        <a:rPr lang="ru-RU" sz="800" b="1" i="0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eracin</a:t>
                      </a:r>
                      <a:r>
                        <a:rPr lang="ru-RU" sz="800" b="1" i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Гель для умывания очищающий </a:t>
                      </a:r>
                      <a:endParaRPr lang="ru-RU" sz="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VICHY 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Normaderm</a:t>
                      </a: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Phytosolution</a:t>
                      </a: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Очищающий гель для умывания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VICHY 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Normaderm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гель для умывания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VICHY </a:t>
                      </a:r>
                      <a:r>
                        <a:rPr lang="en-US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Normaderm</a:t>
                      </a:r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Очищающее средство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7702959"/>
                  </a:ext>
                </a:extLst>
              </a:tr>
              <a:tr h="575420">
                <a:tc>
                  <a:txBody>
                    <a:bodyPr/>
                    <a:lstStyle/>
                    <a:p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SLS и SLES - риск </a:t>
                      </a:r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пересушивания</a:t>
                      </a:r>
                      <a:endParaRPr lang="ru-RU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SLES</a:t>
                      </a:r>
                      <a:endParaRPr lang="ru-RU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546258"/>
                  </a:ext>
                </a:extLst>
              </a:tr>
              <a:tr h="333138">
                <a:tc>
                  <a:txBody>
                    <a:bodyPr/>
                    <a:lstStyle/>
                    <a:p>
                      <a:r>
                        <a:rPr kumimoji="0" lang="ru-RU" sz="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Салициловая кислота, спирт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145908"/>
                  </a:ext>
                </a:extLst>
              </a:tr>
              <a:tr h="696561">
                <a:tc>
                  <a:txBody>
                    <a:bodyPr/>
                    <a:lstStyle/>
                    <a:p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Дикалия</a:t>
                      </a:r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</a:t>
                      </a:r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сочетании с </a:t>
                      </a:r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Zinc</a:t>
                      </a:r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PCA </a:t>
                      </a:r>
                      <a:endParaRPr lang="ru-RU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 – действует на все звенья патогенеза акне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PCA –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да,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РСА – Да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нет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800" kern="1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kern="12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сульфат – биодоступность ниже, </a:t>
                      </a:r>
                    </a:p>
                    <a:p>
                      <a:pPr marL="0" algn="ctr" defTabSz="914400" rtl="0" eaLnBrk="1" latinLnBrk="0" hangingPunct="1"/>
                      <a:r>
                        <a:rPr lang="ru-RU" sz="8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нет </a:t>
                      </a:r>
                      <a:r>
                        <a:rPr lang="ru-RU" sz="8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kern="12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kern="12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глицирризинат</a:t>
                      </a:r>
                      <a:endParaRPr lang="ru-RU" sz="800" kern="12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РСА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РСА</a:t>
                      </a:r>
                    </a:p>
                    <a:p>
                      <a:pPr algn="ctr"/>
                      <a:endParaRPr lang="ru-RU" sz="8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РСА</a:t>
                      </a:r>
                    </a:p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глюконат -да, 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глицирризината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глюконат -да,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глицирризината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нет</a:t>
                      </a:r>
                    </a:p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Zn 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глюконат, </a:t>
                      </a:r>
                      <a:r>
                        <a:rPr lang="ru-RU" sz="800" dirty="0" err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дикалий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глицирризинат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763202"/>
                  </a:ext>
                </a:extLst>
              </a:tr>
              <a:tr h="454279">
                <a:tc>
                  <a:txBody>
                    <a:bodyPr/>
                    <a:lstStyle/>
                    <a:p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Бетаин, глицерин и мочевину</a:t>
                      </a:r>
                      <a:endParaRPr lang="ru-RU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Бетаин, глицерин - Да</a:t>
                      </a:r>
                      <a:b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ru-RU" sz="8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глицерин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Глицерин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Глицерин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Глицерин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5271065"/>
                  </a:ext>
                </a:extLst>
              </a:tr>
              <a:tr h="4542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i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Пантенол</a:t>
                      </a:r>
                      <a:r>
                        <a:rPr kumimoji="0" lang="ru-RU" altLang="ru-RU" sz="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kumimoji="0" lang="ru-RU" altLang="ru-RU" sz="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ниацинамид</a:t>
                      </a:r>
                      <a:endParaRPr lang="ru-RU" sz="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Ниацинамид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Да, </a:t>
                      </a:r>
                      <a:r>
                        <a:rPr lang="ru-RU" sz="800" dirty="0" err="1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пантенол</a:t>
                      </a: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err="1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Ниацинамид</a:t>
                      </a:r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- Да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298655"/>
                  </a:ext>
                </a:extLst>
              </a:tr>
              <a:tr h="414765">
                <a:tc>
                  <a:txBody>
                    <a:bodyPr/>
                    <a:lstStyle/>
                    <a:p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Мягкие ПАВ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жесткие ПАВ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жесткие ПАВ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жесткие ПАВ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Более жесткие ПАВ</a:t>
                      </a:r>
                    </a:p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71086"/>
                  </a:ext>
                </a:extLst>
              </a:tr>
              <a:tr h="891468">
                <a:tc>
                  <a:txBody>
                    <a:bodyPr/>
                    <a:lstStyle/>
                    <a:p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Др. </a:t>
                      </a:r>
                      <a:r>
                        <a:rPr lang="ru-RU" sz="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кератолитические</a:t>
                      </a:r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компоненты (риск раздражения, обострения)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Сера и гликолевая кислота – риск раздражения, обострения акне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alt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Methylchloroisothiazolinone</a:t>
                      </a: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</a:t>
                      </a:r>
                      <a:r>
                        <a:rPr kumimoji="0" lang="ru-RU" altLang="ru-RU" sz="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Methylisothiazolinone</a:t>
                      </a:r>
                      <a:r>
                        <a:rPr kumimoji="0" lang="ru-RU" altLang="ru-RU" sz="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риск сенсибилизации</a:t>
                      </a:r>
                      <a:endParaRPr lang="ru-RU" sz="800" b="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Сера и гликолевая кислота – риск раздражения, обострения акне</a:t>
                      </a:r>
                    </a:p>
                    <a:p>
                      <a:endParaRPr lang="ru-RU" sz="8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Гликолевая к-та, пемза, гидратированный кремнезем – риск раздражения, обострения акне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651107"/>
                  </a:ext>
                </a:extLst>
              </a:tr>
              <a:tr h="454279">
                <a:tc>
                  <a:txBody>
                    <a:bodyPr/>
                    <a:lstStyle/>
                    <a:p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150мл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200мл, 400мл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200мл, 390мл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мл, 400мл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100мл, 200мл, 400мл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200мл, 400мл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мл, 400мл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400мл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125мл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395841"/>
                  </a:ext>
                </a:extLst>
              </a:tr>
              <a:tr h="532746">
                <a:tc>
                  <a:txBody>
                    <a:bodyPr/>
                    <a:lstStyle/>
                    <a:p>
                      <a:r>
                        <a:rPr lang="ru-RU" sz="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Цена, ₽*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718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2 088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1 340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2 163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1 272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1 413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8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1 642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10534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5C4BF879-F126-4FC9-BC3C-DFDB2B62D8C1}"/>
              </a:ext>
            </a:extLst>
          </p:cNvPr>
          <p:cNvSpPr txBox="1"/>
          <p:nvPr/>
        </p:nvSpPr>
        <p:spPr>
          <a:xfrm>
            <a:off x="468108" y="6535413"/>
            <a:ext cx="33098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/>
              <a:t>*средневзвешенная аптечная цена, август 2026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12B6BDB-73D4-4A89-8D41-8B0A08474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39" y="765954"/>
            <a:ext cx="539141" cy="71885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E996131-24BE-4D3E-8E94-970DBB5070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0" t="5429"/>
          <a:stretch/>
        </p:blipFill>
        <p:spPr>
          <a:xfrm>
            <a:off x="1783842" y="1143856"/>
            <a:ext cx="339206" cy="6387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C625A65-E8D9-4E23-ABF2-591A5043AB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682" t="8153" r="29187" b="6866"/>
          <a:stretch/>
        </p:blipFill>
        <p:spPr>
          <a:xfrm>
            <a:off x="3421236" y="1161458"/>
            <a:ext cx="306034" cy="6480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2D697B-1ADD-4BDD-A23E-7299F91789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3864" t="11381" r="37092" b="4942"/>
          <a:stretch/>
        </p:blipFill>
        <p:spPr>
          <a:xfrm>
            <a:off x="4459047" y="798663"/>
            <a:ext cx="251165" cy="72558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0690D12-2C1A-4947-A24B-9C86E784C87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0637" t="11276" r="30637" b="4820"/>
          <a:stretch/>
        </p:blipFill>
        <p:spPr>
          <a:xfrm>
            <a:off x="5295349" y="1106337"/>
            <a:ext cx="312119" cy="67625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E833FE-A93F-44ED-B7F8-AEC4DF69A98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8" t="10065" r="28096" b="9934"/>
          <a:stretch/>
        </p:blipFill>
        <p:spPr>
          <a:xfrm>
            <a:off x="6215419" y="1238287"/>
            <a:ext cx="302601" cy="55631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D7AC047-3F2D-4A75-A597-88907D373B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0227" y="1167561"/>
            <a:ext cx="650639" cy="650639"/>
          </a:xfrm>
          <a:prstGeom prst="rect">
            <a:avLst/>
          </a:prstGeom>
        </p:spPr>
      </p:pic>
      <p:pic>
        <p:nvPicPr>
          <p:cNvPr id="16" name="Picture 3">
            <a:extLst>
              <a:ext uri="{FF2B5EF4-FFF2-40B4-BE49-F238E27FC236}">
                <a16:creationId xmlns:a16="http://schemas.microsoft.com/office/drawing/2014/main" id="{8A661125-93F1-4B56-8DDC-A5F41BA5DB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755"/>
          <a:stretch/>
        </p:blipFill>
        <p:spPr bwMode="auto">
          <a:xfrm>
            <a:off x="7672261" y="1009668"/>
            <a:ext cx="463551" cy="650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83B0F75-2383-42A2-968B-6E3887F89FB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442355" y="1019626"/>
            <a:ext cx="610581" cy="6105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AF698F6-5A9C-439B-97C6-A7FC30175B0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0295" t="11429" r="30040" b="14286"/>
          <a:stretch/>
        </p:blipFill>
        <p:spPr>
          <a:xfrm>
            <a:off x="9587219" y="1167562"/>
            <a:ext cx="347407" cy="650639"/>
          </a:xfrm>
          <a:prstGeom prst="rect">
            <a:avLst/>
          </a:prstGeom>
        </p:spPr>
      </p:pic>
      <p:pic>
        <p:nvPicPr>
          <p:cNvPr id="19" name="Picture 3" descr="Интенсивно очищающий гель для умывания, уменьшающий жирность кожи, 400 мл, фото 1">
            <a:extLst>
              <a:ext uri="{FF2B5EF4-FFF2-40B4-BE49-F238E27FC236}">
                <a16:creationId xmlns:a16="http://schemas.microsoft.com/office/drawing/2014/main" id="{BB010DF6-23A2-4E9C-A909-9CBA16FEF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1" t="10444" r="32479" b="11220"/>
          <a:stretch/>
        </p:blipFill>
        <p:spPr bwMode="auto">
          <a:xfrm>
            <a:off x="10464496" y="822138"/>
            <a:ext cx="298319" cy="692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384A1E4-1F1D-4E71-9B6A-31E27F8BD27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003440" y="698149"/>
            <a:ext cx="854463" cy="85446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1A0938E-CDE1-4663-AEDE-0075F97BCC5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r="31036"/>
          <a:stretch/>
        </p:blipFill>
        <p:spPr>
          <a:xfrm>
            <a:off x="2273864" y="1025117"/>
            <a:ext cx="604274" cy="87621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82268839-8D79-4F80-B0FC-6649F35E54C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86991" y="1117532"/>
            <a:ext cx="450869" cy="67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9840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441</TotalTime>
  <Words>358</Words>
  <Application>Microsoft Office PowerPoint</Application>
  <PresentationFormat>Широкоэкранный</PresentationFormat>
  <Paragraphs>118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Хорунженко Евгения Евгеньевна</dc:creator>
  <cp:lastModifiedBy>Хорунженко Евгения Евгеньевна</cp:lastModifiedBy>
  <cp:revision>175</cp:revision>
  <dcterms:created xsi:type="dcterms:W3CDTF">2026-09-21T13:14:59Z</dcterms:created>
  <dcterms:modified xsi:type="dcterms:W3CDTF">2026-09-22T12:53:41Z</dcterms:modified>
</cp:coreProperties>
</file>